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7" r:id="rId3"/>
    <p:sldId id="275" r:id="rId4"/>
    <p:sldId id="269" r:id="rId5"/>
    <p:sldId id="258" r:id="rId6"/>
    <p:sldId id="259" r:id="rId7"/>
    <p:sldId id="260" r:id="rId8"/>
    <p:sldId id="276" r:id="rId9"/>
    <p:sldId id="274" r:id="rId10"/>
    <p:sldId id="264" r:id="rId11"/>
    <p:sldId id="271" r:id="rId12"/>
    <p:sldId id="272" r:id="rId13"/>
    <p:sldId id="273" r:id="rId14"/>
  </p:sldIdLst>
  <p:sldSz cx="9144000" cy="6858000" type="screen4x3"/>
  <p:notesSz cx="6797675" cy="9926638"/>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66CF"/>
    <a:srgbClr val="3E6FD2"/>
    <a:srgbClr val="2D5EC1"/>
    <a:srgbClr val="BDDEFF"/>
    <a:srgbClr val="99CCFF"/>
    <a:srgbClr val="808080"/>
    <a:srgbClr val="FFD624"/>
    <a:srgbClr val="0F5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0" autoAdjust="0"/>
    <p:restoredTop sz="94660"/>
  </p:normalViewPr>
  <p:slideViewPr>
    <p:cSldViewPr>
      <p:cViewPr>
        <p:scale>
          <a:sx n="75" d="100"/>
          <a:sy n="75" d="100"/>
        </p:scale>
        <p:origin x="-408" y="-139"/>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v>EU-28</c:v>
          </c:tx>
          <c:spPr>
            <a:ln w="76200"/>
          </c:spPr>
          <c:marker>
            <c:symbol val="none"/>
          </c:marker>
          <c:cat>
            <c:strRef>
              <c:f>Data!$B$11:$K$11</c:f>
              <c:strCache>
                <c:ptCount val="10"/>
                <c:pt idx="0">
                  <c:v>06</c:v>
                </c:pt>
                <c:pt idx="1">
                  <c:v>07</c:v>
                </c:pt>
                <c:pt idx="2">
                  <c:v>08</c:v>
                </c:pt>
                <c:pt idx="3">
                  <c:v>09</c:v>
                </c:pt>
                <c:pt idx="4">
                  <c:v>10</c:v>
                </c:pt>
                <c:pt idx="5">
                  <c:v>11</c:v>
                </c:pt>
                <c:pt idx="6">
                  <c:v>12</c:v>
                </c:pt>
                <c:pt idx="7">
                  <c:v>13</c:v>
                </c:pt>
                <c:pt idx="8">
                  <c:v>14</c:v>
                </c:pt>
                <c:pt idx="9">
                  <c:v>15</c:v>
                </c:pt>
              </c:strCache>
            </c:strRef>
          </c:cat>
          <c:val>
            <c:numRef>
              <c:f>Data!$B$14:$K$14</c:f>
              <c:numCache>
                <c:formatCode>#,##0.0</c:formatCode>
                <c:ptCount val="10"/>
                <c:pt idx="0">
                  <c:v>4.9000000000000004</c:v>
                </c:pt>
                <c:pt idx="1">
                  <c:v>5</c:v>
                </c:pt>
                <c:pt idx="2">
                  <c:v>5</c:v>
                </c:pt>
                <c:pt idx="3">
                  <c:v>4.9000000000000004</c:v>
                </c:pt>
                <c:pt idx="4">
                  <c:v>4.9000000000000004</c:v>
                </c:pt>
                <c:pt idx="5">
                  <c:v>5</c:v>
                </c:pt>
                <c:pt idx="6">
                  <c:v>5</c:v>
                </c:pt>
                <c:pt idx="7">
                  <c:v>5</c:v>
                </c:pt>
                <c:pt idx="8">
                  <c:v>5.2</c:v>
                </c:pt>
                <c:pt idx="9">
                  <c:v>5.2</c:v>
                </c:pt>
              </c:numCache>
            </c:numRef>
          </c:val>
          <c:smooth val="0"/>
        </c:ser>
        <c:ser>
          <c:idx val="2"/>
          <c:order val="1"/>
          <c:tx>
            <c:v>EA</c:v>
          </c:tx>
          <c:marker>
            <c:symbol val="none"/>
          </c:marker>
          <c:cat>
            <c:strRef>
              <c:f>Data!$B$11:$K$11</c:f>
              <c:strCache>
                <c:ptCount val="10"/>
                <c:pt idx="0">
                  <c:v>06</c:v>
                </c:pt>
                <c:pt idx="1">
                  <c:v>07</c:v>
                </c:pt>
                <c:pt idx="2">
                  <c:v>08</c:v>
                </c:pt>
                <c:pt idx="3">
                  <c:v>09</c:v>
                </c:pt>
                <c:pt idx="4">
                  <c:v>10</c:v>
                </c:pt>
                <c:pt idx="5">
                  <c:v>11</c:v>
                </c:pt>
                <c:pt idx="6">
                  <c:v>12</c:v>
                </c:pt>
                <c:pt idx="7">
                  <c:v>13</c:v>
                </c:pt>
                <c:pt idx="8">
                  <c:v>14</c:v>
                </c:pt>
                <c:pt idx="9">
                  <c:v>15</c:v>
                </c:pt>
              </c:strCache>
            </c:strRef>
          </c:cat>
          <c:val>
            <c:numRef>
              <c:f>Data!$B$20:$K$20</c:f>
              <c:numCache>
                <c:formatCode>#,##0.0</c:formatCode>
                <c:ptCount val="10"/>
                <c:pt idx="0">
                  <c:v>4.7</c:v>
                </c:pt>
                <c:pt idx="1">
                  <c:v>4.8</c:v>
                </c:pt>
                <c:pt idx="2">
                  <c:v>4.9000000000000004</c:v>
                </c:pt>
                <c:pt idx="3">
                  <c:v>4.9000000000000004</c:v>
                </c:pt>
                <c:pt idx="4">
                  <c:v>4.9000000000000004</c:v>
                </c:pt>
                <c:pt idx="5">
                  <c:v>5</c:v>
                </c:pt>
                <c:pt idx="6">
                  <c:v>5</c:v>
                </c:pt>
                <c:pt idx="7">
                  <c:v>5</c:v>
                </c:pt>
                <c:pt idx="8">
                  <c:v>5.2</c:v>
                </c:pt>
                <c:pt idx="9">
                  <c:v>5.2</c:v>
                </c:pt>
              </c:numCache>
            </c:numRef>
          </c:val>
          <c:smooth val="0"/>
        </c:ser>
        <c:ser>
          <c:idx val="3"/>
          <c:order val="2"/>
          <c:tx>
            <c:v>DE</c:v>
          </c:tx>
          <c:marker>
            <c:symbol val="none"/>
          </c:marker>
          <c:cat>
            <c:strRef>
              <c:f>Data!$B$11:$K$11</c:f>
              <c:strCache>
                <c:ptCount val="10"/>
                <c:pt idx="0">
                  <c:v>06</c:v>
                </c:pt>
                <c:pt idx="1">
                  <c:v>07</c:v>
                </c:pt>
                <c:pt idx="2">
                  <c:v>08</c:v>
                </c:pt>
                <c:pt idx="3">
                  <c:v>09</c:v>
                </c:pt>
                <c:pt idx="4">
                  <c:v>10</c:v>
                </c:pt>
                <c:pt idx="5">
                  <c:v>11</c:v>
                </c:pt>
                <c:pt idx="6">
                  <c:v>12</c:v>
                </c:pt>
                <c:pt idx="7">
                  <c:v>13</c:v>
                </c:pt>
                <c:pt idx="8">
                  <c:v>14</c:v>
                </c:pt>
                <c:pt idx="9">
                  <c:v>15</c:v>
                </c:pt>
              </c:strCache>
            </c:strRef>
          </c:cat>
          <c:val>
            <c:numRef>
              <c:f>Data!$B$27:$K$27</c:f>
              <c:numCache>
                <c:formatCode>#,##0.0</c:formatCode>
                <c:ptCount val="10"/>
                <c:pt idx="0">
                  <c:v>4.0999999999999996</c:v>
                </c:pt>
                <c:pt idx="1">
                  <c:v>4.9000000000000004</c:v>
                </c:pt>
                <c:pt idx="2">
                  <c:v>4.8</c:v>
                </c:pt>
                <c:pt idx="3">
                  <c:v>4.5</c:v>
                </c:pt>
                <c:pt idx="4">
                  <c:v>4.5</c:v>
                </c:pt>
                <c:pt idx="5">
                  <c:v>4.5</c:v>
                </c:pt>
                <c:pt idx="6">
                  <c:v>4.3</c:v>
                </c:pt>
                <c:pt idx="7">
                  <c:v>4.5999999999999996</c:v>
                </c:pt>
                <c:pt idx="8">
                  <c:v>5.0999999999999996</c:v>
                </c:pt>
                <c:pt idx="9">
                  <c:v>4.8</c:v>
                </c:pt>
              </c:numCache>
            </c:numRef>
          </c:val>
          <c:smooth val="0"/>
        </c:ser>
        <c:ser>
          <c:idx val="4"/>
          <c:order val="3"/>
          <c:tx>
            <c:v>FR</c:v>
          </c:tx>
          <c:marker>
            <c:symbol val="none"/>
          </c:marker>
          <c:cat>
            <c:strRef>
              <c:f>Data!$B$11:$K$11</c:f>
              <c:strCache>
                <c:ptCount val="10"/>
                <c:pt idx="0">
                  <c:v>06</c:v>
                </c:pt>
                <c:pt idx="1">
                  <c:v>07</c:v>
                </c:pt>
                <c:pt idx="2">
                  <c:v>08</c:v>
                </c:pt>
                <c:pt idx="3">
                  <c:v>09</c:v>
                </c:pt>
                <c:pt idx="4">
                  <c:v>10</c:v>
                </c:pt>
                <c:pt idx="5">
                  <c:v>11</c:v>
                </c:pt>
                <c:pt idx="6">
                  <c:v>12</c:v>
                </c:pt>
                <c:pt idx="7">
                  <c:v>13</c:v>
                </c:pt>
                <c:pt idx="8">
                  <c:v>14</c:v>
                </c:pt>
                <c:pt idx="9">
                  <c:v>15</c:v>
                </c:pt>
              </c:strCache>
            </c:strRef>
          </c:cat>
          <c:val>
            <c:numRef>
              <c:f>Data!$B$32:$K$32</c:f>
              <c:numCache>
                <c:formatCode>#,##0.0</c:formatCode>
                <c:ptCount val="10"/>
                <c:pt idx="0">
                  <c:v>4</c:v>
                </c:pt>
                <c:pt idx="1">
                  <c:v>3.9</c:v>
                </c:pt>
                <c:pt idx="2">
                  <c:v>4.4000000000000004</c:v>
                </c:pt>
                <c:pt idx="3">
                  <c:v>4.4000000000000004</c:v>
                </c:pt>
                <c:pt idx="4">
                  <c:v>4.4000000000000004</c:v>
                </c:pt>
                <c:pt idx="5">
                  <c:v>4.5999999999999996</c:v>
                </c:pt>
                <c:pt idx="6">
                  <c:v>4.5</c:v>
                </c:pt>
                <c:pt idx="7">
                  <c:v>4.5</c:v>
                </c:pt>
                <c:pt idx="8">
                  <c:v>4.3</c:v>
                </c:pt>
                <c:pt idx="9">
                  <c:v>4.3</c:v>
                </c:pt>
              </c:numCache>
            </c:numRef>
          </c:val>
          <c:smooth val="0"/>
        </c:ser>
        <c:ser>
          <c:idx val="5"/>
          <c:order val="4"/>
          <c:tx>
            <c:v>BG</c:v>
          </c:tx>
          <c:marker>
            <c:symbol val="none"/>
          </c:marker>
          <c:cat>
            <c:strRef>
              <c:f>Data!$B$11:$K$11</c:f>
              <c:strCache>
                <c:ptCount val="10"/>
                <c:pt idx="0">
                  <c:v>06</c:v>
                </c:pt>
                <c:pt idx="1">
                  <c:v>07</c:v>
                </c:pt>
                <c:pt idx="2">
                  <c:v>08</c:v>
                </c:pt>
                <c:pt idx="3">
                  <c:v>09</c:v>
                </c:pt>
                <c:pt idx="4">
                  <c:v>10</c:v>
                </c:pt>
                <c:pt idx="5">
                  <c:v>11</c:v>
                </c:pt>
                <c:pt idx="6">
                  <c:v>12</c:v>
                </c:pt>
                <c:pt idx="7">
                  <c:v>13</c:v>
                </c:pt>
                <c:pt idx="8">
                  <c:v>14</c:v>
                </c:pt>
                <c:pt idx="9">
                  <c:v>15</c:v>
                </c:pt>
              </c:strCache>
            </c:strRef>
          </c:cat>
          <c:val>
            <c:numRef>
              <c:f>Data!$B$24:$K$24</c:f>
              <c:numCache>
                <c:formatCode>#,##0.0</c:formatCode>
                <c:ptCount val="10"/>
                <c:pt idx="0">
                  <c:v>5.0999999999999996</c:v>
                </c:pt>
                <c:pt idx="1">
                  <c:v>7</c:v>
                </c:pt>
                <c:pt idx="2">
                  <c:v>6.5</c:v>
                </c:pt>
                <c:pt idx="3">
                  <c:v>5.9</c:v>
                </c:pt>
                <c:pt idx="4">
                  <c:v>5.9</c:v>
                </c:pt>
                <c:pt idx="5">
                  <c:v>6.5</c:v>
                </c:pt>
                <c:pt idx="6">
                  <c:v>6.1</c:v>
                </c:pt>
                <c:pt idx="7">
                  <c:v>6.6</c:v>
                </c:pt>
                <c:pt idx="8">
                  <c:v>6.8</c:v>
                </c:pt>
                <c:pt idx="9">
                  <c:v>7.1</c:v>
                </c:pt>
              </c:numCache>
            </c:numRef>
          </c:val>
          <c:smooth val="0"/>
        </c:ser>
        <c:ser>
          <c:idx val="6"/>
          <c:order val="5"/>
          <c:tx>
            <c:v>NL</c:v>
          </c:tx>
          <c:marker>
            <c:symbol val="none"/>
          </c:marker>
          <c:cat>
            <c:strRef>
              <c:f>Data!$B$11:$K$11</c:f>
              <c:strCache>
                <c:ptCount val="10"/>
                <c:pt idx="0">
                  <c:v>06</c:v>
                </c:pt>
                <c:pt idx="1">
                  <c:v>07</c:v>
                </c:pt>
                <c:pt idx="2">
                  <c:v>08</c:v>
                </c:pt>
                <c:pt idx="3">
                  <c:v>09</c:v>
                </c:pt>
                <c:pt idx="4">
                  <c:v>10</c:v>
                </c:pt>
                <c:pt idx="5">
                  <c:v>11</c:v>
                </c:pt>
                <c:pt idx="6">
                  <c:v>12</c:v>
                </c:pt>
                <c:pt idx="7">
                  <c:v>13</c:v>
                </c:pt>
                <c:pt idx="8">
                  <c:v>14</c:v>
                </c:pt>
                <c:pt idx="9">
                  <c:v>15</c:v>
                </c:pt>
              </c:strCache>
            </c:strRef>
          </c:cat>
          <c:val>
            <c:numRef>
              <c:f>Data!$B$41:$K$41</c:f>
              <c:numCache>
                <c:formatCode>#,##0.0</c:formatCode>
                <c:ptCount val="10"/>
                <c:pt idx="0">
                  <c:v>3.8</c:v>
                </c:pt>
                <c:pt idx="1">
                  <c:v>4</c:v>
                </c:pt>
                <c:pt idx="2">
                  <c:v>4</c:v>
                </c:pt>
                <c:pt idx="3">
                  <c:v>4</c:v>
                </c:pt>
                <c:pt idx="4">
                  <c:v>3.7</c:v>
                </c:pt>
                <c:pt idx="5">
                  <c:v>3.8</c:v>
                </c:pt>
                <c:pt idx="6">
                  <c:v>3.6</c:v>
                </c:pt>
                <c:pt idx="7">
                  <c:v>3.6</c:v>
                </c:pt>
                <c:pt idx="8">
                  <c:v>3.8</c:v>
                </c:pt>
                <c:pt idx="9">
                  <c:v>3.8</c:v>
                </c:pt>
              </c:numCache>
            </c:numRef>
          </c:val>
          <c:smooth val="0"/>
        </c:ser>
        <c:ser>
          <c:idx val="7"/>
          <c:order val="6"/>
          <c:tx>
            <c:v>IT</c:v>
          </c:tx>
          <c:marker>
            <c:symbol val="none"/>
          </c:marker>
          <c:cat>
            <c:strRef>
              <c:f>Data!$B$11:$K$11</c:f>
              <c:strCache>
                <c:ptCount val="10"/>
                <c:pt idx="0">
                  <c:v>06</c:v>
                </c:pt>
                <c:pt idx="1">
                  <c:v>07</c:v>
                </c:pt>
                <c:pt idx="2">
                  <c:v>08</c:v>
                </c:pt>
                <c:pt idx="3">
                  <c:v>09</c:v>
                </c:pt>
                <c:pt idx="4">
                  <c:v>10</c:v>
                </c:pt>
                <c:pt idx="5">
                  <c:v>11</c:v>
                </c:pt>
                <c:pt idx="6">
                  <c:v>12</c:v>
                </c:pt>
                <c:pt idx="7">
                  <c:v>13</c:v>
                </c:pt>
                <c:pt idx="8">
                  <c:v>14</c:v>
                </c:pt>
                <c:pt idx="9">
                  <c:v>15</c:v>
                </c:pt>
              </c:strCache>
            </c:strRef>
          </c:cat>
          <c:val>
            <c:numRef>
              <c:f>Data!$B$34:$K$34</c:f>
              <c:numCache>
                <c:formatCode>#,##0.0</c:formatCode>
                <c:ptCount val="10"/>
                <c:pt idx="0">
                  <c:v>5.4</c:v>
                </c:pt>
                <c:pt idx="1">
                  <c:v>5.4</c:v>
                </c:pt>
                <c:pt idx="2">
                  <c:v>5.2</c:v>
                </c:pt>
                <c:pt idx="3">
                  <c:v>5.3</c:v>
                </c:pt>
                <c:pt idx="4">
                  <c:v>5.4</c:v>
                </c:pt>
                <c:pt idx="5">
                  <c:v>5.7</c:v>
                </c:pt>
                <c:pt idx="6">
                  <c:v>5.6</c:v>
                </c:pt>
                <c:pt idx="7">
                  <c:v>5.8</c:v>
                </c:pt>
                <c:pt idx="8">
                  <c:v>5.8</c:v>
                </c:pt>
                <c:pt idx="9">
                  <c:v>5.8</c:v>
                </c:pt>
              </c:numCache>
            </c:numRef>
          </c:val>
          <c:smooth val="0"/>
        </c:ser>
        <c:ser>
          <c:idx val="8"/>
          <c:order val="7"/>
          <c:tx>
            <c:v>SK</c:v>
          </c:tx>
          <c:marker>
            <c:symbol val="none"/>
          </c:marker>
          <c:cat>
            <c:strRef>
              <c:f>Data!$B$11:$K$11</c:f>
              <c:strCache>
                <c:ptCount val="10"/>
                <c:pt idx="0">
                  <c:v>06</c:v>
                </c:pt>
                <c:pt idx="1">
                  <c:v>07</c:v>
                </c:pt>
                <c:pt idx="2">
                  <c:v>08</c:v>
                </c:pt>
                <c:pt idx="3">
                  <c:v>09</c:v>
                </c:pt>
                <c:pt idx="4">
                  <c:v>10</c:v>
                </c:pt>
                <c:pt idx="5">
                  <c:v>11</c:v>
                </c:pt>
                <c:pt idx="6">
                  <c:v>12</c:v>
                </c:pt>
                <c:pt idx="7">
                  <c:v>13</c:v>
                </c:pt>
                <c:pt idx="8">
                  <c:v>14</c:v>
                </c:pt>
                <c:pt idx="9">
                  <c:v>15</c:v>
                </c:pt>
              </c:strCache>
            </c:strRef>
          </c:cat>
          <c:val>
            <c:numRef>
              <c:f>Data!$B$47:$K$47</c:f>
              <c:numCache>
                <c:formatCode>#,##0.0</c:formatCode>
                <c:ptCount val="10"/>
                <c:pt idx="0">
                  <c:v>4.0999999999999996</c:v>
                </c:pt>
                <c:pt idx="1">
                  <c:v>3.5</c:v>
                </c:pt>
                <c:pt idx="2">
                  <c:v>3.4</c:v>
                </c:pt>
                <c:pt idx="3">
                  <c:v>3.6</c:v>
                </c:pt>
                <c:pt idx="4">
                  <c:v>3.8</c:v>
                </c:pt>
                <c:pt idx="5">
                  <c:v>3.8</c:v>
                </c:pt>
                <c:pt idx="6">
                  <c:v>3.7</c:v>
                </c:pt>
                <c:pt idx="7">
                  <c:v>3.6</c:v>
                </c:pt>
                <c:pt idx="8">
                  <c:v>3.9</c:v>
                </c:pt>
                <c:pt idx="9">
                  <c:v>3.5</c:v>
                </c:pt>
              </c:numCache>
            </c:numRef>
          </c:val>
          <c:smooth val="0"/>
        </c:ser>
        <c:dLbls>
          <c:showLegendKey val="0"/>
          <c:showVal val="0"/>
          <c:showCatName val="0"/>
          <c:showSerName val="0"/>
          <c:showPercent val="0"/>
          <c:showBubbleSize val="0"/>
        </c:dLbls>
        <c:marker val="1"/>
        <c:smooth val="0"/>
        <c:axId val="34534912"/>
        <c:axId val="34536448"/>
      </c:lineChart>
      <c:catAx>
        <c:axId val="34534912"/>
        <c:scaling>
          <c:orientation val="minMax"/>
        </c:scaling>
        <c:delete val="0"/>
        <c:axPos val="b"/>
        <c:majorTickMark val="out"/>
        <c:minorTickMark val="none"/>
        <c:tickLblPos val="nextTo"/>
        <c:crossAx val="34536448"/>
        <c:crosses val="autoZero"/>
        <c:auto val="1"/>
        <c:lblAlgn val="ctr"/>
        <c:lblOffset val="100"/>
        <c:noMultiLvlLbl val="0"/>
      </c:catAx>
      <c:valAx>
        <c:axId val="34536448"/>
        <c:scaling>
          <c:orientation val="minMax"/>
          <c:min val="3"/>
        </c:scaling>
        <c:delete val="0"/>
        <c:axPos val="l"/>
        <c:majorGridlines/>
        <c:numFmt formatCode="#,##0.0" sourceLinked="1"/>
        <c:majorTickMark val="out"/>
        <c:minorTickMark val="none"/>
        <c:tickLblPos val="nextTo"/>
        <c:crossAx val="34534912"/>
        <c:crosses val="autoZero"/>
        <c:crossBetween val="between"/>
      </c:valAx>
    </c:plotArea>
    <c:legend>
      <c:legendPos val="b"/>
      <c:layout>
        <c:manualLayout>
          <c:xMode val="edge"/>
          <c:yMode val="edge"/>
          <c:x val="5.1402230971128608E-2"/>
          <c:y val="0.8978404613576435"/>
          <c:w val="0.94441776027996505"/>
          <c:h val="7.4446267133274985E-2"/>
        </c:manualLayout>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125240594925635"/>
          <c:y val="4.6770924467774859E-2"/>
          <c:w val="0.84819203849518809"/>
          <c:h val="0.8326195683872849"/>
        </c:manualLayout>
      </c:layout>
      <c:lineChart>
        <c:grouping val="standard"/>
        <c:varyColors val="0"/>
        <c:ser>
          <c:idx val="0"/>
          <c:order val="1"/>
          <c:tx>
            <c:v>Property Prices</c:v>
          </c:tx>
          <c:spPr>
            <a:ln w="38100"/>
          </c:spPr>
          <c:marker>
            <c:symbol val="none"/>
          </c:marker>
          <c:cat>
            <c:strRef>
              <c:f>Data!$B$10:$K$10</c:f>
              <c:strCache>
                <c:ptCount val="10"/>
                <c:pt idx="0">
                  <c:v>06</c:v>
                </c:pt>
                <c:pt idx="1">
                  <c:v>07</c:v>
                </c:pt>
                <c:pt idx="2">
                  <c:v>08</c:v>
                </c:pt>
                <c:pt idx="3">
                  <c:v>09</c:v>
                </c:pt>
                <c:pt idx="4">
                  <c:v>10</c:v>
                </c:pt>
                <c:pt idx="5">
                  <c:v>11</c:v>
                </c:pt>
                <c:pt idx="6">
                  <c:v>12</c:v>
                </c:pt>
                <c:pt idx="7">
                  <c:v>13</c:v>
                </c:pt>
                <c:pt idx="8">
                  <c:v>14</c:v>
                </c:pt>
                <c:pt idx="9">
                  <c:v>15</c:v>
                </c:pt>
              </c:strCache>
            </c:strRef>
          </c:cat>
          <c:val>
            <c:numRef>
              <c:f>Data!$B$11:$K$11</c:f>
              <c:numCache>
                <c:formatCode>#,##0.00</c:formatCode>
                <c:ptCount val="10"/>
                <c:pt idx="0">
                  <c:v>94.95</c:v>
                </c:pt>
                <c:pt idx="1">
                  <c:v>102.96</c:v>
                </c:pt>
                <c:pt idx="2">
                  <c:v>103.51</c:v>
                </c:pt>
                <c:pt idx="3">
                  <c:v>98.91</c:v>
                </c:pt>
                <c:pt idx="4">
                  <c:v>100</c:v>
                </c:pt>
                <c:pt idx="5">
                  <c:v>100.28</c:v>
                </c:pt>
                <c:pt idx="6">
                  <c:v>98.37</c:v>
                </c:pt>
                <c:pt idx="7">
                  <c:v>97.27</c:v>
                </c:pt>
                <c:pt idx="8">
                  <c:v>98.91</c:v>
                </c:pt>
                <c:pt idx="9">
                  <c:v>101.67</c:v>
                </c:pt>
              </c:numCache>
            </c:numRef>
          </c:val>
          <c:smooth val="0"/>
        </c:ser>
        <c:dLbls>
          <c:showLegendKey val="0"/>
          <c:showVal val="0"/>
          <c:showCatName val="0"/>
          <c:showSerName val="0"/>
          <c:showPercent val="0"/>
          <c:showBubbleSize val="0"/>
        </c:dLbls>
        <c:marker val="1"/>
        <c:smooth val="0"/>
        <c:axId val="37174272"/>
        <c:axId val="37176064"/>
      </c:lineChart>
      <c:lineChart>
        <c:grouping val="standard"/>
        <c:varyColors val="0"/>
        <c:ser>
          <c:idx val="2"/>
          <c:order val="0"/>
          <c:tx>
            <c:v>DAX</c:v>
          </c:tx>
          <c:spPr>
            <a:ln w="38100"/>
          </c:spPr>
          <c:marker>
            <c:symbol val="none"/>
          </c:marker>
          <c:val>
            <c:numRef>
              <c:f>Data!$B$29:$K$29</c:f>
              <c:numCache>
                <c:formatCode>#,##0.00</c:formatCode>
                <c:ptCount val="10"/>
                <c:pt idx="0">
                  <c:v>5451</c:v>
                </c:pt>
                <c:pt idx="1">
                  <c:v>6680</c:v>
                </c:pt>
                <c:pt idx="2">
                  <c:v>7780</c:v>
                </c:pt>
                <c:pt idx="3">
                  <c:v>4937</c:v>
                </c:pt>
                <c:pt idx="4">
                  <c:v>6031</c:v>
                </c:pt>
                <c:pt idx="5">
                  <c:v>6947</c:v>
                </c:pt>
                <c:pt idx="6">
                  <c:v>6162</c:v>
                </c:pt>
                <c:pt idx="7">
                  <c:v>7735</c:v>
                </c:pt>
                <c:pt idx="8">
                  <c:v>9506</c:v>
                </c:pt>
                <c:pt idx="9">
                  <c:v>9518</c:v>
                </c:pt>
              </c:numCache>
            </c:numRef>
          </c:val>
          <c:smooth val="0"/>
        </c:ser>
        <c:dLbls>
          <c:showLegendKey val="0"/>
          <c:showVal val="0"/>
          <c:showCatName val="0"/>
          <c:showSerName val="0"/>
          <c:showPercent val="0"/>
          <c:showBubbleSize val="0"/>
        </c:dLbls>
        <c:marker val="1"/>
        <c:smooth val="0"/>
        <c:axId val="37179776"/>
        <c:axId val="37177600"/>
      </c:lineChart>
      <c:catAx>
        <c:axId val="37174272"/>
        <c:scaling>
          <c:orientation val="minMax"/>
        </c:scaling>
        <c:delete val="0"/>
        <c:axPos val="b"/>
        <c:majorTickMark val="out"/>
        <c:minorTickMark val="none"/>
        <c:tickLblPos val="nextTo"/>
        <c:crossAx val="37176064"/>
        <c:crosses val="autoZero"/>
        <c:auto val="1"/>
        <c:lblAlgn val="ctr"/>
        <c:lblOffset val="100"/>
        <c:noMultiLvlLbl val="0"/>
      </c:catAx>
      <c:valAx>
        <c:axId val="37176064"/>
        <c:scaling>
          <c:orientation val="minMax"/>
        </c:scaling>
        <c:delete val="0"/>
        <c:axPos val="l"/>
        <c:numFmt formatCode="#,##0.00" sourceLinked="1"/>
        <c:majorTickMark val="out"/>
        <c:minorTickMark val="none"/>
        <c:tickLblPos val="nextTo"/>
        <c:crossAx val="37174272"/>
        <c:crosses val="autoZero"/>
        <c:crossBetween val="between"/>
      </c:valAx>
      <c:valAx>
        <c:axId val="37177600"/>
        <c:scaling>
          <c:orientation val="minMax"/>
        </c:scaling>
        <c:delete val="0"/>
        <c:axPos val="r"/>
        <c:numFmt formatCode="#,##0.00" sourceLinked="1"/>
        <c:majorTickMark val="out"/>
        <c:minorTickMark val="none"/>
        <c:tickLblPos val="nextTo"/>
        <c:crossAx val="37179776"/>
        <c:crosses val="max"/>
        <c:crossBetween val="between"/>
        <c:dispUnits>
          <c:builtInUnit val="thousands"/>
          <c:dispUnitsLbl>
            <c:layout/>
          </c:dispUnitsLbl>
        </c:dispUnits>
      </c:valAx>
      <c:catAx>
        <c:axId val="37179776"/>
        <c:scaling>
          <c:orientation val="minMax"/>
        </c:scaling>
        <c:delete val="1"/>
        <c:axPos val="b"/>
        <c:majorTickMark val="out"/>
        <c:minorTickMark val="none"/>
        <c:tickLblPos val="nextTo"/>
        <c:crossAx val="37177600"/>
        <c:crosses val="autoZero"/>
        <c:auto val="1"/>
        <c:lblAlgn val="ctr"/>
        <c:lblOffset val="100"/>
        <c:noMultiLvlLbl val="0"/>
      </c:catAx>
    </c:plotArea>
    <c:legend>
      <c:legendPos val="t"/>
      <c:layout>
        <c:manualLayout>
          <c:xMode val="edge"/>
          <c:yMode val="edge"/>
          <c:x val="0.16774125109361329"/>
          <c:y val="1.8518518518518517E-2"/>
          <c:w val="0.5811841644794401"/>
          <c:h val="0.11729002624671916"/>
        </c:manualLayout>
      </c:layout>
      <c:overlay val="0"/>
    </c:legend>
    <c:plotVisOnly val="1"/>
    <c:dispBlanksAs val="gap"/>
    <c:showDLblsOverMax val="0"/>
  </c:chart>
  <c:txPr>
    <a:bodyPr/>
    <a:lstStyle/>
    <a:p>
      <a:pPr>
        <a:defRPr sz="1600"/>
      </a:pPr>
      <a:endParaRPr lang="en-US"/>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0.30417</cdr:x>
      <cdr:y>0.16493</cdr:y>
    </cdr:from>
    <cdr:to>
      <cdr:x>0.30833</cdr:x>
      <cdr:y>0.83507</cdr:y>
    </cdr:to>
    <cdr:cxnSp macro="">
      <cdr:nvCxnSpPr>
        <cdr:cNvPr id="3" name="Straight Connector 2"/>
        <cdr:cNvCxnSpPr/>
      </cdr:nvCxnSpPr>
      <cdr:spPr>
        <a:xfrm xmlns:a="http://schemas.openxmlformats.org/drawingml/2006/main">
          <a:off x="1390650" y="452438"/>
          <a:ext cx="19050" cy="1838325"/>
        </a:xfrm>
        <a:prstGeom xmlns:a="http://schemas.openxmlformats.org/drawingml/2006/main" prst="line">
          <a:avLst/>
        </a:prstGeom>
        <a:ln xmlns:a="http://schemas.openxmlformats.org/drawingml/2006/main" w="381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0.69583</cdr:x>
      <cdr:y>0.16146</cdr:y>
    </cdr:from>
    <cdr:to>
      <cdr:x>0.69792</cdr:x>
      <cdr:y>0.82813</cdr:y>
    </cdr:to>
    <cdr:cxnSp macro="">
      <cdr:nvCxnSpPr>
        <cdr:cNvPr id="5" name="Straight Connector 4"/>
        <cdr:cNvCxnSpPr/>
      </cdr:nvCxnSpPr>
      <cdr:spPr>
        <a:xfrm xmlns:a="http://schemas.openxmlformats.org/drawingml/2006/main" flipH="1">
          <a:off x="3181351" y="442913"/>
          <a:ext cx="9524" cy="1828800"/>
        </a:xfrm>
        <a:prstGeom xmlns:a="http://schemas.openxmlformats.org/drawingml/2006/main" prst="line">
          <a:avLst/>
        </a:prstGeom>
        <a:ln xmlns:a="http://schemas.openxmlformats.org/drawingml/2006/main" w="381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0.32083</cdr:x>
      <cdr:y>0.77951</cdr:y>
    </cdr:from>
    <cdr:to>
      <cdr:x>0.69583</cdr:x>
      <cdr:y>0.77951</cdr:y>
    </cdr:to>
    <cdr:cxnSp macro="">
      <cdr:nvCxnSpPr>
        <cdr:cNvPr id="10" name="Straight Arrow Connector 9"/>
        <cdr:cNvCxnSpPr/>
      </cdr:nvCxnSpPr>
      <cdr:spPr>
        <a:xfrm xmlns:a="http://schemas.openxmlformats.org/drawingml/2006/main">
          <a:off x="1466850" y="2138363"/>
          <a:ext cx="1714500" cy="0"/>
        </a:xfrm>
        <a:prstGeom xmlns:a="http://schemas.openxmlformats.org/drawingml/2006/main" prst="straightConnector1">
          <a:avLst/>
        </a:prstGeom>
        <a:ln xmlns:a="http://schemas.openxmlformats.org/drawingml/2006/main" w="38100">
          <a:solidFill>
            <a:schemeClr val="tx1"/>
          </a:solidFill>
          <a:headEnd type="arrow"/>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0.3875</cdr:x>
      <cdr:y>0.65799</cdr:y>
    </cdr:from>
    <cdr:to>
      <cdr:x>0.6625</cdr:x>
      <cdr:y>0.75521</cdr:y>
    </cdr:to>
    <cdr:sp macro="" textlink="">
      <cdr:nvSpPr>
        <cdr:cNvPr id="11" name="TextBox 10"/>
        <cdr:cNvSpPr txBox="1"/>
      </cdr:nvSpPr>
      <cdr:spPr>
        <a:xfrm xmlns:a="http://schemas.openxmlformats.org/drawingml/2006/main">
          <a:off x="1771651" y="1804988"/>
          <a:ext cx="1257300" cy="2667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600"/>
            <a:t>Crisis period</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1"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7892"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3"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fld id="{9B7FB97F-6E08-48CF-BFA0-1D41993F2EF6}" type="slidenum">
              <a:rPr lang="en-GB" altLang="en-US"/>
              <a:pPr/>
              <a:t>‹#›</a:t>
            </a:fld>
            <a:endParaRPr lang="en-GB" altLang="en-US"/>
          </a:p>
        </p:txBody>
      </p:sp>
    </p:spTree>
    <p:extLst>
      <p:ext uri="{BB962C8B-B14F-4D97-AF65-F5344CB8AC3E}">
        <p14:creationId xmlns:p14="http://schemas.microsoft.com/office/powerpoint/2010/main" val="3965497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6867"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6868"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6870"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6871"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fld id="{499489BC-0F8E-416B-B7CD-7BCD263257AF}" type="slidenum">
              <a:rPr lang="en-GB" altLang="en-US"/>
              <a:pPr/>
              <a:t>‹#›</a:t>
            </a:fld>
            <a:endParaRPr lang="en-GB" altLang="en-US"/>
          </a:p>
        </p:txBody>
      </p:sp>
    </p:spTree>
    <p:extLst>
      <p:ext uri="{BB962C8B-B14F-4D97-AF65-F5344CB8AC3E}">
        <p14:creationId xmlns:p14="http://schemas.microsoft.com/office/powerpoint/2010/main" val="152699130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a:solidFill>
                <a:schemeClr val="lt1"/>
              </a:solidFill>
              <a:latin typeface="+mn-lt"/>
            </a:endParaRPr>
          </a:p>
        </p:txBody>
      </p:sp>
      <p:pic>
        <p:nvPicPr>
          <p:cNvPr id="3086"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en-US" altLang="en-US" noProof="0" smtClean="0"/>
              <a:t>Click to edit Master title style</a:t>
            </a:r>
            <a:endParaRPr lang="en-GB" altLang="en-US"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en-US" altLang="en-US" noProof="0" smtClean="0"/>
              <a:t>Click to edit Master subtitle style</a:t>
            </a:r>
            <a:endParaRPr lang="en-GB" altLang="en-US" noProof="0" smtClean="0"/>
          </a:p>
        </p:txBody>
      </p:sp>
      <p:sp>
        <p:nvSpPr>
          <p:cNvPr id="3078" name="Rectangle 6"/>
          <p:cNvSpPr>
            <a:spLocks noGrp="1" noChangeArrowheads="1"/>
          </p:cNvSpPr>
          <p:nvPr>
            <p:ph type="dt" sz="half" idx="2"/>
          </p:nvPr>
        </p:nvSpPr>
        <p:spPr/>
        <p:txBody>
          <a:bodyPr/>
          <a:lstStyle>
            <a:lvl1pPr>
              <a:defRPr sz="1200" b="1">
                <a:solidFill>
                  <a:schemeClr val="bg1"/>
                </a:solidFill>
                <a:latin typeface="+mn-lt"/>
              </a:defRPr>
            </a:lvl1pPr>
          </a:lstStyle>
          <a:p>
            <a:endParaRPr lang="en-GB" altLang="en-US"/>
          </a:p>
        </p:txBody>
      </p:sp>
      <p:sp>
        <p:nvSpPr>
          <p:cNvPr id="3079" name="Rectangle 7"/>
          <p:cNvSpPr>
            <a:spLocks noGrp="1" noChangeArrowheads="1"/>
          </p:cNvSpPr>
          <p:nvPr>
            <p:ph type="ftr" sz="quarter" idx="3"/>
          </p:nvPr>
        </p:nvSpPr>
        <p:spPr/>
        <p:txBody>
          <a:bodyPr/>
          <a:lstStyle>
            <a:lvl1pPr>
              <a:defRPr>
                <a:solidFill>
                  <a:schemeClr val="bg1"/>
                </a:solidFill>
                <a:latin typeface="+mn-lt"/>
              </a:defRPr>
            </a:lvl1pPr>
          </a:lstStyle>
          <a:p>
            <a:endParaRPr lang="en-GB" altLang="en-US"/>
          </a:p>
        </p:txBody>
      </p:sp>
      <p:sp>
        <p:nvSpPr>
          <p:cNvPr id="3080" name="Rectangle 8"/>
          <p:cNvSpPr>
            <a:spLocks noGrp="1" noChangeArrowheads="1"/>
          </p:cNvSpPr>
          <p:nvPr>
            <p:ph type="sldNum" sz="quarter" idx="4"/>
          </p:nvPr>
        </p:nvSpPr>
        <p:spPr/>
        <p:txBody>
          <a:bodyPr/>
          <a:lstStyle>
            <a:lvl1pPr>
              <a:defRPr>
                <a:solidFill>
                  <a:schemeClr val="bg1"/>
                </a:solidFill>
                <a:latin typeface="+mn-lt"/>
              </a:defRPr>
            </a:lvl1pPr>
          </a:lstStyle>
          <a:p>
            <a:fld id="{03D369A8-87FB-4DE7-B418-33DD7349E966}" type="slidenum">
              <a:rPr lang="en-GB" altLang="en-US"/>
              <a:pPr/>
              <a:t>‹#›</a:t>
            </a:fld>
            <a:endParaRPr lang="en-GB" altLang="en-US"/>
          </a:p>
        </p:txBody>
      </p:sp>
      <p:sp>
        <p:nvSpPr>
          <p:cNvPr id="7" name="Rectangle 6"/>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B4246E8D-3345-41C3-922C-60DFF2B69E78}" type="slidenum">
              <a:rPr lang="en-GB" altLang="en-US"/>
              <a:pPr/>
              <a:t>‹#›</a:t>
            </a:fld>
            <a:endParaRPr lang="en-GB" altLang="en-US"/>
          </a:p>
        </p:txBody>
      </p:sp>
    </p:spTree>
    <p:extLst>
      <p:ext uri="{BB962C8B-B14F-4D97-AF65-F5344CB8AC3E}">
        <p14:creationId xmlns:p14="http://schemas.microsoft.com/office/powerpoint/2010/main" val="3456076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7F33FB83-1C85-4681-88AA-F1E6E64E32AE}" type="slidenum">
              <a:rPr lang="en-GB" altLang="en-US"/>
              <a:pPr/>
              <a:t>‹#›</a:t>
            </a:fld>
            <a:endParaRPr lang="en-GB" altLang="en-US"/>
          </a:p>
        </p:txBody>
      </p:sp>
    </p:spTree>
    <p:extLst>
      <p:ext uri="{BB962C8B-B14F-4D97-AF65-F5344CB8AC3E}">
        <p14:creationId xmlns:p14="http://schemas.microsoft.com/office/powerpoint/2010/main" val="2633225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A0D37BD-5754-47C8-A6E9-0265922AB524}" type="slidenum">
              <a:rPr lang="en-GB" altLang="en-US"/>
              <a:pPr/>
              <a:t>‹#›</a:t>
            </a:fld>
            <a:endParaRPr lang="en-GB" altLang="en-US"/>
          </a:p>
        </p:txBody>
      </p:sp>
    </p:spTree>
    <p:extLst>
      <p:ext uri="{BB962C8B-B14F-4D97-AF65-F5344CB8AC3E}">
        <p14:creationId xmlns:p14="http://schemas.microsoft.com/office/powerpoint/2010/main" val="2056474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3296DAD8-4C82-4F49-84AA-63468A5583B1}" type="slidenum">
              <a:rPr lang="en-GB" altLang="en-US"/>
              <a:pPr/>
              <a:t>‹#›</a:t>
            </a:fld>
            <a:endParaRPr lang="en-GB" altLang="en-US"/>
          </a:p>
        </p:txBody>
      </p:sp>
    </p:spTree>
    <p:extLst>
      <p:ext uri="{BB962C8B-B14F-4D97-AF65-F5344CB8AC3E}">
        <p14:creationId xmlns:p14="http://schemas.microsoft.com/office/powerpoint/2010/main" val="2994263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4F144927-DFBE-45AB-8CD6-F61DBDC600AD}" type="slidenum">
              <a:rPr lang="en-GB" altLang="en-US"/>
              <a:pPr/>
              <a:t>‹#›</a:t>
            </a:fld>
            <a:endParaRPr lang="en-GB" altLang="en-US"/>
          </a:p>
        </p:txBody>
      </p:sp>
    </p:spTree>
    <p:extLst>
      <p:ext uri="{BB962C8B-B14F-4D97-AF65-F5344CB8AC3E}">
        <p14:creationId xmlns:p14="http://schemas.microsoft.com/office/powerpoint/2010/main" val="1062651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0B5FAD25-1DC8-4632-8D6C-9CC4DC4C20E6}" type="slidenum">
              <a:rPr lang="en-GB" altLang="en-US"/>
              <a:pPr/>
              <a:t>‹#›</a:t>
            </a:fld>
            <a:endParaRPr lang="en-GB" altLang="en-US"/>
          </a:p>
        </p:txBody>
      </p:sp>
    </p:spTree>
    <p:extLst>
      <p:ext uri="{BB962C8B-B14F-4D97-AF65-F5344CB8AC3E}">
        <p14:creationId xmlns:p14="http://schemas.microsoft.com/office/powerpoint/2010/main" val="2715703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54614898-63DA-4FEF-A9F4-83DFF1C9E70B}" type="slidenum">
              <a:rPr lang="en-GB" altLang="en-US"/>
              <a:pPr/>
              <a:t>‹#›</a:t>
            </a:fld>
            <a:endParaRPr lang="en-GB" altLang="en-US"/>
          </a:p>
        </p:txBody>
      </p:sp>
    </p:spTree>
    <p:extLst>
      <p:ext uri="{BB962C8B-B14F-4D97-AF65-F5344CB8AC3E}">
        <p14:creationId xmlns:p14="http://schemas.microsoft.com/office/powerpoint/2010/main" val="2811537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7C66EDD2-42DE-4423-BAE0-F396053DD059}" type="slidenum">
              <a:rPr lang="en-GB" altLang="en-US"/>
              <a:pPr/>
              <a:t>‹#›</a:t>
            </a:fld>
            <a:endParaRPr lang="en-GB" altLang="en-US"/>
          </a:p>
        </p:txBody>
      </p:sp>
    </p:spTree>
    <p:extLst>
      <p:ext uri="{BB962C8B-B14F-4D97-AF65-F5344CB8AC3E}">
        <p14:creationId xmlns:p14="http://schemas.microsoft.com/office/powerpoint/2010/main" val="2085641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D63A9090-66F1-423F-8928-FB7AC64139AE}" type="slidenum">
              <a:rPr lang="en-GB" altLang="en-US"/>
              <a:pPr/>
              <a:t>‹#›</a:t>
            </a:fld>
            <a:endParaRPr lang="en-GB" altLang="en-US"/>
          </a:p>
        </p:txBody>
      </p:sp>
    </p:spTree>
    <p:extLst>
      <p:ext uri="{BB962C8B-B14F-4D97-AF65-F5344CB8AC3E}">
        <p14:creationId xmlns:p14="http://schemas.microsoft.com/office/powerpoint/2010/main" val="3797835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C4037B1D-EFBD-4815-9ECF-A37ABD63634D}" type="slidenum">
              <a:rPr lang="en-GB" altLang="en-US"/>
              <a:pPr/>
              <a:t>‹#›</a:t>
            </a:fld>
            <a:endParaRPr lang="en-GB" altLang="en-US"/>
          </a:p>
        </p:txBody>
      </p:sp>
    </p:spTree>
    <p:extLst>
      <p:ext uri="{BB962C8B-B14F-4D97-AF65-F5344CB8AC3E}">
        <p14:creationId xmlns:p14="http://schemas.microsoft.com/office/powerpoint/2010/main" val="887350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ltLang="en-US" smtClean="0"/>
              <a:t>Second level</a:t>
            </a:r>
            <a:endParaRPr lang="en-GB" altLang="en-US" smtClean="0"/>
          </a:p>
          <a:p>
            <a:pPr lvl="1"/>
            <a:r>
              <a:rPr lang="en-GB" altLang="en-US" smtClean="0"/>
              <a:t>Third level</a:t>
            </a:r>
          </a:p>
          <a:p>
            <a:pPr lvl="2"/>
            <a:r>
              <a:rPr lang="en-GB" altLang="en-US"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fld id="{33F965B7-65C0-4709-9860-86A2C5A1E223}" type="slidenum">
              <a:rPr lang="en-GB" altLang="en-US"/>
              <a:pPr/>
              <a:t>‹#›</a:t>
            </a:fld>
            <a:endParaRPr lang="en-GB" altLang="en-US"/>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pic>
        <p:nvPicPr>
          <p:cNvPr id="1041" name="Picture 17" descr="LOGO CE_Vertical_EN_NEG_quadri_H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p:titleStyle>
    <p:body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ec.europa.eu/economy_finance/publications/eeip/pdf/ip025_en.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5" name="Rectangle 5"/>
          <p:cNvSpPr>
            <a:spLocks noGrp="1" noChangeArrowheads="1"/>
          </p:cNvSpPr>
          <p:nvPr>
            <p:ph type="ctrTitle"/>
          </p:nvPr>
        </p:nvSpPr>
        <p:spPr>
          <a:xfrm>
            <a:off x="539552" y="2565400"/>
            <a:ext cx="8496498" cy="790575"/>
          </a:xfrm>
        </p:spPr>
        <p:txBody>
          <a:bodyPr/>
          <a:lstStyle/>
          <a:p>
            <a:r>
              <a:rPr lang="fr-BE" altLang="en-US" sz="7000" dirty="0" err="1" smtClean="0"/>
              <a:t>Inequalities</a:t>
            </a:r>
            <a:r>
              <a:rPr lang="fr-BE" altLang="en-US" sz="7000" dirty="0" smtClean="0"/>
              <a:t> in the </a:t>
            </a:r>
            <a:r>
              <a:rPr lang="fr-BE" altLang="en-US" sz="7000" dirty="0" err="1" smtClean="0"/>
              <a:t>European</a:t>
            </a:r>
            <a:r>
              <a:rPr lang="fr-BE" altLang="en-US" sz="7000" dirty="0" smtClean="0"/>
              <a:t> </a:t>
            </a:r>
            <a:r>
              <a:rPr lang="fr-BE" altLang="en-US" sz="7000" dirty="0" err="1" smtClean="0"/>
              <a:t>Semester</a:t>
            </a:r>
            <a:endParaRPr lang="en-GB" altLang="en-US" sz="7000" dirty="0"/>
          </a:p>
        </p:txBody>
      </p:sp>
      <p:sp>
        <p:nvSpPr>
          <p:cNvPr id="81926" name="Rectangle 6"/>
          <p:cNvSpPr>
            <a:spLocks noGrp="1" noChangeArrowheads="1"/>
          </p:cNvSpPr>
          <p:nvPr>
            <p:ph type="subTitle" idx="1"/>
          </p:nvPr>
        </p:nvSpPr>
        <p:spPr/>
        <p:txBody>
          <a:bodyPr/>
          <a:lstStyle/>
          <a:p>
            <a:endParaRPr lang="en-GB" altLang="en-US" dirty="0" smtClean="0"/>
          </a:p>
          <a:p>
            <a:endParaRPr lang="en-GB" altLang="en-US" dirty="0"/>
          </a:p>
          <a:p>
            <a:r>
              <a:rPr lang="en-GB" altLang="en-US" dirty="0" smtClean="0"/>
              <a:t>Presentation to the Conference of European Churches, Feb 27 2017</a:t>
            </a:r>
            <a:endParaRPr lang="en-GB"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Policy Levers</a:t>
            </a:r>
            <a:endParaRPr lang="en-GB" dirty="0"/>
          </a:p>
        </p:txBody>
      </p:sp>
      <p:sp>
        <p:nvSpPr>
          <p:cNvPr id="3" name="Content Placeholder 2"/>
          <p:cNvSpPr>
            <a:spLocks noGrp="1"/>
          </p:cNvSpPr>
          <p:nvPr>
            <p:ph idx="1"/>
          </p:nvPr>
        </p:nvSpPr>
        <p:spPr/>
        <p:txBody>
          <a:bodyPr/>
          <a:lstStyle/>
          <a:p>
            <a:pPr lvl="1"/>
            <a:r>
              <a:rPr lang="en-GB" dirty="0" smtClean="0"/>
              <a:t>Benefits</a:t>
            </a:r>
          </a:p>
          <a:p>
            <a:pPr lvl="2"/>
            <a:r>
              <a:rPr lang="en-GB" sz="1600" i="1" dirty="0" smtClean="0"/>
              <a:t>In kind versus in cash – measurement issues arise</a:t>
            </a:r>
          </a:p>
          <a:p>
            <a:pPr marL="457200" lvl="1" indent="0">
              <a:buNone/>
            </a:pPr>
            <a:endParaRPr lang="en-GB" dirty="0" smtClean="0"/>
          </a:p>
          <a:p>
            <a:pPr marL="457200" lvl="1" indent="0"/>
            <a:r>
              <a:rPr lang="en-GB" dirty="0" smtClean="0"/>
              <a:t>  Minimum Wages</a:t>
            </a:r>
          </a:p>
          <a:p>
            <a:pPr marL="457200" lvl="1" indent="0">
              <a:buNone/>
            </a:pPr>
            <a:endParaRPr lang="en-GB" dirty="0" smtClean="0"/>
          </a:p>
          <a:p>
            <a:pPr lvl="1"/>
            <a:r>
              <a:rPr lang="en-GB" dirty="0" smtClean="0"/>
              <a:t>Tax Progressivity </a:t>
            </a:r>
            <a:r>
              <a:rPr lang="en-GB" sz="1600" b="0" i="1" dirty="0"/>
              <a:t>(low potential for income tax but other levers exist – wealth taxation, VAT expenditures, recurrent property tax)</a:t>
            </a:r>
          </a:p>
          <a:p>
            <a:pPr marL="457200" lvl="1" indent="0">
              <a:buNone/>
            </a:pPr>
            <a:endParaRPr lang="en-GB" dirty="0" smtClean="0"/>
          </a:p>
          <a:p>
            <a:pPr lvl="1"/>
            <a:r>
              <a:rPr lang="en-GB" dirty="0" smtClean="0"/>
              <a:t>Other levers (Housing Policy, Education, Health…)</a:t>
            </a:r>
            <a:endParaRPr lang="en-GB" dirty="0"/>
          </a:p>
        </p:txBody>
      </p:sp>
    </p:spTree>
    <p:extLst>
      <p:ext uri="{BB962C8B-B14F-4D97-AF65-F5344CB8AC3E}">
        <p14:creationId xmlns:p14="http://schemas.microsoft.com/office/powerpoint/2010/main" val="1425100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96752"/>
            <a:ext cx="8229600" cy="936625"/>
          </a:xfrm>
        </p:spPr>
        <p:txBody>
          <a:bodyPr/>
          <a:lstStyle/>
          <a:p>
            <a:r>
              <a:rPr lang="en-GB" dirty="0" smtClean="0"/>
              <a:t>Other dimensions: Wealth</a:t>
            </a:r>
            <a:endParaRPr lang="en-GB" dirty="0"/>
          </a:p>
        </p:txBody>
      </p:sp>
      <p:sp>
        <p:nvSpPr>
          <p:cNvPr id="4" name="Content Placeholder 2"/>
          <p:cNvSpPr txBox="1">
            <a:spLocks/>
          </p:cNvSpPr>
          <p:nvPr/>
        </p:nvSpPr>
        <p:spPr bwMode="auto">
          <a:xfrm>
            <a:off x="454472" y="1844824"/>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r>
              <a:rPr lang="en-GB" kern="0" dirty="0" smtClean="0"/>
              <a:t>Falling asset prices reduced wealth inequalities during the crisis, but are growing again</a:t>
            </a:r>
            <a:endParaRPr lang="en-GB" kern="0" dirty="0"/>
          </a:p>
        </p:txBody>
      </p:sp>
      <p:graphicFrame>
        <p:nvGraphicFramePr>
          <p:cNvPr id="5" name="Chart 4"/>
          <p:cNvGraphicFramePr>
            <a:graphicFrameLocks/>
          </p:cNvGraphicFramePr>
          <p:nvPr>
            <p:extLst>
              <p:ext uri="{D42A27DB-BD31-4B8C-83A1-F6EECF244321}">
                <p14:modId xmlns:p14="http://schemas.microsoft.com/office/powerpoint/2010/main" val="2699180408"/>
              </p:ext>
            </p:extLst>
          </p:nvPr>
        </p:nvGraphicFramePr>
        <p:xfrm>
          <a:off x="1004876" y="2636912"/>
          <a:ext cx="7128792" cy="40324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55628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Policy Focus</a:t>
            </a:r>
            <a:endParaRPr lang="en-GB" dirty="0"/>
          </a:p>
        </p:txBody>
      </p:sp>
      <p:sp>
        <p:nvSpPr>
          <p:cNvPr id="3" name="Content Placeholder 2"/>
          <p:cNvSpPr>
            <a:spLocks noGrp="1"/>
          </p:cNvSpPr>
          <p:nvPr>
            <p:ph idx="1"/>
          </p:nvPr>
        </p:nvSpPr>
        <p:spPr>
          <a:xfrm>
            <a:off x="395536" y="2204864"/>
            <a:ext cx="8229600" cy="3529013"/>
          </a:xfrm>
        </p:spPr>
        <p:txBody>
          <a:bodyPr/>
          <a:lstStyle/>
          <a:p>
            <a:r>
              <a:rPr lang="en-GB" dirty="0" smtClean="0"/>
              <a:t>(2017) Stand-alone paragraph in Economic Outlook section</a:t>
            </a:r>
          </a:p>
          <a:p>
            <a:endParaRPr lang="en-GB" dirty="0"/>
          </a:p>
          <a:p>
            <a:r>
              <a:rPr lang="en-GB" dirty="0" smtClean="0"/>
              <a:t>(2018) Development of better understanding of drivers and policy levers</a:t>
            </a:r>
          </a:p>
          <a:p>
            <a:endParaRPr lang="en-GB" dirty="0"/>
          </a:p>
          <a:p>
            <a:r>
              <a:rPr lang="en-GB" dirty="0" smtClean="0"/>
              <a:t>(2018-2019) Agreement with the Member States on indicators, monitoring framework.</a:t>
            </a:r>
          </a:p>
          <a:p>
            <a:endParaRPr lang="en-GB" dirty="0" smtClean="0"/>
          </a:p>
          <a:p>
            <a:endParaRPr lang="en-GB" dirty="0"/>
          </a:p>
          <a:p>
            <a:pPr lvl="1"/>
            <a:endParaRPr lang="en-GB" sz="1000" dirty="0" smtClean="0"/>
          </a:p>
        </p:txBody>
      </p:sp>
    </p:spTree>
    <p:extLst>
      <p:ext uri="{BB962C8B-B14F-4D97-AF65-F5344CB8AC3E}">
        <p14:creationId xmlns:p14="http://schemas.microsoft.com/office/powerpoint/2010/main" val="690134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40768"/>
            <a:ext cx="8229600" cy="3529013"/>
          </a:xfrm>
        </p:spPr>
        <p:txBody>
          <a:bodyPr/>
          <a:lstStyle/>
          <a:p>
            <a:r>
              <a:rPr lang="en-GB" sz="2000" b="1" i="0" dirty="0"/>
              <a:t>Income inequalities remain low, but wealth inequalities are growing, driven in particular by housing prices and the tax system. </a:t>
            </a:r>
            <a:r>
              <a:rPr lang="en-GB" sz="2000" i="0" dirty="0"/>
              <a:t>Standard inequality measures with a focus on income distribution show that Sweden performs well compared to the EU average. In 2015, only four countries had more equal income distributions (2). However, the persistent increase in property prices and the absence of an inheritance and gift tax have negatively affected wealth distribution (Lundberg et al, 2016; OECD, 2017). In addition, the current tax treatment of owner-occupied housing with a mortgage is regressive; this is driven by a low recurrent property tax that is generally not aligned with property values, combined with full deductibility of mortgage interest payments (see </a:t>
            </a:r>
            <a:r>
              <a:rPr lang="en-GB" sz="2000" dirty="0"/>
              <a:t>Demand-side issues </a:t>
            </a:r>
            <a:r>
              <a:rPr lang="en-GB" sz="2000" i="0" dirty="0"/>
              <a:t>under 4.3.1). </a:t>
            </a:r>
            <a:r>
              <a:rPr lang="en-GB" dirty="0"/>
              <a:t> </a:t>
            </a:r>
          </a:p>
          <a:p>
            <a:endParaRPr lang="en-GB" sz="1000" dirty="0"/>
          </a:p>
        </p:txBody>
      </p:sp>
    </p:spTree>
    <p:extLst>
      <p:ext uri="{BB962C8B-B14F-4D97-AF65-F5344CB8AC3E}">
        <p14:creationId xmlns:p14="http://schemas.microsoft.com/office/powerpoint/2010/main" val="1771761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ltLang="en-US" dirty="0" smtClean="0"/>
              <a:t>Background</a:t>
            </a:r>
            <a:endParaRPr lang="en-US" altLang="en-US" dirty="0"/>
          </a:p>
        </p:txBody>
      </p:sp>
      <p:sp>
        <p:nvSpPr>
          <p:cNvPr id="83971" name="Rectangle 3"/>
          <p:cNvSpPr>
            <a:spLocks noGrp="1" noChangeArrowheads="1"/>
          </p:cNvSpPr>
          <p:nvPr>
            <p:ph type="body" idx="1"/>
          </p:nvPr>
        </p:nvSpPr>
        <p:spPr>
          <a:xfrm>
            <a:off x="395536" y="2204864"/>
            <a:ext cx="8229600" cy="3529013"/>
          </a:xfrm>
        </p:spPr>
        <p:txBody>
          <a:bodyPr/>
          <a:lstStyle/>
          <a:p>
            <a:pPr lvl="1"/>
            <a:r>
              <a:rPr lang="en-US" altLang="en-US" b="0" i="1" dirty="0" smtClean="0"/>
              <a:t>Tackling inequality a priority for achieving Europe 2020 poverty targets (high correlation between AROP and S80/S20)</a:t>
            </a:r>
          </a:p>
          <a:p>
            <a:pPr lvl="1"/>
            <a:endParaRPr lang="en-US" altLang="en-US" b="0" i="1" dirty="0" smtClean="0"/>
          </a:p>
          <a:p>
            <a:pPr lvl="1"/>
            <a:r>
              <a:rPr lang="en-US" altLang="en-US" b="0" i="1" dirty="0" smtClean="0"/>
              <a:t>New focus on negative effects of inequality on growth (</a:t>
            </a:r>
            <a:r>
              <a:rPr lang="en-US" altLang="en-US" b="0" i="1" dirty="0" smtClean="0">
                <a:hlinkClick r:id="rId2"/>
              </a:rPr>
              <a:t>Spring Forecast</a:t>
            </a:r>
            <a:r>
              <a:rPr lang="en-US" altLang="en-US" b="0" i="1" dirty="0" smtClean="0"/>
              <a:t>, Page 10)</a:t>
            </a:r>
          </a:p>
          <a:p>
            <a:pPr marL="457200" lvl="1" indent="0">
              <a:buNone/>
            </a:pPr>
            <a:endParaRPr lang="en-US" altLang="en-US" b="0" i="1" dirty="0" smtClean="0"/>
          </a:p>
          <a:p>
            <a:pPr lvl="1"/>
            <a:r>
              <a:rPr lang="en-US" altLang="en-US" b="0" i="1" dirty="0" smtClean="0"/>
              <a:t>Annual Growth Survey mentions inequality in terms of 1) growth effects and 2) role of progressive taxation</a:t>
            </a:r>
          </a:p>
          <a:p>
            <a:pPr marL="457200" lvl="1" indent="0">
              <a:buNone/>
            </a:pPr>
            <a:endParaRPr lang="en-US" altLang="en-US" b="0" i="1" dirty="0" smtClean="0"/>
          </a:p>
          <a:p>
            <a:pPr lvl="1"/>
            <a:r>
              <a:rPr lang="en-US" altLang="en-US" b="0" i="1" dirty="0" smtClean="0"/>
              <a:t>AGS also focuses more broadly on "Social Fairness"</a:t>
            </a:r>
            <a:endParaRPr lang="en-US" altLang="en-US" b="0"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Inequality versus Poverty</a:t>
            </a:r>
            <a:endParaRPr lang="en-GB" dirty="0"/>
          </a:p>
        </p:txBody>
      </p:sp>
      <p:sp>
        <p:nvSpPr>
          <p:cNvPr id="3" name="Content Placeholder 2"/>
          <p:cNvSpPr>
            <a:spLocks noGrp="1"/>
          </p:cNvSpPr>
          <p:nvPr>
            <p:ph idx="1"/>
          </p:nvPr>
        </p:nvSpPr>
        <p:spPr/>
        <p:txBody>
          <a:bodyPr/>
          <a:lstStyle/>
          <a:p>
            <a:pPr lvl="1"/>
            <a:r>
              <a:rPr lang="en-GB" dirty="0" smtClean="0"/>
              <a:t>Traditionally, COMM has focused on Poverty</a:t>
            </a:r>
          </a:p>
          <a:p>
            <a:pPr marL="457200" lvl="1" indent="0">
              <a:buNone/>
            </a:pPr>
            <a:endParaRPr lang="en-GB" dirty="0" smtClean="0"/>
          </a:p>
          <a:p>
            <a:pPr lvl="1"/>
            <a:r>
              <a:rPr lang="en-GB" dirty="0" smtClean="0"/>
              <a:t>AROP is a 'relative' poverty measure but anchor to median reduces correlation with inequality measurements</a:t>
            </a:r>
          </a:p>
          <a:p>
            <a:pPr marL="457200" lvl="1" indent="0">
              <a:buNone/>
            </a:pPr>
            <a:endParaRPr lang="en-GB" dirty="0" smtClean="0"/>
          </a:p>
          <a:p>
            <a:pPr lvl="1"/>
            <a:r>
              <a:rPr lang="en-GB" dirty="0" smtClean="0"/>
              <a:t>Inequality analysis is complementary.</a:t>
            </a:r>
          </a:p>
          <a:p>
            <a:endParaRPr lang="en-GB" dirty="0"/>
          </a:p>
        </p:txBody>
      </p:sp>
    </p:spTree>
    <p:extLst>
      <p:ext uri="{BB962C8B-B14F-4D97-AF65-F5344CB8AC3E}">
        <p14:creationId xmlns:p14="http://schemas.microsoft.com/office/powerpoint/2010/main" val="1996982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Defining Inequality</a:t>
            </a:r>
            <a:endParaRPr lang="en-GB" dirty="0"/>
          </a:p>
        </p:txBody>
      </p:sp>
      <p:sp>
        <p:nvSpPr>
          <p:cNvPr id="3" name="Content Placeholder 2"/>
          <p:cNvSpPr>
            <a:spLocks noGrp="1"/>
          </p:cNvSpPr>
          <p:nvPr>
            <p:ph idx="1"/>
          </p:nvPr>
        </p:nvSpPr>
        <p:spPr/>
        <p:txBody>
          <a:bodyPr/>
          <a:lstStyle/>
          <a:p>
            <a:pPr lvl="1"/>
            <a:r>
              <a:rPr lang="en-GB" dirty="0" smtClean="0"/>
              <a:t>Focus on Income Inequality (Outcomes)</a:t>
            </a:r>
          </a:p>
          <a:p>
            <a:pPr marL="457200" lvl="1" indent="0">
              <a:buNone/>
            </a:pPr>
            <a:endParaRPr lang="en-GB" dirty="0" smtClean="0"/>
          </a:p>
          <a:p>
            <a:pPr lvl="1"/>
            <a:r>
              <a:rPr lang="en-GB" dirty="0" smtClean="0"/>
              <a:t>However, also possible to look at other dimensions (inequality of opportunity, intergenerational transmission of inequality, wealth inequality, gender inequality, spatial inequality…)</a:t>
            </a:r>
          </a:p>
          <a:p>
            <a:pPr marL="457200" lvl="1" indent="0">
              <a:buNone/>
            </a:pPr>
            <a:endParaRPr lang="en-GB" dirty="0" smtClean="0"/>
          </a:p>
          <a:p>
            <a:pPr lvl="1"/>
            <a:r>
              <a:rPr lang="en-GB" dirty="0" smtClean="0"/>
              <a:t>Different dimensions suggest different policy levers</a:t>
            </a:r>
            <a:endParaRPr lang="en-GB" dirty="0"/>
          </a:p>
        </p:txBody>
      </p:sp>
    </p:spTree>
    <p:extLst>
      <p:ext uri="{BB962C8B-B14F-4D97-AF65-F5344CB8AC3E}">
        <p14:creationId xmlns:p14="http://schemas.microsoft.com/office/powerpoint/2010/main" val="204926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Main Indicator: S80/S20</a:t>
            </a:r>
            <a:endParaRPr lang="en-GB" dirty="0"/>
          </a:p>
        </p:txBody>
      </p:sp>
      <p:sp>
        <p:nvSpPr>
          <p:cNvPr id="3" name="Content Placeholder 2"/>
          <p:cNvSpPr>
            <a:spLocks noGrp="1"/>
          </p:cNvSpPr>
          <p:nvPr>
            <p:ph idx="1"/>
          </p:nvPr>
        </p:nvSpPr>
        <p:spPr/>
        <p:txBody>
          <a:bodyPr/>
          <a:lstStyle/>
          <a:p>
            <a:pPr lvl="1"/>
            <a:r>
              <a:rPr lang="en-GB" dirty="0" smtClean="0"/>
              <a:t>Measures the ratio of the top income quintile (20%) to the bottom quintile (20%)</a:t>
            </a:r>
          </a:p>
          <a:p>
            <a:pPr marL="457200" lvl="1" indent="0">
              <a:buNone/>
            </a:pPr>
            <a:endParaRPr lang="en-GB" dirty="0" smtClean="0"/>
          </a:p>
          <a:p>
            <a:pPr lvl="1"/>
            <a:r>
              <a:rPr lang="en-GB" dirty="0" smtClean="0"/>
              <a:t>Standard measure of income inequality (SDI, JER scoreboard) – should always be referenced first</a:t>
            </a:r>
          </a:p>
          <a:p>
            <a:pPr marL="457200" lvl="1" indent="0">
              <a:buNone/>
            </a:pPr>
            <a:endParaRPr lang="en-GB" dirty="0" smtClean="0"/>
          </a:p>
          <a:p>
            <a:pPr lvl="1"/>
            <a:r>
              <a:rPr lang="en-GB" dirty="0" smtClean="0"/>
              <a:t>Has been </a:t>
            </a:r>
            <a:r>
              <a:rPr lang="en-GB" dirty="0" err="1" smtClean="0"/>
              <a:t>inceasing</a:t>
            </a:r>
            <a:r>
              <a:rPr lang="en-GB" dirty="0" smtClean="0"/>
              <a:t> since 2012, + divergence between EU countries</a:t>
            </a:r>
          </a:p>
          <a:p>
            <a:pPr lvl="1"/>
            <a:endParaRPr lang="en-GB" dirty="0" smtClean="0"/>
          </a:p>
          <a:p>
            <a:pPr lvl="1"/>
            <a:endParaRPr lang="en-GB" dirty="0"/>
          </a:p>
        </p:txBody>
      </p:sp>
    </p:spTree>
    <p:extLst>
      <p:ext uri="{BB962C8B-B14F-4D97-AF65-F5344CB8AC3E}">
        <p14:creationId xmlns:p14="http://schemas.microsoft.com/office/powerpoint/2010/main" val="3232885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Main indicator: S80/S20</a:t>
            </a:r>
            <a:endParaRPr lang="en-GB" dirty="0"/>
          </a:p>
        </p:txBody>
      </p:sp>
      <p:graphicFrame>
        <p:nvGraphicFramePr>
          <p:cNvPr id="5" name="Content Placeholder 4"/>
          <p:cNvGraphicFramePr>
            <a:graphicFrameLocks noGrp="1"/>
          </p:cNvGraphicFramePr>
          <p:nvPr>
            <p:ph idx="1"/>
          </p:nvPr>
        </p:nvGraphicFramePr>
        <p:xfrm>
          <a:off x="457200" y="2492375"/>
          <a:ext cx="8229600" cy="352901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539552" y="5949280"/>
            <a:ext cx="2448272" cy="276999"/>
          </a:xfrm>
          <a:prstGeom prst="rect">
            <a:avLst/>
          </a:prstGeom>
          <a:noFill/>
        </p:spPr>
        <p:txBody>
          <a:bodyPr wrap="square" rtlCol="0">
            <a:spAutoFit/>
          </a:bodyPr>
          <a:lstStyle/>
          <a:p>
            <a:r>
              <a:rPr lang="en-GB" dirty="0" smtClean="0"/>
              <a:t>Source: EU-SILC</a:t>
            </a:r>
            <a:endParaRPr lang="en-GB" dirty="0"/>
          </a:p>
        </p:txBody>
      </p:sp>
    </p:spTree>
    <p:extLst>
      <p:ext uri="{BB962C8B-B14F-4D97-AF65-F5344CB8AC3E}">
        <p14:creationId xmlns:p14="http://schemas.microsoft.com/office/powerpoint/2010/main" val="3869210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Main Indicator: Gini Coefficient</a:t>
            </a:r>
            <a:endParaRPr lang="en-GB" dirty="0"/>
          </a:p>
        </p:txBody>
      </p:sp>
      <p:sp>
        <p:nvSpPr>
          <p:cNvPr id="3" name="Content Placeholder 2"/>
          <p:cNvSpPr>
            <a:spLocks noGrp="1"/>
          </p:cNvSpPr>
          <p:nvPr>
            <p:ph idx="1"/>
          </p:nvPr>
        </p:nvSpPr>
        <p:spPr/>
        <p:txBody>
          <a:bodyPr/>
          <a:lstStyle/>
          <a:p>
            <a:pPr lvl="1"/>
            <a:r>
              <a:rPr lang="en-GB" dirty="0" smtClean="0"/>
              <a:t>Picks up inequality movements across the distribution</a:t>
            </a:r>
          </a:p>
          <a:p>
            <a:pPr marL="457200" lvl="1" indent="0">
              <a:buNone/>
            </a:pPr>
            <a:endParaRPr lang="en-GB" dirty="0" smtClean="0"/>
          </a:p>
          <a:p>
            <a:pPr lvl="1"/>
            <a:r>
              <a:rPr lang="en-GB" dirty="0" smtClean="0"/>
              <a:t>International standard (OECD, World Bank…)</a:t>
            </a:r>
          </a:p>
          <a:p>
            <a:pPr marL="457200" lvl="1" indent="0">
              <a:buNone/>
            </a:pPr>
            <a:endParaRPr lang="en-GB" dirty="0" smtClean="0"/>
          </a:p>
          <a:p>
            <a:pPr lvl="1"/>
            <a:r>
              <a:rPr lang="en-GB" dirty="0" smtClean="0"/>
              <a:t>But less sensitive to movements in the tails</a:t>
            </a:r>
          </a:p>
          <a:p>
            <a:pPr marL="457200" lvl="1" indent="0">
              <a:buNone/>
            </a:pPr>
            <a:endParaRPr lang="en-GB" dirty="0" smtClean="0"/>
          </a:p>
          <a:p>
            <a:pPr lvl="1"/>
            <a:r>
              <a:rPr lang="en-GB" dirty="0" smtClean="0"/>
              <a:t>Highly correlated with S80/S20 at low levels of income inequality</a:t>
            </a:r>
          </a:p>
          <a:p>
            <a:pPr lvl="1"/>
            <a:endParaRPr lang="en-GB" dirty="0"/>
          </a:p>
        </p:txBody>
      </p:sp>
    </p:spTree>
    <p:extLst>
      <p:ext uri="{BB962C8B-B14F-4D97-AF65-F5344CB8AC3E}">
        <p14:creationId xmlns:p14="http://schemas.microsoft.com/office/powerpoint/2010/main" val="84660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Inequality in the EU – worst performers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66975117"/>
              </p:ext>
            </p:extLst>
          </p:nvPr>
        </p:nvGraphicFramePr>
        <p:xfrm>
          <a:off x="457200" y="2492375"/>
          <a:ext cx="8229600" cy="28956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GB" sz="3200" dirty="0" smtClean="0">
                          <a:solidFill>
                            <a:schemeClr val="tx1"/>
                          </a:solidFill>
                        </a:rPr>
                        <a:t>Romania</a:t>
                      </a:r>
                      <a:endParaRPr lang="en-GB" sz="3200" dirty="0">
                        <a:solidFill>
                          <a:schemeClr val="tx1"/>
                        </a:solidFill>
                      </a:endParaRPr>
                    </a:p>
                  </a:txBody>
                  <a:tcPr/>
                </a:tc>
                <a:tc>
                  <a:txBody>
                    <a:bodyPr/>
                    <a:lstStyle/>
                    <a:p>
                      <a:r>
                        <a:rPr lang="en-GB" sz="3200" dirty="0" smtClean="0">
                          <a:solidFill>
                            <a:schemeClr val="tx1"/>
                          </a:solidFill>
                        </a:rPr>
                        <a:t>8.3</a:t>
                      </a:r>
                      <a:endParaRPr lang="en-GB" sz="3200" dirty="0">
                        <a:solidFill>
                          <a:schemeClr val="tx1"/>
                        </a:solidFill>
                      </a:endParaRPr>
                    </a:p>
                  </a:txBody>
                  <a:tcPr/>
                </a:tc>
              </a:tr>
              <a:tr h="370840">
                <a:tc>
                  <a:txBody>
                    <a:bodyPr/>
                    <a:lstStyle/>
                    <a:p>
                      <a:r>
                        <a:rPr lang="en-GB" sz="3200" dirty="0" smtClean="0"/>
                        <a:t>Lithuania</a:t>
                      </a:r>
                      <a:endParaRPr lang="en-GB" sz="3200" dirty="0"/>
                    </a:p>
                  </a:txBody>
                  <a:tcPr/>
                </a:tc>
                <a:tc>
                  <a:txBody>
                    <a:bodyPr/>
                    <a:lstStyle/>
                    <a:p>
                      <a:r>
                        <a:rPr lang="en-GB" sz="3200" dirty="0" smtClean="0"/>
                        <a:t>7.5</a:t>
                      </a:r>
                    </a:p>
                  </a:txBody>
                  <a:tcPr/>
                </a:tc>
              </a:tr>
              <a:tr h="370840">
                <a:tc>
                  <a:txBody>
                    <a:bodyPr/>
                    <a:lstStyle/>
                    <a:p>
                      <a:r>
                        <a:rPr lang="en-GB" sz="3200" dirty="0" smtClean="0"/>
                        <a:t>Bulgaria</a:t>
                      </a:r>
                      <a:endParaRPr lang="en-GB" sz="3200" dirty="0"/>
                    </a:p>
                  </a:txBody>
                  <a:tcPr/>
                </a:tc>
                <a:tc>
                  <a:txBody>
                    <a:bodyPr/>
                    <a:lstStyle/>
                    <a:p>
                      <a:r>
                        <a:rPr lang="en-GB" sz="3200" dirty="0" smtClean="0"/>
                        <a:t>7.1</a:t>
                      </a:r>
                      <a:endParaRPr lang="en-GB" sz="3200" dirty="0"/>
                    </a:p>
                  </a:txBody>
                  <a:tcPr/>
                </a:tc>
              </a:tr>
              <a:tr h="370840">
                <a:tc>
                  <a:txBody>
                    <a:bodyPr/>
                    <a:lstStyle/>
                    <a:p>
                      <a:r>
                        <a:rPr lang="en-GB" sz="3200" dirty="0" smtClean="0"/>
                        <a:t>Spain</a:t>
                      </a:r>
                      <a:endParaRPr lang="en-GB" sz="3200" dirty="0"/>
                    </a:p>
                  </a:txBody>
                  <a:tcPr/>
                </a:tc>
                <a:tc>
                  <a:txBody>
                    <a:bodyPr/>
                    <a:lstStyle/>
                    <a:p>
                      <a:r>
                        <a:rPr lang="en-GB" sz="3200" dirty="0" smtClean="0"/>
                        <a:t>6.9</a:t>
                      </a:r>
                      <a:endParaRPr lang="en-GB" sz="3200" dirty="0"/>
                    </a:p>
                  </a:txBody>
                  <a:tcPr/>
                </a:tc>
              </a:tr>
              <a:tr h="370840">
                <a:tc>
                  <a:txBody>
                    <a:bodyPr/>
                    <a:lstStyle/>
                    <a:p>
                      <a:r>
                        <a:rPr lang="en-GB" sz="3200" dirty="0" smtClean="0"/>
                        <a:t>Greece</a:t>
                      </a:r>
                      <a:endParaRPr lang="en-GB" sz="3200" dirty="0"/>
                    </a:p>
                  </a:txBody>
                  <a:tcPr/>
                </a:tc>
                <a:tc>
                  <a:txBody>
                    <a:bodyPr/>
                    <a:lstStyle/>
                    <a:p>
                      <a:r>
                        <a:rPr lang="en-GB" sz="3200" dirty="0" smtClean="0"/>
                        <a:t>6.5</a:t>
                      </a:r>
                      <a:endParaRPr lang="en-GB" sz="3200" dirty="0"/>
                    </a:p>
                  </a:txBody>
                  <a:tcPr/>
                </a:tc>
              </a:tr>
            </a:tbl>
          </a:graphicData>
        </a:graphic>
      </p:graphicFrame>
      <p:sp>
        <p:nvSpPr>
          <p:cNvPr id="5" name="TextBox 4"/>
          <p:cNvSpPr txBox="1"/>
          <p:nvPr/>
        </p:nvSpPr>
        <p:spPr>
          <a:xfrm>
            <a:off x="4788024" y="5484562"/>
            <a:ext cx="6768752" cy="276999"/>
          </a:xfrm>
          <a:prstGeom prst="rect">
            <a:avLst/>
          </a:prstGeom>
          <a:noFill/>
        </p:spPr>
        <p:txBody>
          <a:bodyPr wrap="square" rtlCol="0">
            <a:spAutoFit/>
          </a:bodyPr>
          <a:lstStyle/>
          <a:p>
            <a:r>
              <a:rPr lang="en-GB" dirty="0" smtClean="0"/>
              <a:t>S80/S20 ratio – EU-SILC. Reference year 2015</a:t>
            </a:r>
            <a:endParaRPr lang="en-GB" dirty="0"/>
          </a:p>
        </p:txBody>
      </p:sp>
    </p:spTree>
    <p:extLst>
      <p:ext uri="{BB962C8B-B14F-4D97-AF65-F5344CB8AC3E}">
        <p14:creationId xmlns:p14="http://schemas.microsoft.com/office/powerpoint/2010/main" val="3886577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Understanding Drivers</a:t>
            </a:r>
            <a:endParaRPr lang="en-GB" dirty="0"/>
          </a:p>
        </p:txBody>
      </p:sp>
      <p:sp>
        <p:nvSpPr>
          <p:cNvPr id="3" name="Content Placeholder 2"/>
          <p:cNvSpPr>
            <a:spLocks noGrp="1"/>
          </p:cNvSpPr>
          <p:nvPr>
            <p:ph idx="1"/>
          </p:nvPr>
        </p:nvSpPr>
        <p:spPr/>
        <p:txBody>
          <a:bodyPr/>
          <a:lstStyle/>
          <a:p>
            <a:r>
              <a:rPr lang="en-GB" dirty="0" smtClean="0"/>
              <a:t>Inequality can be caused by</a:t>
            </a:r>
          </a:p>
          <a:p>
            <a:pPr lvl="1"/>
            <a:r>
              <a:rPr lang="en-GB" dirty="0" smtClean="0"/>
              <a:t>Market Income dispersion</a:t>
            </a:r>
          </a:p>
          <a:p>
            <a:pPr lvl="1"/>
            <a:r>
              <a:rPr lang="en-GB" dirty="0" smtClean="0"/>
              <a:t>Unemployment </a:t>
            </a:r>
          </a:p>
          <a:p>
            <a:pPr lvl="1"/>
            <a:r>
              <a:rPr lang="en-GB" dirty="0" err="1" smtClean="0"/>
              <a:t>Disimprovements</a:t>
            </a:r>
            <a:r>
              <a:rPr lang="en-GB" dirty="0" smtClean="0"/>
              <a:t> </a:t>
            </a:r>
            <a:r>
              <a:rPr lang="en-GB" dirty="0"/>
              <a:t>in the Tax-benefit </a:t>
            </a:r>
            <a:r>
              <a:rPr lang="en-GB" dirty="0" smtClean="0"/>
              <a:t>system</a:t>
            </a:r>
          </a:p>
          <a:p>
            <a:pPr marL="1257300" lvl="2" indent="-342900">
              <a:buAutoNum type="arabicParenR"/>
            </a:pPr>
            <a:r>
              <a:rPr lang="en-GB" dirty="0" smtClean="0"/>
              <a:t>Benefits</a:t>
            </a:r>
          </a:p>
          <a:p>
            <a:pPr marL="1257300" lvl="2" indent="-342900">
              <a:buAutoNum type="arabicParenR"/>
            </a:pPr>
            <a:r>
              <a:rPr lang="en-GB" dirty="0" smtClean="0"/>
              <a:t>Tax Progressivity</a:t>
            </a:r>
          </a:p>
          <a:p>
            <a:pPr marL="914400" lvl="2" indent="0"/>
            <a:endParaRPr lang="en-GB" dirty="0"/>
          </a:p>
          <a:p>
            <a:pPr lvl="1"/>
            <a:r>
              <a:rPr lang="en-GB" dirty="0" smtClean="0"/>
              <a:t>Other drivers (Migration, Demographics, Gender Issues, Racism/Xenophobia …)</a:t>
            </a:r>
            <a:endParaRPr lang="en-GB" dirty="0"/>
          </a:p>
          <a:p>
            <a:pPr lvl="1"/>
            <a:endParaRPr lang="en-GB" dirty="0"/>
          </a:p>
        </p:txBody>
      </p:sp>
    </p:spTree>
    <p:extLst>
      <p:ext uri="{BB962C8B-B14F-4D97-AF65-F5344CB8AC3E}">
        <p14:creationId xmlns:p14="http://schemas.microsoft.com/office/powerpoint/2010/main" val="4000186120"/>
      </p:ext>
    </p:extLst>
  </p:cSld>
  <p:clrMapOvr>
    <a:masterClrMapping/>
  </p:clrMapOvr>
</p:sld>
</file>

<file path=ppt/theme/theme1.xml><?xml version="1.0" encoding="utf-8"?>
<a:theme xmlns:a="http://schemas.openxmlformats.org/drawingml/2006/main" name="Blank">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blank</Template>
  <TotalTime>634</TotalTime>
  <Words>548</Words>
  <Application>Microsoft Office PowerPoint</Application>
  <PresentationFormat>On-screen Show (4:3)</PresentationFormat>
  <Paragraphs>81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Blank</vt:lpstr>
      <vt:lpstr>Inequalities in the European Semester</vt:lpstr>
      <vt:lpstr>Background</vt:lpstr>
      <vt:lpstr>Inequality versus Poverty</vt:lpstr>
      <vt:lpstr>Defining Inequality</vt:lpstr>
      <vt:lpstr>Main Indicator: S80/S20</vt:lpstr>
      <vt:lpstr>Main indicator: S80/S20</vt:lpstr>
      <vt:lpstr>Main Indicator: Gini Coefficient</vt:lpstr>
      <vt:lpstr>Inequality in the EU – worst performers</vt:lpstr>
      <vt:lpstr>Understanding Drivers</vt:lpstr>
      <vt:lpstr>Policy Levers</vt:lpstr>
      <vt:lpstr>Other dimensions: Wealth</vt:lpstr>
      <vt:lpstr>Policy Focus</vt:lpstr>
      <vt:lpstr>PowerPoint Presentation</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Inequalities in the European Semester</dc:title>
  <dc:creator>STULL Graham (COMM-DUBLIN)</dc:creator>
  <cp:lastModifiedBy>Frank-Dieter</cp:lastModifiedBy>
  <cp:revision>21</cp:revision>
  <dcterms:created xsi:type="dcterms:W3CDTF">2016-11-29T11:34:22Z</dcterms:created>
  <dcterms:modified xsi:type="dcterms:W3CDTF">2017-02-28T15:35:43Z</dcterms:modified>
</cp:coreProperties>
</file>