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sldIdLst>
    <p:sldId id="273" r:id="rId5"/>
    <p:sldId id="281" r:id="rId6"/>
    <p:sldId id="270" r:id="rId7"/>
    <p:sldId id="297" r:id="rId8"/>
    <p:sldId id="293" r:id="rId9"/>
    <p:sldId id="295" r:id="rId10"/>
    <p:sldId id="274" r:id="rId11"/>
    <p:sldId id="275" r:id="rId12"/>
    <p:sldId id="277" r:id="rId13"/>
    <p:sldId id="263" r:id="rId14"/>
    <p:sldId id="260" r:id="rId15"/>
    <p:sldId id="259" r:id="rId16"/>
    <p:sldId id="264" r:id="rId17"/>
    <p:sldId id="265" r:id="rId18"/>
    <p:sldId id="278" r:id="rId19"/>
    <p:sldId id="279" r:id="rId20"/>
    <p:sldId id="285" r:id="rId21"/>
    <p:sldId id="287" r:id="rId22"/>
    <p:sldId id="288" r:id="rId23"/>
    <p:sldId id="289" r:id="rId24"/>
    <p:sldId id="290" r:id="rId25"/>
    <p:sldId id="291" r:id="rId26"/>
    <p:sldId id="292" r:id="rId27"/>
    <p:sldId id="280" r:id="rId2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37021"/>
    <a:srgbClr val="1C9AD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00" autoAdjust="0"/>
    <p:restoredTop sz="94660"/>
  </p:normalViewPr>
  <p:slideViewPr>
    <p:cSldViewPr snapToGrid="0">
      <p:cViewPr varScale="1">
        <p:scale>
          <a:sx n="53" d="100"/>
          <a:sy n="53" d="100"/>
        </p:scale>
        <p:origin x="710" y="4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3ED0C18A-A489-4E60-949A-55359FD3654D}" type="datetimeFigureOut">
              <a:rPr lang="en-GB" smtClean="0"/>
              <a:t>30/06/2017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21119083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D0C18A-A489-4E60-949A-55359FD3654D}" type="datetimeFigureOut">
              <a:rPr lang="en-GB" smtClean="0"/>
              <a:t>30/06/2017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201532569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D0C18A-A489-4E60-949A-55359FD3654D}" type="datetimeFigureOut">
              <a:rPr lang="en-GB" smtClean="0"/>
              <a:t>30/06/2017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4604251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3ED0C18A-A489-4E60-949A-55359FD3654D}" type="datetimeFigureOut">
              <a:rPr lang="en-GB" smtClean="0"/>
              <a:t>30/06/2017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16020853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ED0C18A-A489-4E60-949A-55359FD3654D}" type="datetimeFigureOut">
              <a:rPr lang="en-GB" smtClean="0"/>
              <a:t>30/06/2017</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89252368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3ED0C18A-A489-4E60-949A-55359FD3654D}" type="datetimeFigureOut">
              <a:rPr lang="en-GB" smtClean="0"/>
              <a:t>30/06/2017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253553818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3ED0C18A-A489-4E60-949A-55359FD3654D}" type="datetimeFigureOut">
              <a:rPr lang="en-GB" smtClean="0"/>
              <a:t>30/06/2017</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26339303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3ED0C18A-A489-4E60-949A-55359FD3654D}" type="datetimeFigureOut">
              <a:rPr lang="en-GB" smtClean="0"/>
              <a:t>30/06/2017</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28655662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ED0C18A-A489-4E60-949A-55359FD3654D}" type="datetimeFigureOut">
              <a:rPr lang="en-GB" smtClean="0"/>
              <a:t>30/06/2017</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7300842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D0C18A-A489-4E60-949A-55359FD3654D}" type="datetimeFigureOut">
              <a:rPr lang="en-GB" smtClean="0"/>
              <a:t>30/06/2017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9124229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3ED0C18A-A489-4E60-949A-55359FD3654D}" type="datetimeFigureOut">
              <a:rPr lang="en-GB" smtClean="0"/>
              <a:t>30/06/2017</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822374C6-E000-4932-AC72-2F159CBA184D}" type="slidenum">
              <a:rPr lang="en-GB" smtClean="0"/>
              <a:t>‹#›</a:t>
            </a:fld>
            <a:endParaRPr lang="en-GB"/>
          </a:p>
        </p:txBody>
      </p:sp>
    </p:spTree>
    <p:extLst>
      <p:ext uri="{BB962C8B-B14F-4D97-AF65-F5344CB8AC3E}">
        <p14:creationId xmlns:p14="http://schemas.microsoft.com/office/powerpoint/2010/main" val="12892217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ED0C18A-A489-4E60-949A-55359FD3654D}" type="datetimeFigureOut">
              <a:rPr lang="en-GB" smtClean="0"/>
              <a:t>30/06/2017</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22374C6-E000-4932-AC72-2F159CBA184D}" type="slidenum">
              <a:rPr lang="en-GB" smtClean="0"/>
              <a:t>‹#›</a:t>
            </a:fld>
            <a:endParaRPr lang="en-GB"/>
          </a:p>
        </p:txBody>
      </p:sp>
    </p:spTree>
    <p:extLst>
      <p:ext uri="{BB962C8B-B14F-4D97-AF65-F5344CB8AC3E}">
        <p14:creationId xmlns:p14="http://schemas.microsoft.com/office/powerpoint/2010/main" val="6956229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8" Type="http://schemas.openxmlformats.org/officeDocument/2006/relationships/image" Target="../media/image30.jpg"/><Relationship Id="rId3" Type="http://schemas.openxmlformats.org/officeDocument/2006/relationships/image" Target="../media/image25.png"/><Relationship Id="rId7" Type="http://schemas.openxmlformats.org/officeDocument/2006/relationships/image" Target="../media/image29.jpg"/><Relationship Id="rId2" Type="http://schemas.openxmlformats.org/officeDocument/2006/relationships/image" Target="../media/image24.pn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eg"/><Relationship Id="rId4" Type="http://schemas.openxmlformats.org/officeDocument/2006/relationships/image" Target="../media/image26.png"/></Relationships>
</file>

<file path=ppt/slides/_rels/slide2.xml.rels><?xml version="1.0" encoding="UTF-8" standalone="yes"?>
<Relationships xmlns="http://schemas.openxmlformats.org/package/2006/relationships"><Relationship Id="rId8" Type="http://schemas.openxmlformats.org/officeDocument/2006/relationships/image" Target="../media/image1.jpeg"/><Relationship Id="rId3" Type="http://schemas.openxmlformats.org/officeDocument/2006/relationships/image" Target="../media/image3.jpeg"/><Relationship Id="rId7" Type="http://schemas.openxmlformats.org/officeDocument/2006/relationships/image" Target="../media/image7.jpeg"/><Relationship Id="rId2" Type="http://schemas.openxmlformats.org/officeDocument/2006/relationships/image" Target="../media/image2.jpeg"/><Relationship Id="rId1" Type="http://schemas.openxmlformats.org/officeDocument/2006/relationships/slideLayout" Target="../slideLayouts/slideLayout8.xml"/><Relationship Id="rId6" Type="http://schemas.openxmlformats.org/officeDocument/2006/relationships/image" Target="../media/image6.jpeg"/><Relationship Id="rId5" Type="http://schemas.openxmlformats.org/officeDocument/2006/relationships/image" Target="../media/image5.jpeg"/><Relationship Id="rId4" Type="http://schemas.openxmlformats.org/officeDocument/2006/relationships/image" Target="../media/image4.jpeg"/></Relationships>
</file>

<file path=ppt/slides/_rels/slide20.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0"/>
            <a:ext cx="9144000" cy="93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3075" name="Title 14"/>
          <p:cNvSpPr>
            <a:spLocks noGrp="1"/>
          </p:cNvSpPr>
          <p:nvPr>
            <p:ph type="ctrTitle"/>
          </p:nvPr>
        </p:nvSpPr>
        <p:spPr>
          <a:xfrm>
            <a:off x="2209800" y="1425576"/>
            <a:ext cx="7772400" cy="1470025"/>
          </a:xfrm>
        </p:spPr>
        <p:txBody>
          <a:bodyPr>
            <a:noAutofit/>
          </a:bodyPr>
          <a:lstStyle/>
          <a:p>
            <a:pPr eaLnBrk="1" hangingPunct="1"/>
            <a:r>
              <a:rPr lang="de-DE" altLang="en-US" sz="3600" b="1" dirty="0"/>
              <a:t>CEC/CCME Summer School – Rights under threat - Stand up for refugees &amp; migrants</a:t>
            </a:r>
            <a:endParaRPr lang="en-US" altLang="en-US" sz="3600" b="1" dirty="0"/>
          </a:p>
        </p:txBody>
      </p:sp>
      <p:sp>
        <p:nvSpPr>
          <p:cNvPr id="16" name="Subtitle 15"/>
          <p:cNvSpPr>
            <a:spLocks noGrp="1"/>
          </p:cNvSpPr>
          <p:nvPr>
            <p:ph type="subTitle" idx="1"/>
          </p:nvPr>
        </p:nvSpPr>
        <p:spPr>
          <a:xfrm>
            <a:off x="2895600" y="3124200"/>
            <a:ext cx="6400800" cy="2895600"/>
          </a:xfrm>
        </p:spPr>
        <p:txBody>
          <a:bodyPr rtlCol="0">
            <a:normAutofit fontScale="85000" lnSpcReduction="10000"/>
          </a:bodyPr>
          <a:lstStyle/>
          <a:p>
            <a:pPr>
              <a:defRPr/>
            </a:pPr>
            <a:r>
              <a:rPr lang="en-GB" sz="5800" dirty="0">
                <a:solidFill>
                  <a:schemeClr val="tx1">
                    <a:lumMod val="65000"/>
                    <a:lumOff val="35000"/>
                  </a:schemeClr>
                </a:solidFill>
              </a:rPr>
              <a:t>Addressing statelessness in Europe</a:t>
            </a:r>
            <a:endParaRPr lang="en-US" sz="5800" dirty="0">
              <a:solidFill>
                <a:schemeClr val="tx1">
                  <a:lumMod val="65000"/>
                  <a:lumOff val="35000"/>
                </a:schemeClr>
              </a:solidFill>
            </a:endParaRPr>
          </a:p>
          <a:p>
            <a:pPr>
              <a:defRPr/>
            </a:pPr>
            <a:r>
              <a:rPr lang="en-US" dirty="0">
                <a:solidFill>
                  <a:schemeClr val="tx1">
                    <a:lumMod val="65000"/>
                    <a:lumOff val="35000"/>
                  </a:schemeClr>
                </a:solidFill>
              </a:rPr>
              <a:t>Palermo, 4 July 2017</a:t>
            </a:r>
          </a:p>
          <a:p>
            <a:pPr>
              <a:defRPr/>
            </a:pPr>
            <a:endParaRPr lang="en-US" sz="1500" dirty="0">
              <a:solidFill>
                <a:schemeClr val="tx1">
                  <a:lumMod val="65000"/>
                  <a:lumOff val="35000"/>
                </a:schemeClr>
              </a:solidFill>
            </a:endParaRPr>
          </a:p>
          <a:p>
            <a:pPr>
              <a:defRPr/>
            </a:pPr>
            <a:r>
              <a:rPr lang="de-DE" sz="2500" dirty="0">
                <a:solidFill>
                  <a:schemeClr val="tx1">
                    <a:lumMod val="65000"/>
                    <a:lumOff val="35000"/>
                  </a:schemeClr>
                </a:solidFill>
              </a:rPr>
              <a:t>Chris Nash</a:t>
            </a:r>
            <a:endParaRPr lang="en-US" sz="2500" dirty="0">
              <a:solidFill>
                <a:schemeClr val="tx1">
                  <a:lumMod val="65000"/>
                  <a:lumOff val="35000"/>
                </a:schemeClr>
              </a:solidFill>
            </a:endParaRPr>
          </a:p>
          <a:p>
            <a:pPr>
              <a:defRPr/>
            </a:pPr>
            <a:r>
              <a:rPr lang="de-DE" sz="2500" dirty="0">
                <a:solidFill>
                  <a:schemeClr val="tx1">
                    <a:lumMod val="65000"/>
                    <a:lumOff val="35000"/>
                  </a:schemeClr>
                </a:solidFill>
              </a:rPr>
              <a:t>Director, European Network on Statelessness</a:t>
            </a:r>
            <a:endParaRPr lang="en-US" sz="2500" dirty="0">
              <a:solidFill>
                <a:schemeClr val="tx1">
                  <a:lumMod val="65000"/>
                  <a:lumOff val="35000"/>
                </a:schemeClr>
              </a:solidFill>
            </a:endParaRPr>
          </a:p>
        </p:txBody>
      </p:sp>
      <p:sp>
        <p:nvSpPr>
          <p:cNvPr id="13" name="Footer Placeholder 12"/>
          <p:cNvSpPr>
            <a:spLocks noGrp="1"/>
          </p:cNvSpPr>
          <p:nvPr>
            <p:ph type="ftr" sz="quarter" idx="11"/>
          </p:nvPr>
        </p:nvSpPr>
        <p:spPr/>
        <p:txBody>
          <a:bodyPr/>
          <a:lstStyle/>
          <a:p>
            <a:pPr>
              <a:defRPr/>
            </a:pPr>
            <a:r>
              <a:rPr lang="en-US"/>
              <a:t>European Network on Statelessness</a:t>
            </a:r>
          </a:p>
        </p:txBody>
      </p:sp>
      <p:sp>
        <p:nvSpPr>
          <p:cNvPr id="3078"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CA04C05-330F-4870-BF74-474813FFBA45}" type="slidenum">
              <a:rPr lang="en-US" altLang="en-US" sz="1200">
                <a:solidFill>
                  <a:srgbClr val="898989"/>
                </a:solidFill>
              </a:rPr>
              <a:pPr>
                <a:spcBef>
                  <a:spcPct val="0"/>
                </a:spcBef>
                <a:buFontTx/>
                <a:buNone/>
              </a:pPr>
              <a:t>1</a:t>
            </a:fld>
            <a:endParaRPr lang="en-US" altLang="en-US" sz="1200">
              <a:solidFill>
                <a:srgbClr val="898989"/>
              </a:solidFill>
            </a:endParaRPr>
          </a:p>
        </p:txBody>
      </p:sp>
      <p:pic>
        <p:nvPicPr>
          <p:cNvPr id="3079" name="Picture 1"/>
          <p:cNvPicPr>
            <a:picLocks noChangeAspect="1"/>
          </p:cNvPicPr>
          <p:nvPr/>
        </p:nvPicPr>
        <p:blipFill>
          <a:blip r:embed="rId2">
            <a:extLst>
              <a:ext uri="{28A0092B-C50C-407E-A947-70E740481C1C}">
                <a14:useLocalDpi xmlns:a14="http://schemas.microsoft.com/office/drawing/2010/main" val="0"/>
              </a:ext>
            </a:extLst>
          </a:blip>
          <a:srcRect l="12346" t="18463" r="15891" b="18680"/>
          <a:stretch>
            <a:fillRect/>
          </a:stretch>
        </p:blipFill>
        <p:spPr bwMode="auto">
          <a:xfrm>
            <a:off x="1681164" y="84138"/>
            <a:ext cx="17176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9076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0536" y="1686115"/>
            <a:ext cx="1264640" cy="1310113"/>
          </a:xfrm>
          <a:prstGeom prst="rect">
            <a:avLst/>
          </a:prstGeom>
        </p:spPr>
      </p:pic>
      <p:sp>
        <p:nvSpPr>
          <p:cNvPr id="6" name="Rectangle 5"/>
          <p:cNvSpPr/>
          <p:nvPr/>
        </p:nvSpPr>
        <p:spPr>
          <a:xfrm>
            <a:off x="1190171" y="957944"/>
            <a:ext cx="885371"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0" y="258984"/>
            <a:ext cx="3410856" cy="1427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9AD6"/>
                </a:solidFill>
                <a:latin typeface="Footlight MT Light" panose="0204060206030A020304" pitchFamily="18" charset="0"/>
              </a:rPr>
              <a:t>International</a:t>
            </a:r>
          </a:p>
          <a:p>
            <a:pPr algn="ctr"/>
            <a:r>
              <a:rPr lang="en-US" sz="4000" b="1" dirty="0">
                <a:solidFill>
                  <a:srgbClr val="1C9AD6"/>
                </a:solidFill>
                <a:latin typeface="Footlight MT Light" panose="0204060206030A020304" pitchFamily="18" charset="0"/>
              </a:rPr>
              <a:t>commitment</a:t>
            </a:r>
            <a:endParaRPr lang="en-GB" sz="4000" b="1" dirty="0">
              <a:solidFill>
                <a:srgbClr val="1C9AD6"/>
              </a:solidFill>
              <a:latin typeface="Footlight MT Light" panose="0204060206030A020304" pitchFamily="18" charset="0"/>
            </a:endParaRPr>
          </a:p>
        </p:txBody>
      </p:sp>
      <p:sp>
        <p:nvSpPr>
          <p:cNvPr id="8" name="Rectangle 7"/>
          <p:cNvSpPr/>
          <p:nvPr/>
        </p:nvSpPr>
        <p:spPr>
          <a:xfrm>
            <a:off x="3744686" y="740229"/>
            <a:ext cx="885371"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txBox="1">
            <a:spLocks/>
          </p:cNvSpPr>
          <p:nvPr/>
        </p:nvSpPr>
        <p:spPr>
          <a:xfrm>
            <a:off x="-72572" y="3957353"/>
            <a:ext cx="3410856" cy="1427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500" b="1" dirty="0">
                <a:solidFill>
                  <a:srgbClr val="F37021"/>
                </a:solidFill>
                <a:latin typeface="Footlight MT Light" panose="0204060206030A020304" pitchFamily="18" charset="0"/>
              </a:rPr>
              <a:t>32 states in Europe are party to 1961 Statelessness Convention, ECN, or both</a:t>
            </a:r>
            <a:endParaRPr lang="en-GB" sz="3500" b="1" dirty="0">
              <a:solidFill>
                <a:srgbClr val="F37021"/>
              </a:solidFill>
              <a:latin typeface="Footlight MT Light" panose="0204060206030A020304" pitchFamily="18" charset="0"/>
            </a:endParaRPr>
          </a:p>
        </p:txBody>
      </p:sp>
      <p:pic>
        <p:nvPicPr>
          <p:cNvPr id="5" name="Picture 4"/>
          <p:cNvPicPr>
            <a:picLocks noChangeAspect="1"/>
          </p:cNvPicPr>
          <p:nvPr/>
        </p:nvPicPr>
        <p:blipFill>
          <a:blip r:embed="rId3"/>
          <a:stretch>
            <a:fillRect/>
          </a:stretch>
        </p:blipFill>
        <p:spPr>
          <a:xfrm>
            <a:off x="3455347" y="379698"/>
            <a:ext cx="8284369" cy="6023885"/>
          </a:xfrm>
          <a:prstGeom prst="rect">
            <a:avLst/>
          </a:prstGeom>
        </p:spPr>
      </p:pic>
    </p:spTree>
    <p:extLst>
      <p:ext uri="{BB962C8B-B14F-4D97-AF65-F5344CB8AC3E}">
        <p14:creationId xmlns:p14="http://schemas.microsoft.com/office/powerpoint/2010/main" val="37763988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2563" y="2029636"/>
            <a:ext cx="1807355" cy="1872342"/>
          </a:xfrm>
          <a:prstGeom prst="rect">
            <a:avLst/>
          </a:prstGeom>
        </p:spPr>
      </p:pic>
      <p:sp>
        <p:nvSpPr>
          <p:cNvPr id="3" name="Rectangle 2"/>
          <p:cNvSpPr/>
          <p:nvPr/>
        </p:nvSpPr>
        <p:spPr>
          <a:xfrm>
            <a:off x="3744686" y="740229"/>
            <a:ext cx="885371"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Title 1"/>
          <p:cNvSpPr txBox="1">
            <a:spLocks/>
          </p:cNvSpPr>
          <p:nvPr/>
        </p:nvSpPr>
        <p:spPr>
          <a:xfrm>
            <a:off x="-47094" y="3901978"/>
            <a:ext cx="3410856" cy="1427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9AD6"/>
                </a:solidFill>
                <a:latin typeface="Footlight MT Light" panose="0204060206030A020304" pitchFamily="18" charset="0"/>
              </a:rPr>
              <a:t>Domestic</a:t>
            </a:r>
          </a:p>
          <a:p>
            <a:pPr algn="ctr"/>
            <a:r>
              <a:rPr lang="en-US" sz="4000" b="1" dirty="0">
                <a:solidFill>
                  <a:srgbClr val="1C9AD6"/>
                </a:solidFill>
                <a:latin typeface="Footlight MT Light" panose="0204060206030A020304" pitchFamily="18" charset="0"/>
              </a:rPr>
              <a:t>safeguards</a:t>
            </a:r>
            <a:endParaRPr lang="en-GB" sz="4000" b="1" dirty="0">
              <a:solidFill>
                <a:srgbClr val="1C9AD6"/>
              </a:solidFill>
              <a:latin typeface="Footlight MT Light" panose="0204060206030A020304" pitchFamily="18" charset="0"/>
            </a:endParaRPr>
          </a:p>
        </p:txBody>
      </p:sp>
      <p:pic>
        <p:nvPicPr>
          <p:cNvPr id="5" name="Picture 4"/>
          <p:cNvPicPr>
            <a:picLocks noChangeAspect="1"/>
          </p:cNvPicPr>
          <p:nvPr/>
        </p:nvPicPr>
        <p:blipFill>
          <a:blip r:embed="rId3"/>
          <a:stretch>
            <a:fillRect/>
          </a:stretch>
        </p:blipFill>
        <p:spPr>
          <a:xfrm>
            <a:off x="3363762" y="377817"/>
            <a:ext cx="8400675" cy="6080901"/>
          </a:xfrm>
          <a:prstGeom prst="rect">
            <a:avLst/>
          </a:prstGeom>
        </p:spPr>
      </p:pic>
    </p:spTree>
    <p:extLst>
      <p:ext uri="{BB962C8B-B14F-4D97-AF65-F5344CB8AC3E}">
        <p14:creationId xmlns:p14="http://schemas.microsoft.com/office/powerpoint/2010/main" val="3787227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022392" y="762259"/>
            <a:ext cx="1716038" cy="1777742"/>
          </a:xfrm>
          <a:prstGeom prst="rect">
            <a:avLst/>
          </a:prstGeom>
        </p:spPr>
      </p:pic>
      <p:sp>
        <p:nvSpPr>
          <p:cNvPr id="6" name="Rectangle 5"/>
          <p:cNvSpPr/>
          <p:nvPr/>
        </p:nvSpPr>
        <p:spPr>
          <a:xfrm>
            <a:off x="1190171" y="957944"/>
            <a:ext cx="885371"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 name="Picture 1"/>
          <p:cNvPicPr>
            <a:picLocks noChangeAspect="1"/>
          </p:cNvPicPr>
          <p:nvPr/>
        </p:nvPicPr>
        <p:blipFill>
          <a:blip r:embed="rId3"/>
          <a:stretch>
            <a:fillRect/>
          </a:stretch>
        </p:blipFill>
        <p:spPr>
          <a:xfrm>
            <a:off x="707949" y="481291"/>
            <a:ext cx="8232363" cy="5966797"/>
          </a:xfrm>
          <a:prstGeom prst="rect">
            <a:avLst/>
          </a:prstGeom>
        </p:spPr>
      </p:pic>
    </p:spTree>
    <p:extLst>
      <p:ext uri="{BB962C8B-B14F-4D97-AF65-F5344CB8AC3E}">
        <p14:creationId xmlns:p14="http://schemas.microsoft.com/office/powerpoint/2010/main" val="253555174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00409" y="1015999"/>
            <a:ext cx="1818678" cy="1884072"/>
          </a:xfrm>
          <a:prstGeom prst="rect">
            <a:avLst/>
          </a:prstGeo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88457" y="-274163"/>
            <a:ext cx="10203543" cy="7132163"/>
          </a:xfrm>
          <a:prstGeom prst="rect">
            <a:avLst/>
          </a:prstGeom>
        </p:spPr>
      </p:pic>
      <p:sp>
        <p:nvSpPr>
          <p:cNvPr id="6" name="Rectangle 5"/>
          <p:cNvSpPr/>
          <p:nvPr/>
        </p:nvSpPr>
        <p:spPr>
          <a:xfrm>
            <a:off x="2351314" y="166914"/>
            <a:ext cx="1654629" cy="5370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155819980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50389" y="3381829"/>
            <a:ext cx="1643908" cy="1703018"/>
          </a:xfrm>
          <a:prstGeom prst="rect">
            <a:avLst/>
          </a:prstGeom>
        </p:spPr>
      </p:pic>
      <p:sp>
        <p:nvSpPr>
          <p:cNvPr id="6" name="Rectangle 5"/>
          <p:cNvSpPr/>
          <p:nvPr/>
        </p:nvSpPr>
        <p:spPr>
          <a:xfrm>
            <a:off x="1190171" y="957944"/>
            <a:ext cx="885371"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txBox="1">
            <a:spLocks/>
          </p:cNvSpPr>
          <p:nvPr/>
        </p:nvSpPr>
        <p:spPr>
          <a:xfrm>
            <a:off x="0" y="1930561"/>
            <a:ext cx="3976914" cy="1427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4000" b="1" dirty="0">
                <a:solidFill>
                  <a:srgbClr val="1C9AD6"/>
                </a:solidFill>
                <a:latin typeface="Footlight MT Light" panose="0204060206030A020304" pitchFamily="18" charset="0"/>
              </a:rPr>
              <a:t>Implementation in practice</a:t>
            </a:r>
            <a:endParaRPr lang="en-GB" sz="4000" b="1" dirty="0">
              <a:solidFill>
                <a:srgbClr val="1C9AD6"/>
              </a:solidFill>
              <a:latin typeface="Footlight MT Light" panose="0204060206030A020304" pitchFamily="18" charset="0"/>
            </a:endParaRPr>
          </a:p>
        </p:txBody>
      </p:sp>
      <p:sp>
        <p:nvSpPr>
          <p:cNvPr id="8" name="Rectangle 7"/>
          <p:cNvSpPr/>
          <p:nvPr/>
        </p:nvSpPr>
        <p:spPr>
          <a:xfrm>
            <a:off x="3744686" y="740229"/>
            <a:ext cx="885371"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Title 1"/>
          <p:cNvSpPr>
            <a:spLocks noGrp="1"/>
          </p:cNvSpPr>
          <p:nvPr>
            <p:ph type="title"/>
          </p:nvPr>
        </p:nvSpPr>
        <p:spPr>
          <a:xfrm>
            <a:off x="4397829" y="1197287"/>
            <a:ext cx="6593114" cy="3887560"/>
          </a:xfrm>
          <a:effectLst>
            <a:outerShdw blurRad="63500" sx="102000" sy="102000" algn="ctr" rotWithShape="0">
              <a:prstClr val="black">
                <a:alpha val="40000"/>
              </a:prstClr>
            </a:outerShdw>
          </a:effectLst>
        </p:spPr>
        <p:txBody>
          <a:bodyPr>
            <a:noAutofit/>
          </a:bodyPr>
          <a:lstStyle/>
          <a:p>
            <a:pPr algn="ctr"/>
            <a:r>
              <a:rPr lang="en-US" sz="5500" b="1" dirty="0">
                <a:solidFill>
                  <a:srgbClr val="F37021"/>
                </a:solidFill>
                <a:latin typeface="Footlight MT Light" panose="0204060206030A020304" pitchFamily="18" charset="0"/>
              </a:rPr>
              <a:t>“Everyone must be able to establish the substance of his or her identity”</a:t>
            </a:r>
            <a:endParaRPr lang="en-GB" sz="5500" b="1" dirty="0">
              <a:solidFill>
                <a:srgbClr val="F37021"/>
              </a:solidFill>
              <a:latin typeface="Footlight MT Light" panose="0204060206030A020304" pitchFamily="18" charset="0"/>
            </a:endParaRPr>
          </a:p>
        </p:txBody>
      </p:sp>
    </p:spTree>
    <p:extLst>
      <p:ext uri="{BB962C8B-B14F-4D97-AF65-F5344CB8AC3E}">
        <p14:creationId xmlns:p14="http://schemas.microsoft.com/office/powerpoint/2010/main" val="5344607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1"/>
            <a:ext cx="9144000"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l="12346" t="18463" r="15891" b="18680"/>
          <a:stretch>
            <a:fillRect/>
          </a:stretch>
        </p:blipFill>
        <p:spPr bwMode="auto">
          <a:xfrm>
            <a:off x="8950326" y="6091238"/>
            <a:ext cx="17176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1"/>
          <p:cNvSpPr txBox="1">
            <a:spLocks/>
          </p:cNvSpPr>
          <p:nvPr/>
        </p:nvSpPr>
        <p:spPr bwMode="auto">
          <a:xfrm>
            <a:off x="1981200" y="4540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nl-NL" sz="4400" dirty="0"/>
              <a:t>Improving identification practices</a:t>
            </a:r>
            <a:endParaRPr lang="en-US" altLang="nl-NL" sz="4400" dirty="0"/>
          </a:p>
        </p:txBody>
      </p:sp>
      <p:sp>
        <p:nvSpPr>
          <p:cNvPr id="9221" name="Content Placeholder 2"/>
          <p:cNvSpPr txBox="1">
            <a:spLocks/>
          </p:cNvSpPr>
          <p:nvPr/>
        </p:nvSpPr>
        <p:spPr bwMode="auto">
          <a:xfrm>
            <a:off x="1981200" y="1905000"/>
            <a:ext cx="82296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65000"/>
              </a:spcAft>
            </a:pPr>
            <a:r>
              <a:rPr lang="en-GB" altLang="nl-NL" sz="2800" dirty="0">
                <a:solidFill>
                  <a:srgbClr val="595959"/>
                </a:solidFill>
                <a:latin typeface="Verdana" panose="020B0604030504040204" pitchFamily="34" charset="0"/>
              </a:rPr>
              <a:t>Why safeguards are being ‘missed’ … </a:t>
            </a:r>
          </a:p>
          <a:p>
            <a:pPr eaLnBrk="1" hangingPunct="1">
              <a:spcBef>
                <a:spcPct val="0"/>
              </a:spcBef>
              <a:spcAft>
                <a:spcPct val="65000"/>
              </a:spcAft>
            </a:pPr>
            <a:r>
              <a:rPr lang="en-GB" altLang="nl-NL" sz="2800" dirty="0">
                <a:solidFill>
                  <a:srgbClr val="595959"/>
                </a:solidFill>
                <a:latin typeface="Verdana" panose="020B0604030504040204" pitchFamily="34" charset="0"/>
              </a:rPr>
              <a:t>Registration must accurately record all relevant information (incl. statelessness)</a:t>
            </a:r>
          </a:p>
          <a:p>
            <a:pPr eaLnBrk="1" hangingPunct="1">
              <a:spcBef>
                <a:spcPct val="0"/>
              </a:spcBef>
              <a:spcAft>
                <a:spcPct val="65000"/>
              </a:spcAft>
            </a:pPr>
            <a:r>
              <a:rPr lang="en-GB" altLang="nl-NL" sz="2800" dirty="0">
                <a:solidFill>
                  <a:srgbClr val="595959"/>
                </a:solidFill>
                <a:latin typeface="Verdana" panose="020B0604030504040204" pitchFamily="34" charset="0"/>
              </a:rPr>
              <a:t>Training, capacity building – sharing expertise </a:t>
            </a:r>
            <a:r>
              <a:rPr lang="en-GB" altLang="nl-NL" sz="2800" dirty="0" err="1">
                <a:solidFill>
                  <a:srgbClr val="595959"/>
                </a:solidFill>
                <a:latin typeface="Verdana" panose="020B0604030504040204" pitchFamily="34" charset="0"/>
              </a:rPr>
              <a:t>e.g</a:t>
            </a:r>
            <a:r>
              <a:rPr lang="en-GB" altLang="nl-NL" sz="2800" dirty="0">
                <a:solidFill>
                  <a:srgbClr val="595959"/>
                </a:solidFill>
                <a:latin typeface="Verdana" panose="020B0604030504040204" pitchFamily="34" charset="0"/>
              </a:rPr>
              <a:t> EMN statelessness platform</a:t>
            </a:r>
          </a:p>
          <a:p>
            <a:pPr eaLnBrk="1" hangingPunct="1">
              <a:spcBef>
                <a:spcPct val="0"/>
              </a:spcBef>
              <a:spcAft>
                <a:spcPct val="65000"/>
              </a:spcAft>
            </a:pPr>
            <a:r>
              <a:rPr lang="en-GB" altLang="nl-NL" sz="2800" dirty="0">
                <a:solidFill>
                  <a:srgbClr val="595959"/>
                </a:solidFill>
                <a:latin typeface="Verdana" panose="020B0604030504040204" pitchFamily="34" charset="0"/>
              </a:rPr>
              <a:t>Framework for addressing statelessness through EU’s external relations policy</a:t>
            </a:r>
          </a:p>
          <a:p>
            <a:pPr marL="0" indent="0" eaLnBrk="1" hangingPunct="1">
              <a:spcBef>
                <a:spcPct val="0"/>
              </a:spcBef>
              <a:spcAft>
                <a:spcPct val="65000"/>
              </a:spcAft>
              <a:buNone/>
            </a:pPr>
            <a:endParaRPr lang="hu-HU" altLang="nl-NL" sz="2800" dirty="0">
              <a:solidFill>
                <a:srgbClr val="595959"/>
              </a:solidFill>
              <a:latin typeface="Verdana" panose="020B0604030504040204" pitchFamily="34" charset="0"/>
            </a:endParaRPr>
          </a:p>
        </p:txBody>
      </p:sp>
    </p:spTree>
    <p:extLst>
      <p:ext uri="{BB962C8B-B14F-4D97-AF65-F5344CB8AC3E}">
        <p14:creationId xmlns:p14="http://schemas.microsoft.com/office/powerpoint/2010/main" val="298525687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2657" y="272465"/>
            <a:ext cx="12109343" cy="574777"/>
          </a:xfrm>
        </p:spPr>
        <p:txBody>
          <a:bodyPr>
            <a:noAutofit/>
          </a:bodyPr>
          <a:lstStyle/>
          <a:p>
            <a:pPr algn="ctr"/>
            <a:r>
              <a:rPr lang="en-GB" dirty="0" err="1">
                <a:latin typeface="+mn-lt"/>
              </a:rPr>
              <a:t>Steera</a:t>
            </a:r>
            <a:r>
              <a:rPr lang="en-GB" dirty="0">
                <a:latin typeface="+mn-lt"/>
              </a:rPr>
              <a:t> and Mohammed </a:t>
            </a:r>
          </a:p>
        </p:txBody>
      </p:sp>
      <p:pic>
        <p:nvPicPr>
          <p:cNvPr id="4" name="Picture 3"/>
          <p:cNvPicPr>
            <a:picLocks noChangeAspect="1"/>
          </p:cNvPicPr>
          <p:nvPr/>
        </p:nvPicPr>
        <p:blipFill>
          <a:blip r:embed="rId2"/>
          <a:stretch>
            <a:fillRect/>
          </a:stretch>
        </p:blipFill>
        <p:spPr>
          <a:xfrm>
            <a:off x="1167538" y="1415512"/>
            <a:ext cx="8462076" cy="5310753"/>
          </a:xfrm>
          <a:prstGeom prst="rect">
            <a:avLst/>
          </a:prstGeom>
        </p:spPr>
      </p:pic>
    </p:spTree>
    <p:extLst>
      <p:ext uri="{BB962C8B-B14F-4D97-AF65-F5344CB8AC3E}">
        <p14:creationId xmlns:p14="http://schemas.microsoft.com/office/powerpoint/2010/main" val="36069767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53817" y="0"/>
            <a:ext cx="9144000" cy="935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16" name="Subtitle 15"/>
          <p:cNvSpPr>
            <a:spLocks noGrp="1"/>
          </p:cNvSpPr>
          <p:nvPr>
            <p:ph type="subTitle" idx="1"/>
          </p:nvPr>
        </p:nvSpPr>
        <p:spPr>
          <a:xfrm>
            <a:off x="2913320" y="4723016"/>
            <a:ext cx="6383079" cy="1631690"/>
          </a:xfrm>
        </p:spPr>
        <p:txBody>
          <a:bodyPr rtlCol="0">
            <a:normAutofit/>
          </a:bodyPr>
          <a:lstStyle/>
          <a:p>
            <a:pPr>
              <a:defRPr/>
            </a:pPr>
            <a:endParaRPr lang="en-US" sz="1500" dirty="0">
              <a:solidFill>
                <a:schemeClr val="tx1">
                  <a:lumMod val="65000"/>
                  <a:lumOff val="35000"/>
                </a:schemeClr>
              </a:solidFill>
            </a:endParaRPr>
          </a:p>
          <a:p>
            <a:pPr>
              <a:defRPr/>
            </a:pPr>
            <a:r>
              <a:rPr lang="de-DE" sz="4400" dirty="0">
                <a:solidFill>
                  <a:schemeClr val="tx1">
                    <a:lumMod val="65000"/>
                    <a:lumOff val="35000"/>
                  </a:schemeClr>
                </a:solidFill>
              </a:rPr>
              <a:t>A brief overview ...</a:t>
            </a:r>
            <a:endParaRPr lang="en-US" sz="4400" dirty="0">
              <a:solidFill>
                <a:schemeClr val="tx1">
                  <a:lumMod val="65000"/>
                  <a:lumOff val="35000"/>
                </a:schemeClr>
              </a:solidFill>
            </a:endParaRPr>
          </a:p>
        </p:txBody>
      </p:sp>
      <p:sp>
        <p:nvSpPr>
          <p:cNvPr id="13" name="Footer Placeholder 12"/>
          <p:cNvSpPr>
            <a:spLocks noGrp="1"/>
          </p:cNvSpPr>
          <p:nvPr>
            <p:ph type="ftr" sz="quarter" idx="11"/>
          </p:nvPr>
        </p:nvSpPr>
        <p:spPr/>
        <p:txBody>
          <a:bodyPr/>
          <a:lstStyle/>
          <a:p>
            <a:pPr>
              <a:defRPr/>
            </a:pPr>
            <a:r>
              <a:rPr lang="en-US" dirty="0"/>
              <a:t>European Network on Statelessness</a:t>
            </a:r>
          </a:p>
        </p:txBody>
      </p:sp>
      <p:sp>
        <p:nvSpPr>
          <p:cNvPr id="3078"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ECA04C05-330F-4870-BF74-474813FFBA45}" type="slidenum">
              <a:rPr lang="en-US" altLang="en-US" sz="1200">
                <a:solidFill>
                  <a:srgbClr val="898989"/>
                </a:solidFill>
              </a:rPr>
              <a:pPr>
                <a:spcBef>
                  <a:spcPct val="0"/>
                </a:spcBef>
                <a:buFontTx/>
                <a:buNone/>
              </a:pPr>
              <a:t>17</a:t>
            </a:fld>
            <a:endParaRPr lang="en-US" altLang="en-US" sz="1200">
              <a:solidFill>
                <a:srgbClr val="898989"/>
              </a:solidFill>
            </a:endParaRPr>
          </a:p>
        </p:txBody>
      </p:sp>
      <p:grpSp>
        <p:nvGrpSpPr>
          <p:cNvPr id="5" name="Group 4">
            <a:extLst>
              <a:ext uri="{FF2B5EF4-FFF2-40B4-BE49-F238E27FC236}">
                <a16:creationId xmlns:a16="http://schemas.microsoft.com/office/drawing/2014/main" id="{2D9A97D8-A25E-447D-8734-808D8ED10A71}"/>
              </a:ext>
            </a:extLst>
          </p:cNvPr>
          <p:cNvGrpSpPr/>
          <p:nvPr/>
        </p:nvGrpSpPr>
        <p:grpSpPr>
          <a:xfrm>
            <a:off x="2781295" y="173803"/>
            <a:ext cx="6629409" cy="4375410"/>
            <a:chOff x="2781295" y="173803"/>
            <a:chExt cx="6629409" cy="4375410"/>
          </a:xfrm>
        </p:grpSpPr>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781295" y="173803"/>
              <a:ext cx="6629409" cy="4375410"/>
            </a:xfrm>
            <a:prstGeom prst="rect">
              <a:avLst/>
            </a:prstGeom>
            <a:solidFill>
              <a:srgbClr val="216698"/>
            </a:solidFill>
          </p:spPr>
        </p:pic>
        <p:sp>
          <p:nvSpPr>
            <p:cNvPr id="3" name="Rectangle 2">
              <a:extLst>
                <a:ext uri="{FF2B5EF4-FFF2-40B4-BE49-F238E27FC236}">
                  <a16:creationId xmlns:a16="http://schemas.microsoft.com/office/drawing/2014/main" id="{8392642C-B604-4FCE-9C90-6BFBAE5DD5E3}"/>
                </a:ext>
              </a:extLst>
            </p:cNvPr>
            <p:cNvSpPr/>
            <p:nvPr/>
          </p:nvSpPr>
          <p:spPr>
            <a:xfrm>
              <a:off x="2781295" y="430660"/>
              <a:ext cx="4206245" cy="742819"/>
            </a:xfrm>
            <a:prstGeom prst="rect">
              <a:avLst/>
            </a:prstGeom>
            <a:solidFill>
              <a:srgbClr val="216698"/>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b="1" dirty="0"/>
                <a:t>PROTECTING STATELESS PERSONS FROM ARBITRARY DETENTION</a:t>
              </a:r>
            </a:p>
          </p:txBody>
        </p:sp>
      </p:grpSp>
    </p:spTree>
    <p:extLst>
      <p:ext uri="{BB962C8B-B14F-4D97-AF65-F5344CB8AC3E}">
        <p14:creationId xmlns:p14="http://schemas.microsoft.com/office/powerpoint/2010/main" val="210863593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extLst>
              <a:ext uri="{28A0092B-C50C-407E-A947-70E740481C1C}">
                <a14:useLocalDpi xmlns:a14="http://schemas.microsoft.com/office/drawing/2010/main" val="0"/>
              </a:ext>
            </a:extLst>
          </a:blip>
          <a:srcRect b="2174"/>
          <a:stretch/>
        </p:blipFill>
        <p:spPr>
          <a:xfrm>
            <a:off x="20" y="10"/>
            <a:ext cx="12191980" cy="6857990"/>
          </a:xfrm>
          <a:prstGeom prst="rect">
            <a:avLst/>
          </a:prstGeom>
        </p:spPr>
      </p:pic>
    </p:spTree>
    <p:extLst>
      <p:ext uri="{BB962C8B-B14F-4D97-AF65-F5344CB8AC3E}">
        <p14:creationId xmlns:p14="http://schemas.microsoft.com/office/powerpoint/2010/main" val="356602841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oter Placeholder 3"/>
          <p:cNvSpPr>
            <a:spLocks noGrp="1"/>
          </p:cNvSpPr>
          <p:nvPr>
            <p:ph type="ftr" sz="quarter" idx="11"/>
          </p:nvPr>
        </p:nvSpPr>
        <p:spPr/>
        <p:txBody>
          <a:bodyPr/>
          <a:lstStyle/>
          <a:p>
            <a:pPr>
              <a:defRPr/>
            </a:pPr>
            <a:r>
              <a:rPr lang="en-US"/>
              <a:t>European Network on Statelessness</a:t>
            </a:r>
          </a:p>
        </p:txBody>
      </p:sp>
      <p:sp>
        <p:nvSpPr>
          <p:cNvPr id="12292" name="Slide Number Placeholder 4"/>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AA7ADF3B-DF02-4B4F-8F51-FFFA57BC2541}" type="slidenum">
              <a:rPr lang="en-US" altLang="nl-NL" sz="1200">
                <a:solidFill>
                  <a:srgbClr val="898989"/>
                </a:solidFill>
              </a:rPr>
              <a:pPr>
                <a:spcBef>
                  <a:spcPct val="0"/>
                </a:spcBef>
                <a:buFontTx/>
                <a:buNone/>
              </a:pPr>
              <a:t>19</a:t>
            </a:fld>
            <a:endParaRPr lang="en-US" altLang="nl-NL" sz="1200">
              <a:solidFill>
                <a:srgbClr val="898989"/>
              </a:solidFill>
            </a:endParaRPr>
          </a:p>
        </p:txBody>
      </p:sp>
      <p:sp>
        <p:nvSpPr>
          <p:cNvPr id="12293" name="Title 5"/>
          <p:cNvSpPr>
            <a:spLocks noGrp="1"/>
          </p:cNvSpPr>
          <p:nvPr>
            <p:ph type="title"/>
          </p:nvPr>
        </p:nvSpPr>
        <p:spPr/>
        <p:txBody>
          <a:bodyPr/>
          <a:lstStyle/>
          <a:p>
            <a:r>
              <a:rPr lang="en-GB" altLang="en-US" sz="4000" dirty="0"/>
              <a:t>Protection from arbitrary detention </a:t>
            </a:r>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96124" y="1523888"/>
            <a:ext cx="1584000" cy="224862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303" y="1523887"/>
            <a:ext cx="1584000" cy="2243076"/>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4835" y="1530697"/>
            <a:ext cx="1584000" cy="2237532"/>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53386" y="4041144"/>
            <a:ext cx="1584000" cy="2241756"/>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23264" y="1530697"/>
            <a:ext cx="3348140" cy="4741247"/>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460591" y="4047052"/>
            <a:ext cx="1584000" cy="2243076"/>
          </a:xfrm>
          <a:prstGeom prst="rect">
            <a:avLst/>
          </a:prstGeom>
        </p:spPr>
      </p:pic>
      <p:pic>
        <p:nvPicPr>
          <p:cNvPr id="10" name="Picture 9"/>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74835" y="3982979"/>
            <a:ext cx="1584000" cy="2244000"/>
          </a:xfrm>
          <a:prstGeom prst="rect">
            <a:avLst/>
          </a:prstGeom>
        </p:spPr>
      </p:pic>
    </p:spTree>
    <p:extLst>
      <p:ext uri="{BB962C8B-B14F-4D97-AF65-F5344CB8AC3E}">
        <p14:creationId xmlns:p14="http://schemas.microsoft.com/office/powerpoint/2010/main" val="11083788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5081E7C0-1E90-43C7-A93C-13ABEA1B5EEF}"/>
              </a:ext>
            </a:extLst>
          </p:cNvPr>
          <p:cNvSpPr/>
          <p:nvPr/>
        </p:nvSpPr>
        <p:spPr>
          <a:xfrm>
            <a:off x="1524000" y="1"/>
            <a:ext cx="9144000"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en-US" dirty="0"/>
          </a:p>
        </p:txBody>
      </p:sp>
      <p:sp>
        <p:nvSpPr>
          <p:cNvPr id="4099" name="Title 1">
            <a:extLst>
              <a:ext uri="{FF2B5EF4-FFF2-40B4-BE49-F238E27FC236}">
                <a16:creationId xmlns:a16="http://schemas.microsoft.com/office/drawing/2014/main" id="{B652684B-5D3D-4A3A-8A98-760C8CC181BA}"/>
              </a:ext>
            </a:extLst>
          </p:cNvPr>
          <p:cNvSpPr>
            <a:spLocks noGrp="1"/>
          </p:cNvSpPr>
          <p:nvPr>
            <p:ph type="title"/>
          </p:nvPr>
        </p:nvSpPr>
        <p:spPr>
          <a:xfrm>
            <a:off x="1905001" y="463550"/>
            <a:ext cx="3008313" cy="1162050"/>
          </a:xfrm>
        </p:spPr>
        <p:txBody>
          <a:bodyPr>
            <a:normAutofit fontScale="90000"/>
          </a:bodyPr>
          <a:lstStyle/>
          <a:p>
            <a:r>
              <a:rPr lang="en-US" altLang="en-US"/>
              <a:t>European Network </a:t>
            </a:r>
            <a:br>
              <a:rPr lang="en-US" altLang="en-US"/>
            </a:br>
            <a:r>
              <a:rPr lang="en-US" altLang="en-US"/>
              <a:t>on Statelessness</a:t>
            </a:r>
          </a:p>
        </p:txBody>
      </p:sp>
      <p:pic>
        <p:nvPicPr>
          <p:cNvPr id="9" name="Picture 8">
            <a:extLst>
              <a:ext uri="{FF2B5EF4-FFF2-40B4-BE49-F238E27FC236}">
                <a16:creationId xmlns:a16="http://schemas.microsoft.com/office/drawing/2014/main" id="{C01FADA9-66F1-41F6-9B27-343AEFA4F9B3}"/>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361098">
            <a:off x="5453058" y="2410463"/>
            <a:ext cx="3661512" cy="2431473"/>
          </a:xfrm>
          <a:prstGeom prst="ellipse">
            <a:avLst/>
          </a:prstGeom>
          <a:ln>
            <a:noFill/>
          </a:ln>
          <a:effectLst>
            <a:softEdge rad="112500"/>
          </a:effectLst>
        </p:spPr>
      </p:pic>
      <p:pic>
        <p:nvPicPr>
          <p:cNvPr id="10" name="Picture 9">
            <a:extLst>
              <a:ext uri="{FF2B5EF4-FFF2-40B4-BE49-F238E27FC236}">
                <a16:creationId xmlns:a16="http://schemas.microsoft.com/office/drawing/2014/main" id="{A7A4C763-CAB0-4964-BB6E-F403E373930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485514">
            <a:off x="7803785" y="804357"/>
            <a:ext cx="2792730" cy="1854548"/>
          </a:xfrm>
          <a:prstGeom prst="ellipse">
            <a:avLst/>
          </a:prstGeom>
          <a:ln>
            <a:noFill/>
          </a:ln>
          <a:effectLst>
            <a:softEdge rad="112500"/>
          </a:effectLst>
        </p:spPr>
      </p:pic>
      <p:pic>
        <p:nvPicPr>
          <p:cNvPr id="5" name="Picture 4">
            <a:extLst>
              <a:ext uri="{FF2B5EF4-FFF2-40B4-BE49-F238E27FC236}">
                <a16:creationId xmlns:a16="http://schemas.microsoft.com/office/drawing/2014/main" id="{BC091E4F-0998-407C-B50F-E459ACCB7A3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712746">
            <a:off x="7908560" y="2127871"/>
            <a:ext cx="2583180" cy="3886200"/>
          </a:xfrm>
          <a:prstGeom prst="ellipse">
            <a:avLst/>
          </a:prstGeom>
          <a:ln>
            <a:noFill/>
          </a:ln>
          <a:effectLst>
            <a:softEdge rad="112500"/>
          </a:effectLst>
        </p:spPr>
      </p:pic>
      <p:pic>
        <p:nvPicPr>
          <p:cNvPr id="8" name="Picture 7">
            <a:extLst>
              <a:ext uri="{FF2B5EF4-FFF2-40B4-BE49-F238E27FC236}">
                <a16:creationId xmlns:a16="http://schemas.microsoft.com/office/drawing/2014/main" id="{86D02CFB-0DA9-4B9B-8F32-9E571F93D2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426742">
            <a:off x="5093003" y="2432558"/>
            <a:ext cx="1672590" cy="2516286"/>
          </a:xfrm>
          <a:prstGeom prst="ellipse">
            <a:avLst/>
          </a:prstGeom>
          <a:ln>
            <a:noFill/>
          </a:ln>
          <a:effectLst>
            <a:softEdge rad="112500"/>
          </a:effectLst>
        </p:spPr>
      </p:pic>
      <p:pic>
        <p:nvPicPr>
          <p:cNvPr id="4" name="Content Placeholder 3">
            <a:extLst>
              <a:ext uri="{FF2B5EF4-FFF2-40B4-BE49-F238E27FC236}">
                <a16:creationId xmlns:a16="http://schemas.microsoft.com/office/drawing/2014/main" id="{F127CAF3-2233-4950-B912-4161E68E46D8}"/>
              </a:ext>
            </a:extLst>
          </p:cNvPr>
          <p:cNvPicPr>
            <a:picLocks noGrp="1" noChangeAspect="1"/>
          </p:cNvPicPr>
          <p:nvPr>
            <p:ph idx="1"/>
          </p:nvPr>
        </p:nvPicPr>
        <p:blipFill>
          <a:blip r:embed="rId6" cstate="print">
            <a:extLst>
              <a:ext uri="{28A0092B-C50C-407E-A947-70E740481C1C}">
                <a14:useLocalDpi xmlns:a14="http://schemas.microsoft.com/office/drawing/2010/main" val="0"/>
              </a:ext>
            </a:extLst>
          </a:blip>
          <a:stretch>
            <a:fillRect/>
          </a:stretch>
        </p:blipFill>
        <p:spPr>
          <a:xfrm rot="600528">
            <a:off x="4801823" y="551932"/>
            <a:ext cx="3886200" cy="2583180"/>
          </a:xfrm>
          <a:prstGeom prst="ellipse">
            <a:avLst/>
          </a:prstGeom>
          <a:effectLst>
            <a:softEdge rad="112500"/>
          </a:effectLst>
        </p:spPr>
      </p:pic>
      <p:sp>
        <p:nvSpPr>
          <p:cNvPr id="7" name="Text Placeholder 6">
            <a:extLst>
              <a:ext uri="{FF2B5EF4-FFF2-40B4-BE49-F238E27FC236}">
                <a16:creationId xmlns:a16="http://schemas.microsoft.com/office/drawing/2014/main" id="{4323495D-D3CD-4877-9C21-F8EBA9DEFE76}"/>
              </a:ext>
            </a:extLst>
          </p:cNvPr>
          <p:cNvSpPr>
            <a:spLocks noGrp="1"/>
          </p:cNvSpPr>
          <p:nvPr>
            <p:ph type="body" sz="half" idx="2"/>
          </p:nvPr>
        </p:nvSpPr>
        <p:spPr>
          <a:xfrm>
            <a:off x="1905000" y="1619251"/>
            <a:ext cx="2895600" cy="4691063"/>
          </a:xfrm>
        </p:spPr>
        <p:txBody>
          <a:bodyPr>
            <a:normAutofit fontScale="92500" lnSpcReduction="20000"/>
          </a:bodyPr>
          <a:lstStyle/>
          <a:p>
            <a:pPr>
              <a:defRPr/>
            </a:pPr>
            <a:endParaRPr lang="en-US" dirty="0"/>
          </a:p>
          <a:p>
            <a:pPr>
              <a:defRPr/>
            </a:pPr>
            <a:r>
              <a:rPr lang="en-US" dirty="0"/>
              <a:t>The European Network on Statelessness (ENS) is a network of non-governmental organizations, academic initiatives, and individual experts committed to address statelessness in Europe. </a:t>
            </a:r>
          </a:p>
          <a:p>
            <a:pPr>
              <a:defRPr/>
            </a:pPr>
            <a:endParaRPr lang="en-US" dirty="0"/>
          </a:p>
          <a:p>
            <a:pPr>
              <a:defRPr/>
            </a:pPr>
            <a:r>
              <a:rPr lang="en-US" dirty="0"/>
              <a:t>We believe that all human beings have a right to a nationality and that those who lack nationality altogether – stateless persons – are entitled to adequate protection. </a:t>
            </a:r>
          </a:p>
          <a:p>
            <a:pPr>
              <a:defRPr/>
            </a:pPr>
            <a:endParaRPr lang="en-US" dirty="0"/>
          </a:p>
          <a:p>
            <a:pPr>
              <a:defRPr/>
            </a:pPr>
            <a:r>
              <a:rPr lang="en-US" dirty="0"/>
              <a:t>We are dedicated to strengthening the often unheard voice of stateless persons in Europe, and to advocate for full respect of their human rights. We aim to reach our goals by conducting and supporting legal and policy development, awareness-raising and capacity building activities.</a:t>
            </a:r>
          </a:p>
        </p:txBody>
      </p:sp>
      <p:sp>
        <p:nvSpPr>
          <p:cNvPr id="13" name="Footer Placeholder 12">
            <a:extLst>
              <a:ext uri="{FF2B5EF4-FFF2-40B4-BE49-F238E27FC236}">
                <a16:creationId xmlns:a16="http://schemas.microsoft.com/office/drawing/2014/main" id="{B29AF94E-F3E7-4FC3-9D30-1701F6EEC2F7}"/>
              </a:ext>
            </a:extLst>
          </p:cNvPr>
          <p:cNvSpPr>
            <a:spLocks noGrp="1"/>
          </p:cNvSpPr>
          <p:nvPr>
            <p:ph type="ftr" sz="quarter" idx="11"/>
          </p:nvPr>
        </p:nvSpPr>
        <p:spPr/>
        <p:txBody>
          <a:bodyPr/>
          <a:lstStyle/>
          <a:p>
            <a:pPr>
              <a:defRPr/>
            </a:pPr>
            <a:r>
              <a:rPr lang="en-US"/>
              <a:t>European Network on Statelessness</a:t>
            </a:r>
          </a:p>
        </p:txBody>
      </p:sp>
      <p:sp>
        <p:nvSpPr>
          <p:cNvPr id="4107" name="Slide Number Placeholder 13">
            <a:extLst>
              <a:ext uri="{FF2B5EF4-FFF2-40B4-BE49-F238E27FC236}">
                <a16:creationId xmlns:a16="http://schemas.microsoft.com/office/drawing/2014/main" id="{1B5BD8C3-00DA-41DF-97D3-B54A56164ABD}"/>
              </a:ext>
            </a:extLst>
          </p:cNvPr>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064C8753-7A35-4409-9AA5-09C059860E9E}" type="slidenum">
              <a:rPr lang="en-US" altLang="en-US" sz="1200">
                <a:solidFill>
                  <a:srgbClr val="898989"/>
                </a:solidFill>
              </a:rPr>
              <a:pPr>
                <a:spcBef>
                  <a:spcPct val="0"/>
                </a:spcBef>
                <a:buFontTx/>
                <a:buNone/>
              </a:pPr>
              <a:t>2</a:t>
            </a:fld>
            <a:endParaRPr lang="en-US" altLang="en-US" sz="1200">
              <a:solidFill>
                <a:srgbClr val="898989"/>
              </a:solidFill>
            </a:endParaRPr>
          </a:p>
        </p:txBody>
      </p:sp>
      <p:pic>
        <p:nvPicPr>
          <p:cNvPr id="6" name="Picture 5">
            <a:extLst>
              <a:ext uri="{FF2B5EF4-FFF2-40B4-BE49-F238E27FC236}">
                <a16:creationId xmlns:a16="http://schemas.microsoft.com/office/drawing/2014/main" id="{2A6A631D-8317-4CD6-9EB7-AF21717F35B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1196841">
            <a:off x="6027535" y="4104633"/>
            <a:ext cx="2529840" cy="1679972"/>
          </a:xfrm>
          <a:prstGeom prst="ellipse">
            <a:avLst/>
          </a:prstGeom>
          <a:ln>
            <a:noFill/>
          </a:ln>
          <a:effectLst>
            <a:softEdge rad="112500"/>
          </a:effectLst>
        </p:spPr>
      </p:pic>
      <p:pic>
        <p:nvPicPr>
          <p:cNvPr id="4109" name="Picture 1">
            <a:extLst>
              <a:ext uri="{FF2B5EF4-FFF2-40B4-BE49-F238E27FC236}">
                <a16:creationId xmlns:a16="http://schemas.microsoft.com/office/drawing/2014/main" id="{C22D7ADD-2BDF-4209-BD74-7DB029294D5F}"/>
              </a:ext>
            </a:extLst>
          </p:cNvPr>
          <p:cNvPicPr>
            <a:picLocks noChangeAspect="1"/>
          </p:cNvPicPr>
          <p:nvPr/>
        </p:nvPicPr>
        <p:blipFill>
          <a:blip r:embed="rId8">
            <a:extLst>
              <a:ext uri="{28A0092B-C50C-407E-A947-70E740481C1C}">
                <a14:useLocalDpi xmlns:a14="http://schemas.microsoft.com/office/drawing/2010/main" val="0"/>
              </a:ext>
            </a:extLst>
          </a:blip>
          <a:srcRect l="12346" t="18463" r="15891" b="18680"/>
          <a:stretch>
            <a:fillRect/>
          </a:stretch>
        </p:blipFill>
        <p:spPr bwMode="auto">
          <a:xfrm>
            <a:off x="1943101" y="698501"/>
            <a:ext cx="227171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984743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p:cNvPicPr>
            <a:picLocks noGrp="1" noChangeAspect="1"/>
          </p:cNvPicPr>
          <p:nvPr>
            <p:ph idx="1"/>
          </p:nvPr>
        </p:nvPicPr>
        <p:blipFill rotWithShape="1">
          <a:blip r:embed="rId2">
            <a:extLst>
              <a:ext uri="{28A0092B-C50C-407E-A947-70E740481C1C}">
                <a14:useLocalDpi xmlns:a14="http://schemas.microsoft.com/office/drawing/2010/main" val="0"/>
              </a:ext>
            </a:extLst>
          </a:blip>
          <a:srcRect b="2174"/>
          <a:stretch/>
        </p:blipFill>
        <p:spPr>
          <a:xfrm>
            <a:off x="20" y="10"/>
            <a:ext cx="12191980" cy="6857990"/>
          </a:xfrm>
          <a:prstGeom prst="rect">
            <a:avLst/>
          </a:prstGeom>
        </p:spPr>
      </p:pic>
    </p:spTree>
    <p:extLst>
      <p:ext uri="{BB962C8B-B14F-4D97-AF65-F5344CB8AC3E}">
        <p14:creationId xmlns:p14="http://schemas.microsoft.com/office/powerpoint/2010/main" val="38631003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73113" y="0"/>
            <a:ext cx="4845773" cy="6858000"/>
          </a:xfrm>
          <a:prstGeom prst="rect">
            <a:avLst/>
          </a:prstGeom>
        </p:spPr>
      </p:pic>
    </p:spTree>
    <p:extLst>
      <p:ext uri="{BB962C8B-B14F-4D97-AF65-F5344CB8AC3E}">
        <p14:creationId xmlns:p14="http://schemas.microsoft.com/office/powerpoint/2010/main" val="25164086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1"/>
            <a:ext cx="9144000"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l="12346" t="18463" r="15891" b="18680"/>
          <a:stretch>
            <a:fillRect/>
          </a:stretch>
        </p:blipFill>
        <p:spPr bwMode="auto">
          <a:xfrm>
            <a:off x="8950326" y="6091238"/>
            <a:ext cx="17176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1"/>
          <p:cNvSpPr txBox="1">
            <a:spLocks/>
          </p:cNvSpPr>
          <p:nvPr/>
        </p:nvSpPr>
        <p:spPr bwMode="auto">
          <a:xfrm>
            <a:off x="1056640" y="454025"/>
            <a:ext cx="915416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nl-NL" sz="4800" dirty="0"/>
              <a:t>#</a:t>
            </a:r>
            <a:r>
              <a:rPr lang="en-GB" altLang="nl-NL" sz="4800" dirty="0" err="1"/>
              <a:t>LockedInLimbo</a:t>
            </a:r>
            <a:r>
              <a:rPr lang="en-GB" altLang="nl-NL" sz="4800" dirty="0"/>
              <a:t> Recommendations</a:t>
            </a:r>
            <a:endParaRPr lang="en-US" altLang="nl-NL" sz="4800" dirty="0"/>
          </a:p>
        </p:txBody>
      </p:sp>
      <p:sp>
        <p:nvSpPr>
          <p:cNvPr id="9221" name="Content Placeholder 2"/>
          <p:cNvSpPr txBox="1">
            <a:spLocks/>
          </p:cNvSpPr>
          <p:nvPr/>
        </p:nvSpPr>
        <p:spPr bwMode="auto">
          <a:xfrm>
            <a:off x="782320" y="1905000"/>
            <a:ext cx="1002792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514350" indent="-514350" eaLnBrk="1" hangingPunct="1">
              <a:spcBef>
                <a:spcPct val="0"/>
              </a:spcBef>
              <a:spcAft>
                <a:spcPct val="65000"/>
              </a:spcAft>
              <a:buFont typeface="+mj-lt"/>
              <a:buAutoNum type="arabicPeriod"/>
            </a:pPr>
            <a:r>
              <a:rPr lang="en-GB" altLang="nl-NL" sz="2800" dirty="0">
                <a:solidFill>
                  <a:srgbClr val="595959"/>
                </a:solidFill>
                <a:latin typeface="Verdana" panose="020B0604030504040204" pitchFamily="34" charset="0"/>
              </a:rPr>
              <a:t>Implement a range of alternatives to detention</a:t>
            </a:r>
          </a:p>
          <a:p>
            <a:pPr marL="514350" indent="-514350" eaLnBrk="1" hangingPunct="1">
              <a:spcBef>
                <a:spcPct val="0"/>
              </a:spcBef>
              <a:spcAft>
                <a:spcPct val="65000"/>
              </a:spcAft>
              <a:buFont typeface="+mj-lt"/>
              <a:buAutoNum type="arabicPeriod"/>
            </a:pPr>
            <a:r>
              <a:rPr lang="en-GB" altLang="nl-NL" sz="2800" dirty="0">
                <a:solidFill>
                  <a:srgbClr val="595959"/>
                </a:solidFill>
                <a:latin typeface="Verdana" panose="020B0604030504040204" pitchFamily="34" charset="0"/>
              </a:rPr>
              <a:t>Develop statelessness determination procedures</a:t>
            </a:r>
          </a:p>
          <a:p>
            <a:pPr marL="514350" indent="-514350" eaLnBrk="1" hangingPunct="1">
              <a:spcBef>
                <a:spcPct val="0"/>
              </a:spcBef>
              <a:spcAft>
                <a:spcPct val="65000"/>
              </a:spcAft>
              <a:buFont typeface="+mj-lt"/>
              <a:buAutoNum type="arabicPeriod"/>
            </a:pPr>
            <a:r>
              <a:rPr lang="en-GB" altLang="nl-NL" sz="2800" dirty="0">
                <a:solidFill>
                  <a:srgbClr val="595959"/>
                </a:solidFill>
                <a:latin typeface="Verdana" panose="020B0604030504040204" pitchFamily="34" charset="0"/>
              </a:rPr>
              <a:t>Put in place robust mechanisms to protect rights, respond to vulnerabilities and not discriminate </a:t>
            </a:r>
          </a:p>
          <a:p>
            <a:pPr marL="514350" indent="-514350" eaLnBrk="1" hangingPunct="1">
              <a:spcBef>
                <a:spcPct val="0"/>
              </a:spcBef>
              <a:spcAft>
                <a:spcPct val="65000"/>
              </a:spcAft>
              <a:buFont typeface="+mj-lt"/>
              <a:buAutoNum type="arabicPeriod"/>
            </a:pPr>
            <a:r>
              <a:rPr lang="en-GB" altLang="nl-NL" sz="2800" dirty="0">
                <a:solidFill>
                  <a:srgbClr val="595959"/>
                </a:solidFill>
                <a:latin typeface="Verdana" panose="020B0604030504040204" pitchFamily="34" charset="0"/>
              </a:rPr>
              <a:t>Facilitate integration in the community</a:t>
            </a:r>
          </a:p>
          <a:p>
            <a:pPr marL="514350" indent="-514350" eaLnBrk="1" hangingPunct="1">
              <a:spcBef>
                <a:spcPct val="0"/>
              </a:spcBef>
              <a:spcAft>
                <a:spcPct val="65000"/>
              </a:spcAft>
              <a:buFont typeface="+mj-lt"/>
              <a:buAutoNum type="arabicPeriod"/>
            </a:pPr>
            <a:r>
              <a:rPr lang="en-GB" altLang="nl-NL" sz="2800" dirty="0">
                <a:solidFill>
                  <a:srgbClr val="595959"/>
                </a:solidFill>
                <a:latin typeface="Verdana" panose="020B0604030504040204" pitchFamily="34" charset="0"/>
              </a:rPr>
              <a:t>Improve recording and reporting on statelessness</a:t>
            </a:r>
          </a:p>
          <a:p>
            <a:pPr marL="0" indent="0" eaLnBrk="1" hangingPunct="1">
              <a:spcBef>
                <a:spcPct val="0"/>
              </a:spcBef>
              <a:spcAft>
                <a:spcPct val="65000"/>
              </a:spcAft>
              <a:buNone/>
            </a:pPr>
            <a:endParaRPr lang="hu-HU" altLang="nl-NL" sz="2800" dirty="0">
              <a:solidFill>
                <a:srgbClr val="595959"/>
              </a:solidFill>
              <a:latin typeface="Verdana" panose="020B0604030504040204" pitchFamily="34" charset="0"/>
            </a:endParaRPr>
          </a:p>
        </p:txBody>
      </p:sp>
    </p:spTree>
    <p:extLst>
      <p:ext uri="{BB962C8B-B14F-4D97-AF65-F5344CB8AC3E}">
        <p14:creationId xmlns:p14="http://schemas.microsoft.com/office/powerpoint/2010/main" val="121490801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print">
            <a:alphaModFix amt="50000"/>
            <a:extLst>
              <a:ext uri="{28A0092B-C50C-407E-A947-70E740481C1C}">
                <a14:useLocalDpi xmlns:a14="http://schemas.microsoft.com/office/drawing/2010/main" val="0"/>
              </a:ext>
            </a:extLst>
          </a:blip>
          <a:srcRect t="10448" b="5282"/>
          <a:stretch/>
        </p:blipFill>
        <p:spPr>
          <a:xfrm>
            <a:off x="20" y="10"/>
            <a:ext cx="12191980" cy="6857989"/>
          </a:xfrm>
          <a:prstGeom prst="rect">
            <a:avLst/>
          </a:prstGeom>
        </p:spPr>
      </p:pic>
      <p:sp>
        <p:nvSpPr>
          <p:cNvPr id="2" name="Title 1"/>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a:solidFill>
                  <a:srgbClr val="FFFFFF"/>
                </a:solidFill>
              </a:rPr>
              <a:t>Roman’s story </a:t>
            </a:r>
          </a:p>
        </p:txBody>
      </p:sp>
    </p:spTree>
    <p:extLst>
      <p:ext uri="{BB962C8B-B14F-4D97-AF65-F5344CB8AC3E}">
        <p14:creationId xmlns:p14="http://schemas.microsoft.com/office/powerpoint/2010/main" val="6134502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338" name="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1" y="0"/>
            <a:ext cx="4932363" cy="6864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Szövegdoboz 7"/>
          <p:cNvSpPr txBox="1">
            <a:spLocks noChangeArrowheads="1"/>
          </p:cNvSpPr>
          <p:nvPr/>
        </p:nvSpPr>
        <p:spPr bwMode="auto">
          <a:xfrm>
            <a:off x="6248401" y="1752601"/>
            <a:ext cx="4716463"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defRPr/>
            </a:pPr>
            <a:r>
              <a:rPr lang="hu-HU" altLang="en-US" sz="4800" b="1" dirty="0">
                <a:solidFill>
                  <a:srgbClr val="C00000"/>
                </a:solidFill>
                <a:effectLst>
                  <a:outerShdw blurRad="38100" dist="38100" dir="2700000" algn="tl">
                    <a:srgbClr val="C0C0C0"/>
                  </a:outerShdw>
                </a:effectLst>
              </a:rPr>
              <a:t>THANK YOU!</a:t>
            </a:r>
          </a:p>
        </p:txBody>
      </p:sp>
      <p:sp>
        <p:nvSpPr>
          <p:cNvPr id="14340" name="Szövegdoboz 8"/>
          <p:cNvSpPr txBox="1">
            <a:spLocks noChangeArrowheads="1"/>
          </p:cNvSpPr>
          <p:nvPr/>
        </p:nvSpPr>
        <p:spPr bwMode="auto">
          <a:xfrm>
            <a:off x="6383339" y="5445125"/>
            <a:ext cx="41052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r" eaLnBrk="1" hangingPunct="1">
              <a:spcBef>
                <a:spcPct val="0"/>
              </a:spcBef>
              <a:buFontTx/>
              <a:buNone/>
            </a:pPr>
            <a:r>
              <a:rPr lang="en-GB" altLang="en-US" sz="2400" b="1">
                <a:solidFill>
                  <a:srgbClr val="C00000"/>
                </a:solidFill>
                <a:latin typeface="Arial" panose="020B0604020202020204" pitchFamily="34" charset="0"/>
                <a:cs typeface="Arial" panose="020B0604020202020204" pitchFamily="34" charset="0"/>
              </a:rPr>
              <a:t>Chris Nash</a:t>
            </a:r>
            <a:endParaRPr lang="hu-HU" altLang="en-US" sz="2400">
              <a:solidFill>
                <a:srgbClr val="C00000"/>
              </a:solidFill>
              <a:latin typeface="Arial" panose="020B0604020202020204" pitchFamily="34" charset="0"/>
              <a:cs typeface="Arial" panose="020B0604020202020204" pitchFamily="34" charset="0"/>
            </a:endParaRPr>
          </a:p>
          <a:p>
            <a:pPr algn="r" eaLnBrk="1" hangingPunct="1">
              <a:spcBef>
                <a:spcPct val="0"/>
              </a:spcBef>
              <a:buFontTx/>
              <a:buNone/>
            </a:pPr>
            <a:r>
              <a:rPr lang="hu-HU" altLang="en-US" sz="2400">
                <a:solidFill>
                  <a:srgbClr val="C00000"/>
                </a:solidFill>
                <a:latin typeface="Arial" panose="020B0604020202020204" pitchFamily="34" charset="0"/>
                <a:cs typeface="Arial" panose="020B0604020202020204" pitchFamily="34" charset="0"/>
              </a:rPr>
              <a:t>European Network on Statelessness</a:t>
            </a:r>
            <a:endParaRPr lang="hu-HU" altLang="en-US" sz="2800">
              <a:solidFill>
                <a:srgbClr val="C00000"/>
              </a:solidFill>
              <a:latin typeface="Arial" panose="020B0604020202020204" pitchFamily="34" charset="0"/>
              <a:cs typeface="Arial" panose="020B0604020202020204" pitchFamily="34" charset="0"/>
            </a:endParaRPr>
          </a:p>
        </p:txBody>
      </p:sp>
      <p:pic>
        <p:nvPicPr>
          <p:cNvPr id="14341" name="Picture 6" desc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1401" y="3606800"/>
            <a:ext cx="3097213" cy="1619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495222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1"/>
            <a:ext cx="9144000"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sp>
        <p:nvSpPr>
          <p:cNvPr id="5123" name="Title 1"/>
          <p:cNvSpPr>
            <a:spLocks noGrp="1"/>
          </p:cNvSpPr>
          <p:nvPr>
            <p:ph type="title"/>
          </p:nvPr>
        </p:nvSpPr>
        <p:spPr>
          <a:xfrm>
            <a:off x="1981200" y="454025"/>
            <a:ext cx="8229600" cy="1143000"/>
          </a:xfrm>
        </p:spPr>
        <p:txBody>
          <a:bodyPr/>
          <a:lstStyle/>
          <a:p>
            <a:pPr eaLnBrk="1" hangingPunct="1"/>
            <a:r>
              <a:rPr lang="de-DE" altLang="en-US" sz="5400" dirty="0"/>
              <a:t>     Who    Who we are?</a:t>
            </a:r>
            <a:endParaRPr lang="en-US" altLang="en-US" sz="5400" dirty="0"/>
          </a:p>
        </p:txBody>
      </p:sp>
      <p:sp>
        <p:nvSpPr>
          <p:cNvPr id="5124" name="Content Placeholder 2"/>
          <p:cNvSpPr>
            <a:spLocks noGrp="1"/>
          </p:cNvSpPr>
          <p:nvPr>
            <p:ph idx="1"/>
          </p:nvPr>
        </p:nvSpPr>
        <p:spPr>
          <a:xfrm>
            <a:off x="1981200" y="1752601"/>
            <a:ext cx="3276600" cy="4525963"/>
          </a:xfrm>
        </p:spPr>
        <p:txBody>
          <a:bodyPr/>
          <a:lstStyle/>
          <a:p>
            <a:pPr eaLnBrk="1" hangingPunct="1">
              <a:defRPr/>
            </a:pPr>
            <a:r>
              <a:rPr lang="en-GB" altLang="en-US" sz="2000" dirty="0">
                <a:latin typeface="+mj-lt"/>
              </a:rPr>
              <a:t>110 members in 40 European countries</a:t>
            </a:r>
          </a:p>
          <a:p>
            <a:pPr eaLnBrk="1" hangingPunct="1">
              <a:defRPr/>
            </a:pPr>
            <a:r>
              <a:rPr lang="en-GB" altLang="en-US" sz="2000" u="sng" dirty="0">
                <a:latin typeface="+mj-lt"/>
              </a:rPr>
              <a:t>Organisations</a:t>
            </a:r>
            <a:r>
              <a:rPr lang="en-GB" altLang="en-US" sz="2000" dirty="0">
                <a:latin typeface="+mj-lt"/>
              </a:rPr>
              <a:t> range from large international NGOs to small grassroots set-ups</a:t>
            </a:r>
          </a:p>
          <a:p>
            <a:pPr eaLnBrk="1" hangingPunct="1">
              <a:defRPr/>
            </a:pPr>
            <a:r>
              <a:rPr lang="en-GB" altLang="en-US" sz="2000" u="sng" dirty="0">
                <a:latin typeface="+mj-lt"/>
              </a:rPr>
              <a:t>Individuals</a:t>
            </a:r>
            <a:r>
              <a:rPr lang="en-GB" altLang="en-US" sz="2000" dirty="0">
                <a:latin typeface="+mj-lt"/>
              </a:rPr>
              <a:t> range from leading academics to PhD students and private lawyers</a:t>
            </a:r>
          </a:p>
          <a:p>
            <a:pPr eaLnBrk="1" hangingPunct="1">
              <a:defRPr/>
            </a:pPr>
            <a:r>
              <a:rPr lang="en-GB" altLang="en-US" sz="2000" u="sng" dirty="0">
                <a:latin typeface="+mj-lt"/>
              </a:rPr>
              <a:t>Key partnerships </a:t>
            </a:r>
            <a:r>
              <a:rPr lang="en-GB" altLang="en-US" sz="2000" dirty="0">
                <a:latin typeface="+mj-lt"/>
              </a:rPr>
              <a:t>– UNHCR, OSCE, EU and Council of Europe</a:t>
            </a:r>
          </a:p>
        </p:txBody>
      </p:sp>
      <p:sp>
        <p:nvSpPr>
          <p:cNvPr id="13" name="Footer Placeholder 12"/>
          <p:cNvSpPr>
            <a:spLocks noGrp="1"/>
          </p:cNvSpPr>
          <p:nvPr>
            <p:ph type="ftr" sz="quarter" idx="11"/>
          </p:nvPr>
        </p:nvSpPr>
        <p:spPr/>
        <p:txBody>
          <a:bodyPr/>
          <a:lstStyle/>
          <a:p>
            <a:pPr>
              <a:defRPr/>
            </a:pPr>
            <a:r>
              <a:rPr lang="en-US"/>
              <a:t>European Network on Statelessness</a:t>
            </a:r>
          </a:p>
        </p:txBody>
      </p:sp>
      <p:sp>
        <p:nvSpPr>
          <p:cNvPr id="5126" name="Slide Number Placeholder 13"/>
          <p:cNvSpPr>
            <a:spLocks noGrp="1"/>
          </p:cNvSpPr>
          <p:nvPr>
            <p:ph type="sldNum" sz="quarter" idx="12"/>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spcBef>
                <a:spcPct val="0"/>
              </a:spcBef>
              <a:buFontTx/>
              <a:buNone/>
            </a:pPr>
            <a:fld id="{DECABA97-C022-4D2B-997B-6AE5C947D97D}" type="slidenum">
              <a:rPr lang="en-US" altLang="en-US" sz="1200">
                <a:solidFill>
                  <a:srgbClr val="898989"/>
                </a:solidFill>
              </a:rPr>
              <a:pPr>
                <a:spcBef>
                  <a:spcPct val="0"/>
                </a:spcBef>
                <a:buFontTx/>
                <a:buNone/>
              </a:pPr>
              <a:t>3</a:t>
            </a:fld>
            <a:endParaRPr lang="en-US" altLang="en-US" sz="1200">
              <a:solidFill>
                <a:srgbClr val="898989"/>
              </a:solidFill>
            </a:endParaRPr>
          </a:p>
        </p:txBody>
      </p:sp>
      <p:pic>
        <p:nvPicPr>
          <p:cNvPr id="5127" name="Content Placeholder 5"/>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257801" y="1752600"/>
            <a:ext cx="5116513" cy="383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
          <p:cNvPicPr>
            <a:picLocks noChangeAspect="1"/>
          </p:cNvPicPr>
          <p:nvPr/>
        </p:nvPicPr>
        <p:blipFill>
          <a:blip r:embed="rId3">
            <a:extLst>
              <a:ext uri="{28A0092B-C50C-407E-A947-70E740481C1C}">
                <a14:useLocalDpi xmlns:a14="http://schemas.microsoft.com/office/drawing/2010/main" val="0"/>
              </a:ext>
            </a:extLst>
          </a:blip>
          <a:srcRect l="12346" t="18463" r="15891" b="18680"/>
          <a:stretch>
            <a:fillRect/>
          </a:stretch>
        </p:blipFill>
        <p:spPr bwMode="auto">
          <a:xfrm>
            <a:off x="1943101" y="698501"/>
            <a:ext cx="2271713" cy="1012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3636120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1"/>
            <a:ext cx="9144000"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l="12346" t="18463" r="15891" b="18680"/>
          <a:stretch>
            <a:fillRect/>
          </a:stretch>
        </p:blipFill>
        <p:spPr bwMode="auto">
          <a:xfrm>
            <a:off x="8950326" y="6091238"/>
            <a:ext cx="17176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1"/>
          <p:cNvSpPr txBox="1">
            <a:spLocks/>
          </p:cNvSpPr>
          <p:nvPr/>
        </p:nvSpPr>
        <p:spPr bwMode="auto">
          <a:xfrm>
            <a:off x="1981200" y="4540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nl-NL" sz="4400" dirty="0"/>
              <a:t>Setting the scene – a (quick) overview of statelessness</a:t>
            </a:r>
            <a:endParaRPr lang="en-US" altLang="nl-NL" sz="4400" dirty="0"/>
          </a:p>
        </p:txBody>
      </p:sp>
      <p:sp>
        <p:nvSpPr>
          <p:cNvPr id="9221" name="Content Placeholder 2"/>
          <p:cNvSpPr txBox="1">
            <a:spLocks/>
          </p:cNvSpPr>
          <p:nvPr/>
        </p:nvSpPr>
        <p:spPr bwMode="auto">
          <a:xfrm>
            <a:off x="1981200" y="1905000"/>
            <a:ext cx="82296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65000"/>
              </a:spcAft>
            </a:pPr>
            <a:r>
              <a:rPr lang="en-GB" altLang="nl-NL" sz="2800" dirty="0">
                <a:solidFill>
                  <a:srgbClr val="595959"/>
                </a:solidFill>
                <a:latin typeface="Verdana" panose="020B0604030504040204" pitchFamily="34" charset="0"/>
              </a:rPr>
              <a:t>Who is stateless?</a:t>
            </a:r>
          </a:p>
          <a:p>
            <a:pPr eaLnBrk="1" hangingPunct="1">
              <a:spcBef>
                <a:spcPct val="0"/>
              </a:spcBef>
              <a:spcAft>
                <a:spcPct val="65000"/>
              </a:spcAft>
            </a:pPr>
            <a:r>
              <a:rPr lang="en-GB" altLang="nl-NL" sz="2800" dirty="0">
                <a:solidFill>
                  <a:srgbClr val="595959"/>
                </a:solidFill>
                <a:latin typeface="Verdana" panose="020B0604030504040204" pitchFamily="34" charset="0"/>
              </a:rPr>
              <a:t>Consequences of statelessness</a:t>
            </a:r>
          </a:p>
          <a:p>
            <a:pPr eaLnBrk="1" hangingPunct="1">
              <a:spcBef>
                <a:spcPct val="0"/>
              </a:spcBef>
              <a:spcAft>
                <a:spcPct val="65000"/>
              </a:spcAft>
            </a:pPr>
            <a:r>
              <a:rPr lang="en-GB" altLang="nl-NL" sz="2800" dirty="0">
                <a:solidFill>
                  <a:srgbClr val="595959"/>
                </a:solidFill>
                <a:latin typeface="Verdana" panose="020B0604030504040204" pitchFamily="34" charset="0"/>
              </a:rPr>
              <a:t>Scale of the problem</a:t>
            </a:r>
          </a:p>
          <a:p>
            <a:pPr eaLnBrk="1" hangingPunct="1">
              <a:spcBef>
                <a:spcPct val="0"/>
              </a:spcBef>
              <a:spcAft>
                <a:spcPct val="65000"/>
              </a:spcAft>
            </a:pPr>
            <a:r>
              <a:rPr lang="en-GB" altLang="nl-NL" sz="2800" dirty="0">
                <a:solidFill>
                  <a:srgbClr val="595959"/>
                </a:solidFill>
                <a:latin typeface="Verdana" panose="020B0604030504040204" pitchFamily="34" charset="0"/>
              </a:rPr>
              <a:t>What are the causes?</a:t>
            </a:r>
          </a:p>
          <a:p>
            <a:pPr eaLnBrk="1" hangingPunct="1">
              <a:spcBef>
                <a:spcPct val="0"/>
              </a:spcBef>
              <a:spcAft>
                <a:spcPct val="65000"/>
              </a:spcAft>
            </a:pPr>
            <a:r>
              <a:rPr lang="en-GB" altLang="nl-NL" sz="2800" dirty="0">
                <a:solidFill>
                  <a:srgbClr val="595959"/>
                </a:solidFill>
                <a:latin typeface="Verdana" panose="020B0604030504040204" pitchFamily="34" charset="0"/>
              </a:rPr>
              <a:t>International legal framework</a:t>
            </a:r>
          </a:p>
          <a:p>
            <a:pPr marL="0" indent="0" eaLnBrk="1" hangingPunct="1">
              <a:spcBef>
                <a:spcPct val="0"/>
              </a:spcBef>
              <a:spcAft>
                <a:spcPct val="65000"/>
              </a:spcAft>
              <a:buNone/>
            </a:pPr>
            <a:endParaRPr lang="hu-HU" altLang="nl-NL" sz="2800" dirty="0">
              <a:solidFill>
                <a:srgbClr val="595959"/>
              </a:solidFill>
              <a:latin typeface="Verdana" panose="020B0604030504040204" pitchFamily="34" charset="0"/>
            </a:endParaRPr>
          </a:p>
        </p:txBody>
      </p:sp>
    </p:spTree>
    <p:extLst>
      <p:ext uri="{BB962C8B-B14F-4D97-AF65-F5344CB8AC3E}">
        <p14:creationId xmlns:p14="http://schemas.microsoft.com/office/powerpoint/2010/main" val="17759135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1"/>
            <a:ext cx="9144000"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l="12346" t="18463" r="15891" b="18680"/>
          <a:stretch>
            <a:fillRect/>
          </a:stretch>
        </p:blipFill>
        <p:spPr bwMode="auto">
          <a:xfrm>
            <a:off x="8950326" y="6091238"/>
            <a:ext cx="17176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1"/>
          <p:cNvSpPr txBox="1">
            <a:spLocks/>
          </p:cNvSpPr>
          <p:nvPr/>
        </p:nvSpPr>
        <p:spPr bwMode="auto">
          <a:xfrm>
            <a:off x="1981200" y="4540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a:spcBef>
                <a:spcPct val="0"/>
              </a:spcBef>
              <a:buNone/>
            </a:pPr>
            <a:r>
              <a:rPr lang="en-GB" altLang="nl-NL" sz="4400" dirty="0"/>
              <a:t>What is being done about it?</a:t>
            </a:r>
            <a:endParaRPr lang="en-US" altLang="nl-NL" sz="4400" dirty="0"/>
          </a:p>
        </p:txBody>
      </p:sp>
      <p:sp>
        <p:nvSpPr>
          <p:cNvPr id="9221" name="Content Placeholder 2"/>
          <p:cNvSpPr txBox="1">
            <a:spLocks/>
          </p:cNvSpPr>
          <p:nvPr/>
        </p:nvSpPr>
        <p:spPr bwMode="auto">
          <a:xfrm>
            <a:off x="1981200" y="1905000"/>
            <a:ext cx="82296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65000"/>
              </a:spcAft>
            </a:pPr>
            <a:r>
              <a:rPr lang="en-GB" altLang="nl-NL" sz="2800" dirty="0">
                <a:solidFill>
                  <a:srgbClr val="595959"/>
                </a:solidFill>
                <a:latin typeface="Verdana" panose="020B0604030504040204" pitchFamily="34" charset="0"/>
              </a:rPr>
              <a:t>Issue emergence</a:t>
            </a:r>
          </a:p>
          <a:p>
            <a:pPr eaLnBrk="1" hangingPunct="1">
              <a:spcBef>
                <a:spcPct val="0"/>
              </a:spcBef>
              <a:spcAft>
                <a:spcPct val="65000"/>
              </a:spcAft>
            </a:pPr>
            <a:r>
              <a:rPr lang="en-GB" altLang="nl-NL" sz="2800" dirty="0">
                <a:solidFill>
                  <a:srgbClr val="595959"/>
                </a:solidFill>
                <a:latin typeface="Verdana" panose="020B0604030504040204" pitchFamily="34" charset="0"/>
              </a:rPr>
              <a:t>Growing global coalition</a:t>
            </a:r>
          </a:p>
          <a:p>
            <a:pPr eaLnBrk="1" hangingPunct="1">
              <a:spcBef>
                <a:spcPct val="0"/>
              </a:spcBef>
              <a:spcAft>
                <a:spcPct val="65000"/>
              </a:spcAft>
            </a:pPr>
            <a:r>
              <a:rPr lang="en-GB" altLang="nl-NL" sz="2800" dirty="0">
                <a:solidFill>
                  <a:srgbClr val="595959"/>
                </a:solidFill>
                <a:latin typeface="Verdana" panose="020B0604030504040204" pitchFamily="34" charset="0"/>
              </a:rPr>
              <a:t>UNHCR #</a:t>
            </a:r>
            <a:r>
              <a:rPr lang="en-GB" altLang="nl-NL" sz="2800" dirty="0" err="1">
                <a:solidFill>
                  <a:srgbClr val="595959"/>
                </a:solidFill>
                <a:latin typeface="Verdana" panose="020B0604030504040204" pitchFamily="34" charset="0"/>
              </a:rPr>
              <a:t>ibelong</a:t>
            </a:r>
            <a:r>
              <a:rPr lang="en-GB" altLang="nl-NL" sz="2800" dirty="0">
                <a:solidFill>
                  <a:srgbClr val="595959"/>
                </a:solidFill>
                <a:latin typeface="Verdana" panose="020B0604030504040204" pitchFamily="34" charset="0"/>
              </a:rPr>
              <a:t> campaign</a:t>
            </a:r>
          </a:p>
          <a:p>
            <a:pPr eaLnBrk="1" hangingPunct="1">
              <a:spcBef>
                <a:spcPct val="0"/>
              </a:spcBef>
              <a:spcAft>
                <a:spcPct val="65000"/>
              </a:spcAft>
            </a:pPr>
            <a:r>
              <a:rPr lang="en-GB" altLang="nl-NL" sz="2800" dirty="0">
                <a:solidFill>
                  <a:srgbClr val="595959"/>
                </a:solidFill>
                <a:latin typeface="Verdana" panose="020B0604030504040204" pitchFamily="34" charset="0"/>
              </a:rPr>
              <a:t>Regional developments</a:t>
            </a:r>
          </a:p>
          <a:p>
            <a:pPr eaLnBrk="1" hangingPunct="1">
              <a:spcBef>
                <a:spcPct val="0"/>
              </a:spcBef>
              <a:spcAft>
                <a:spcPct val="65000"/>
              </a:spcAft>
            </a:pPr>
            <a:r>
              <a:rPr lang="en-GB" altLang="nl-NL" sz="2800" dirty="0">
                <a:solidFill>
                  <a:srgbClr val="595959"/>
                </a:solidFill>
                <a:latin typeface="Verdana" panose="020B0604030504040204" pitchFamily="34" charset="0"/>
              </a:rPr>
              <a:t>Finding entry points – incl. nexus with forced displacement</a:t>
            </a:r>
          </a:p>
          <a:p>
            <a:pPr marL="0" indent="0" eaLnBrk="1" hangingPunct="1">
              <a:spcBef>
                <a:spcPct val="0"/>
              </a:spcBef>
              <a:spcAft>
                <a:spcPct val="65000"/>
              </a:spcAft>
              <a:buNone/>
            </a:pPr>
            <a:endParaRPr lang="hu-HU" altLang="nl-NL" sz="2800" dirty="0">
              <a:solidFill>
                <a:srgbClr val="595959"/>
              </a:solidFill>
              <a:latin typeface="Verdana" panose="020B0604030504040204" pitchFamily="34" charset="0"/>
            </a:endParaRPr>
          </a:p>
        </p:txBody>
      </p:sp>
    </p:spTree>
    <p:extLst>
      <p:ext uri="{BB962C8B-B14F-4D97-AF65-F5344CB8AC3E}">
        <p14:creationId xmlns:p14="http://schemas.microsoft.com/office/powerpoint/2010/main" val="7010089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1"/>
            <a:ext cx="9144000"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l="12346" t="18463" r="15891" b="18680"/>
          <a:stretch>
            <a:fillRect/>
          </a:stretch>
        </p:blipFill>
        <p:spPr bwMode="auto">
          <a:xfrm>
            <a:off x="8950326" y="6091238"/>
            <a:ext cx="17176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1"/>
          <p:cNvSpPr txBox="1">
            <a:spLocks/>
          </p:cNvSpPr>
          <p:nvPr/>
        </p:nvSpPr>
        <p:spPr bwMode="auto">
          <a:xfrm>
            <a:off x="1981200" y="4540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nl-NL" sz="4400" dirty="0"/>
              <a:t>Statelessness in Europe</a:t>
            </a:r>
            <a:endParaRPr lang="en-US" altLang="nl-NL" sz="4400" dirty="0"/>
          </a:p>
        </p:txBody>
      </p:sp>
      <p:sp>
        <p:nvSpPr>
          <p:cNvPr id="9221" name="Content Placeholder 2"/>
          <p:cNvSpPr txBox="1">
            <a:spLocks/>
          </p:cNvSpPr>
          <p:nvPr/>
        </p:nvSpPr>
        <p:spPr bwMode="auto">
          <a:xfrm>
            <a:off x="1981200" y="1905000"/>
            <a:ext cx="82296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65000"/>
              </a:spcAft>
            </a:pPr>
            <a:r>
              <a:rPr lang="en-GB" altLang="nl-NL" sz="2800" dirty="0">
                <a:solidFill>
                  <a:srgbClr val="595959"/>
                </a:solidFill>
                <a:latin typeface="Verdana" panose="020B0604030504040204" pitchFamily="34" charset="0"/>
              </a:rPr>
              <a:t>In situ populations and Europe as a ‘producer’ of statelessness</a:t>
            </a:r>
          </a:p>
          <a:p>
            <a:pPr eaLnBrk="1" hangingPunct="1">
              <a:spcBef>
                <a:spcPct val="0"/>
              </a:spcBef>
              <a:spcAft>
                <a:spcPct val="65000"/>
              </a:spcAft>
            </a:pPr>
            <a:r>
              <a:rPr lang="en-GB" altLang="nl-NL" sz="2800" dirty="0">
                <a:solidFill>
                  <a:srgbClr val="595959"/>
                </a:solidFill>
                <a:latin typeface="Verdana" panose="020B0604030504040204" pitchFamily="34" charset="0"/>
              </a:rPr>
              <a:t>The migratory context</a:t>
            </a:r>
          </a:p>
          <a:p>
            <a:pPr eaLnBrk="1" hangingPunct="1">
              <a:spcBef>
                <a:spcPct val="0"/>
              </a:spcBef>
              <a:spcAft>
                <a:spcPct val="65000"/>
              </a:spcAft>
            </a:pPr>
            <a:r>
              <a:rPr lang="en-GB" altLang="nl-NL" sz="2800" dirty="0">
                <a:solidFill>
                  <a:srgbClr val="595959"/>
                </a:solidFill>
                <a:latin typeface="Verdana" panose="020B0604030504040204" pitchFamily="34" charset="0"/>
              </a:rPr>
              <a:t>Interaction between statelessness and the refugee crisis</a:t>
            </a:r>
          </a:p>
          <a:p>
            <a:pPr eaLnBrk="1" hangingPunct="1">
              <a:spcBef>
                <a:spcPct val="0"/>
              </a:spcBef>
              <a:spcAft>
                <a:spcPct val="65000"/>
              </a:spcAft>
            </a:pPr>
            <a:r>
              <a:rPr lang="en-GB" altLang="nl-NL" sz="2800" dirty="0">
                <a:solidFill>
                  <a:srgbClr val="595959"/>
                </a:solidFill>
                <a:latin typeface="Verdana" panose="020B0604030504040204" pitchFamily="34" charset="0"/>
              </a:rPr>
              <a:t>ENS #</a:t>
            </a:r>
            <a:r>
              <a:rPr lang="en-GB" altLang="nl-NL" sz="2800" dirty="0" err="1">
                <a:solidFill>
                  <a:srgbClr val="595959"/>
                </a:solidFill>
                <a:latin typeface="Verdana" panose="020B0604030504040204" pitchFamily="34" charset="0"/>
              </a:rPr>
              <a:t>StatelessKids</a:t>
            </a:r>
            <a:r>
              <a:rPr lang="en-GB" altLang="nl-NL" sz="2800" dirty="0">
                <a:solidFill>
                  <a:srgbClr val="595959"/>
                </a:solidFill>
                <a:latin typeface="Verdana" panose="020B0604030504040204" pitchFamily="34" charset="0"/>
              </a:rPr>
              <a:t> and #</a:t>
            </a:r>
            <a:r>
              <a:rPr lang="en-GB" altLang="nl-NL" sz="2800" dirty="0" err="1">
                <a:solidFill>
                  <a:srgbClr val="595959"/>
                </a:solidFill>
                <a:latin typeface="Verdana" panose="020B0604030504040204" pitchFamily="34" charset="0"/>
              </a:rPr>
              <a:t>LockedInLimbo</a:t>
            </a:r>
            <a:r>
              <a:rPr lang="en-GB" altLang="nl-NL" sz="2800" dirty="0">
                <a:solidFill>
                  <a:srgbClr val="595959"/>
                </a:solidFill>
                <a:latin typeface="Verdana" panose="020B0604030504040204" pitchFamily="34" charset="0"/>
              </a:rPr>
              <a:t> campaigns</a:t>
            </a:r>
          </a:p>
          <a:p>
            <a:pPr marL="0" indent="0" eaLnBrk="1" hangingPunct="1">
              <a:spcBef>
                <a:spcPct val="0"/>
              </a:spcBef>
              <a:spcAft>
                <a:spcPct val="65000"/>
              </a:spcAft>
              <a:buNone/>
            </a:pPr>
            <a:endParaRPr lang="hu-HU" altLang="nl-NL" sz="2800" dirty="0">
              <a:solidFill>
                <a:srgbClr val="595959"/>
              </a:solidFill>
              <a:latin typeface="Verdana" panose="020B0604030504040204" pitchFamily="34" charset="0"/>
            </a:endParaRPr>
          </a:p>
        </p:txBody>
      </p:sp>
    </p:spTree>
    <p:extLst>
      <p:ext uri="{BB962C8B-B14F-4D97-AF65-F5344CB8AC3E}">
        <p14:creationId xmlns:p14="http://schemas.microsoft.com/office/powerpoint/2010/main" val="3149902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971800" y="28576"/>
            <a:ext cx="5486400" cy="6099175"/>
          </a:xfrm>
          <a:prstGeom prst="rect">
            <a:avLst/>
          </a:prstGeom>
          <a:effectLst>
            <a:outerShdw blurRad="63500" sx="102000" sy="102000" algn="ctr" rotWithShape="0">
              <a:prstClr val="black">
                <a:alpha val="40000"/>
              </a:prstClr>
            </a:outerShdw>
          </a:effectLst>
        </p:spPr>
      </p:pic>
      <p:pic>
        <p:nvPicPr>
          <p:cNvPr id="11267" name="Picture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72401" y="3922714"/>
            <a:ext cx="2498725" cy="25860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819099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1524000" y="1"/>
            <a:ext cx="9144000" cy="46831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dirty="0"/>
          </a:p>
        </p:txBody>
      </p:sp>
      <p:pic>
        <p:nvPicPr>
          <p:cNvPr id="9219" name="Picture 1"/>
          <p:cNvPicPr>
            <a:picLocks noChangeAspect="1"/>
          </p:cNvPicPr>
          <p:nvPr/>
        </p:nvPicPr>
        <p:blipFill>
          <a:blip r:embed="rId2">
            <a:extLst>
              <a:ext uri="{28A0092B-C50C-407E-A947-70E740481C1C}">
                <a14:useLocalDpi xmlns:a14="http://schemas.microsoft.com/office/drawing/2010/main" val="0"/>
              </a:ext>
            </a:extLst>
          </a:blip>
          <a:srcRect l="12346" t="18463" r="15891" b="18680"/>
          <a:stretch>
            <a:fillRect/>
          </a:stretch>
        </p:blipFill>
        <p:spPr bwMode="auto">
          <a:xfrm>
            <a:off x="8950326" y="6091238"/>
            <a:ext cx="1717675" cy="766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220" name="Title 1"/>
          <p:cNvSpPr txBox="1">
            <a:spLocks/>
          </p:cNvSpPr>
          <p:nvPr/>
        </p:nvSpPr>
        <p:spPr bwMode="auto">
          <a:xfrm>
            <a:off x="1981200" y="454025"/>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GB" altLang="nl-NL" sz="4400" dirty="0"/>
              <a:t>Causes of statelessness among refugee &amp; migrant children</a:t>
            </a:r>
            <a:endParaRPr lang="en-US" altLang="nl-NL" sz="4400" dirty="0"/>
          </a:p>
        </p:txBody>
      </p:sp>
      <p:sp>
        <p:nvSpPr>
          <p:cNvPr id="9221" name="Content Placeholder 2"/>
          <p:cNvSpPr txBox="1">
            <a:spLocks/>
          </p:cNvSpPr>
          <p:nvPr/>
        </p:nvSpPr>
        <p:spPr bwMode="auto">
          <a:xfrm>
            <a:off x="1981200" y="1905000"/>
            <a:ext cx="8229600" cy="441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spcAft>
                <a:spcPct val="65000"/>
              </a:spcAft>
            </a:pPr>
            <a:r>
              <a:rPr lang="en-GB" altLang="nl-NL" sz="2800" dirty="0">
                <a:solidFill>
                  <a:srgbClr val="595959"/>
                </a:solidFill>
                <a:latin typeface="Verdana" panose="020B0604030504040204" pitchFamily="34" charset="0"/>
              </a:rPr>
              <a:t>How the majority of refugee children acquire nationality but a minority don’t … </a:t>
            </a:r>
          </a:p>
          <a:p>
            <a:pPr eaLnBrk="1" hangingPunct="1">
              <a:spcBef>
                <a:spcPct val="0"/>
              </a:spcBef>
              <a:spcAft>
                <a:spcPct val="65000"/>
              </a:spcAft>
            </a:pPr>
            <a:r>
              <a:rPr lang="en-GB" altLang="nl-NL" sz="2800" dirty="0">
                <a:solidFill>
                  <a:srgbClr val="595959"/>
                </a:solidFill>
                <a:latin typeface="Verdana" panose="020B0604030504040204" pitchFamily="34" charset="0"/>
              </a:rPr>
              <a:t>Where family link cannot be established e.g. obstacles to birth registration</a:t>
            </a:r>
          </a:p>
          <a:p>
            <a:pPr eaLnBrk="1" hangingPunct="1">
              <a:spcBef>
                <a:spcPct val="0"/>
              </a:spcBef>
              <a:spcAft>
                <a:spcPct val="65000"/>
              </a:spcAft>
            </a:pPr>
            <a:r>
              <a:rPr lang="en-GB" altLang="nl-NL" sz="2800" dirty="0">
                <a:solidFill>
                  <a:srgbClr val="595959"/>
                </a:solidFill>
                <a:latin typeface="Verdana" panose="020B0604030504040204" pitchFamily="34" charset="0"/>
              </a:rPr>
              <a:t>Where children are born to stateless parents (18,765 and 21,340 ‘unknown’)</a:t>
            </a:r>
          </a:p>
          <a:p>
            <a:pPr eaLnBrk="1" hangingPunct="1">
              <a:spcBef>
                <a:spcPct val="0"/>
              </a:spcBef>
              <a:spcAft>
                <a:spcPct val="65000"/>
              </a:spcAft>
            </a:pPr>
            <a:r>
              <a:rPr lang="en-GB" altLang="nl-NL" sz="2800" dirty="0">
                <a:solidFill>
                  <a:srgbClr val="595959"/>
                </a:solidFill>
                <a:latin typeface="Verdana" panose="020B0604030504040204" pitchFamily="34" charset="0"/>
              </a:rPr>
              <a:t>Where discriminatory laws prevent parents transferring nationality to their children</a:t>
            </a:r>
          </a:p>
          <a:p>
            <a:pPr marL="0" indent="0" eaLnBrk="1" hangingPunct="1">
              <a:spcBef>
                <a:spcPct val="0"/>
              </a:spcBef>
              <a:spcAft>
                <a:spcPct val="65000"/>
              </a:spcAft>
              <a:buNone/>
            </a:pPr>
            <a:endParaRPr lang="hu-HU" altLang="nl-NL" sz="2800" dirty="0">
              <a:solidFill>
                <a:srgbClr val="595959"/>
              </a:solidFill>
              <a:latin typeface="Verdana" panose="020B0604030504040204" pitchFamily="34" charset="0"/>
            </a:endParaRPr>
          </a:p>
        </p:txBody>
      </p:sp>
    </p:spTree>
    <p:extLst>
      <p:ext uri="{BB962C8B-B14F-4D97-AF65-F5344CB8AC3E}">
        <p14:creationId xmlns:p14="http://schemas.microsoft.com/office/powerpoint/2010/main" val="384794602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340110" y="1594631"/>
            <a:ext cx="2062816" cy="2136989"/>
          </a:xfrm>
          <a:prstGeom prst="rect">
            <a:avLst/>
          </a:prstGeom>
        </p:spPr>
      </p:pic>
      <p:sp>
        <p:nvSpPr>
          <p:cNvPr id="6" name="Rectangle 5"/>
          <p:cNvSpPr/>
          <p:nvPr/>
        </p:nvSpPr>
        <p:spPr>
          <a:xfrm>
            <a:off x="1190171" y="957944"/>
            <a:ext cx="885371" cy="406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itle 1"/>
          <p:cNvSpPr>
            <a:spLocks noGrp="1"/>
          </p:cNvSpPr>
          <p:nvPr>
            <p:ph type="title"/>
          </p:nvPr>
        </p:nvSpPr>
        <p:spPr>
          <a:xfrm>
            <a:off x="624113" y="447578"/>
            <a:ext cx="8273144" cy="1427131"/>
          </a:xfrm>
        </p:spPr>
        <p:txBody>
          <a:bodyPr>
            <a:noAutofit/>
          </a:bodyPr>
          <a:lstStyle/>
          <a:p>
            <a:pPr algn="ctr"/>
            <a:r>
              <a:rPr lang="en-US" sz="5000" b="1" dirty="0">
                <a:solidFill>
                  <a:srgbClr val="1C9AD6"/>
                </a:solidFill>
                <a:latin typeface="Footlight MT Light" panose="0204060206030A020304" pitchFamily="18" charset="0"/>
              </a:rPr>
              <a:t>International commitment</a:t>
            </a:r>
            <a:endParaRPr lang="en-GB" sz="5000" b="1" dirty="0">
              <a:solidFill>
                <a:srgbClr val="1C9AD6"/>
              </a:solidFill>
              <a:latin typeface="Footlight MT Light" panose="0204060206030A020304" pitchFamily="18" charset="0"/>
            </a:endParaRPr>
          </a:p>
        </p:txBody>
      </p:sp>
      <p:sp>
        <p:nvSpPr>
          <p:cNvPr id="8" name="Title 1"/>
          <p:cNvSpPr txBox="1">
            <a:spLocks/>
          </p:cNvSpPr>
          <p:nvPr/>
        </p:nvSpPr>
        <p:spPr>
          <a:xfrm>
            <a:off x="2075542" y="2466087"/>
            <a:ext cx="6066972" cy="1427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1C9AD6"/>
                </a:solidFill>
                <a:latin typeface="Footlight MT Light" panose="0204060206030A020304" pitchFamily="18" charset="0"/>
              </a:rPr>
              <a:t>Domestic safeguards</a:t>
            </a:r>
            <a:endParaRPr lang="en-GB" sz="5000" b="1" dirty="0">
              <a:solidFill>
                <a:srgbClr val="1C9AD6"/>
              </a:solidFill>
              <a:latin typeface="Footlight MT Light" panose="0204060206030A020304" pitchFamily="18" charset="0"/>
            </a:endParaRPr>
          </a:p>
        </p:txBody>
      </p:sp>
      <p:sp>
        <p:nvSpPr>
          <p:cNvPr id="9" name="Title 1"/>
          <p:cNvSpPr txBox="1">
            <a:spLocks/>
          </p:cNvSpPr>
          <p:nvPr/>
        </p:nvSpPr>
        <p:spPr>
          <a:xfrm>
            <a:off x="3592284" y="4484596"/>
            <a:ext cx="7438574" cy="142713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000" b="1" dirty="0">
                <a:solidFill>
                  <a:srgbClr val="1C9AD6"/>
                </a:solidFill>
                <a:latin typeface="Footlight MT Light" panose="0204060206030A020304" pitchFamily="18" charset="0"/>
              </a:rPr>
              <a:t>Implementation in practice</a:t>
            </a:r>
            <a:endParaRPr lang="en-GB" sz="5000" b="1" dirty="0">
              <a:solidFill>
                <a:srgbClr val="1C9AD6"/>
              </a:solidFill>
              <a:latin typeface="Footlight MT Light" panose="0204060206030A020304" pitchFamily="18" charset="0"/>
            </a:endParaRPr>
          </a:p>
        </p:txBody>
      </p:sp>
      <p:sp>
        <p:nvSpPr>
          <p:cNvPr id="3" name="Curved Up Arrow 2"/>
          <p:cNvSpPr/>
          <p:nvPr/>
        </p:nvSpPr>
        <p:spPr>
          <a:xfrm rot="3443205">
            <a:off x="1710656" y="4388133"/>
            <a:ext cx="2133604" cy="1050178"/>
          </a:xfrm>
          <a:prstGeom prst="curvedUpArrow">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0" name="Curved Up Arrow 9"/>
          <p:cNvSpPr/>
          <p:nvPr/>
        </p:nvSpPr>
        <p:spPr>
          <a:xfrm rot="3443205">
            <a:off x="104437" y="2042890"/>
            <a:ext cx="2171469" cy="1006111"/>
          </a:xfrm>
          <a:prstGeom prst="curvedUpArrow">
            <a:avLst/>
          </a:prstGeom>
          <a:solidFill>
            <a:srgbClr val="F3702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rgbClr val="1C9AD6"/>
              </a:solidFill>
            </a:endParaRPr>
          </a:p>
        </p:txBody>
      </p:sp>
    </p:spTree>
    <p:extLst>
      <p:ext uri="{BB962C8B-B14F-4D97-AF65-F5344CB8AC3E}">
        <p14:creationId xmlns:p14="http://schemas.microsoft.com/office/powerpoint/2010/main" val="3960803761"/>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38B9F88DBD71BD4AB80620536A9A5914" ma:contentTypeVersion="7" ma:contentTypeDescription="Create a new document." ma:contentTypeScope="" ma:versionID="2ffce1e187df5ec3cc8dcc8b9e8d0df7">
  <xsd:schema xmlns:xsd="http://www.w3.org/2001/XMLSchema" xmlns:xs="http://www.w3.org/2001/XMLSchema" xmlns:p="http://schemas.microsoft.com/office/2006/metadata/properties" xmlns:ns2="4c436c0a-ae18-44a4-bfe4-8545750e0331" xmlns:ns3="d01a9e1c-1a5d-4d33-87ed-4c05a0bd8805" targetNamespace="http://schemas.microsoft.com/office/2006/metadata/properties" ma:root="true" ma:fieldsID="45afccc5cfe1848c932b8562381ce9f9" ns2:_="" ns3:_="">
    <xsd:import namespace="4c436c0a-ae18-44a4-bfe4-8545750e0331"/>
    <xsd:import namespace="d01a9e1c-1a5d-4d33-87ed-4c05a0bd8805"/>
    <xsd:element name="properties">
      <xsd:complexType>
        <xsd:sequence>
          <xsd:element name="documentManagement">
            <xsd:complexType>
              <xsd:all>
                <xsd:element ref="ns2:SharedWithUsers" minOccurs="0"/>
                <xsd:element ref="ns2:SharedWithDetails" minOccurs="0"/>
                <xsd:element ref="ns3:Date" minOccurs="0"/>
                <xsd:element ref="ns2:LastSharedByUser" minOccurs="0"/>
                <xsd:element ref="ns2:LastSharedByTime" minOccurs="0"/>
                <xsd:element ref="ns3:MediaServiceMetadata" minOccurs="0"/>
                <xsd:element ref="ns3:MediaServiceFast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c436c0a-ae18-44a4-bfe4-8545750e0331" elementFormDefault="qualified">
    <xsd:import namespace="http://schemas.microsoft.com/office/2006/documentManagement/types"/>
    <xsd:import namespace="http://schemas.microsoft.com/office/infopath/2007/PartnerControls"/>
    <xsd:element name="SharedWithUsers" ma:index="8" nillable="true" ma:displayName="Shared With" ma:descripti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description="" ma:internalName="SharedWithDetails" ma:readOnly="true">
      <xsd:simpleType>
        <xsd:restriction base="dms:Note">
          <xsd:maxLength value="255"/>
        </xsd:restriction>
      </xsd:simpleType>
    </xsd:element>
    <xsd:element name="LastSharedByUser" ma:index="11" nillable="true" ma:displayName="Last Shared By User" ma:description="" ma:internalName="LastSharedByUser" ma:readOnly="true">
      <xsd:simpleType>
        <xsd:restriction base="dms:Note">
          <xsd:maxLength value="255"/>
        </xsd:restriction>
      </xsd:simpleType>
    </xsd:element>
    <xsd:element name="LastSharedByTime" ma:index="12" nillable="true" ma:displayName="Last Shared By Time" ma:description="" ma:internalName="LastSharedByTime" ma:readOnly="true">
      <xsd:simpleType>
        <xsd:restriction base="dms:DateTime"/>
      </xsd:simpleType>
    </xsd:element>
  </xsd:schema>
  <xsd:schema xmlns:xsd="http://www.w3.org/2001/XMLSchema" xmlns:xs="http://www.w3.org/2001/XMLSchema" xmlns:dms="http://schemas.microsoft.com/office/2006/documentManagement/types" xmlns:pc="http://schemas.microsoft.com/office/infopath/2007/PartnerControls" targetNamespace="d01a9e1c-1a5d-4d33-87ed-4c05a0bd8805" elementFormDefault="qualified">
    <xsd:import namespace="http://schemas.microsoft.com/office/2006/documentManagement/types"/>
    <xsd:import namespace="http://schemas.microsoft.com/office/infopath/2007/PartnerControls"/>
    <xsd:element name="Date" ma:index="10" nillable="true" ma:displayName="Date" ma:format="DateOnly" ma:internalName="Date">
      <xsd:simpleType>
        <xsd:restriction base="dms:DateTime"/>
      </xsd:simpleType>
    </xsd:element>
    <xsd:element name="MediaServiceMetadata" ma:index="13" nillable="true" ma:displayName="MediaServiceMetadata" ma:description="" ma:hidden="true" ma:internalName="MediaServiceMetadata" ma:readOnly="true">
      <xsd:simpleType>
        <xsd:restriction base="dms:Note"/>
      </xsd:simpleType>
    </xsd:element>
    <xsd:element name="MediaServiceFastMetadata" ma:index="14" nillable="true" ma:displayName="MediaServiceFastMetadata" ma:description="" ma:hidden="true" ma:internalName="MediaServiceFastMetadata"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Date xmlns="d01a9e1c-1a5d-4d33-87ed-4c05a0bd8805" xsi:nil="tru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2E3E7298-A243-46D6-8FDE-30372ED2CB6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c436c0a-ae18-44a4-bfe4-8545750e0331"/>
    <ds:schemaRef ds:uri="d01a9e1c-1a5d-4d33-87ed-4c05a0bd8805"/>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C7E31386-0FF5-4F7C-9829-375548C3163C}">
  <ds:schemaRefs>
    <ds:schemaRef ds:uri="http://schemas.microsoft.com/office/2006/documentManagement/types"/>
    <ds:schemaRef ds:uri="http://schemas.openxmlformats.org/package/2006/metadata/core-properties"/>
    <ds:schemaRef ds:uri="http://purl.org/dc/elements/1.1/"/>
    <ds:schemaRef ds:uri="http://schemas.microsoft.com/office/infopath/2007/PartnerControls"/>
    <ds:schemaRef ds:uri="d01a9e1c-1a5d-4d33-87ed-4c05a0bd8805"/>
    <ds:schemaRef ds:uri="http://schemas.microsoft.com/office/2006/metadata/properties"/>
    <ds:schemaRef ds:uri="http://purl.org/dc/terms/"/>
    <ds:schemaRef ds:uri="4c436c0a-ae18-44a4-bfe4-8545750e0331"/>
    <ds:schemaRef ds:uri="http://www.w3.org/XML/1998/namespace"/>
    <ds:schemaRef ds:uri="http://purl.org/dc/dcmitype/"/>
  </ds:schemaRefs>
</ds:datastoreItem>
</file>

<file path=customXml/itemProps3.xml><?xml version="1.0" encoding="utf-8"?>
<ds:datastoreItem xmlns:ds="http://schemas.openxmlformats.org/officeDocument/2006/customXml" ds:itemID="{BD8AB99E-2513-442C-9D8B-5C97F22920A7}">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213</TotalTime>
  <Words>515</Words>
  <Application>Microsoft Office PowerPoint</Application>
  <PresentationFormat>Widescreen</PresentationFormat>
  <Paragraphs>80</Paragraphs>
  <Slides>24</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24</vt:i4>
      </vt:variant>
    </vt:vector>
  </HeadingPairs>
  <TitlesOfParts>
    <vt:vector size="30" baseType="lpstr">
      <vt:lpstr>Arial</vt:lpstr>
      <vt:lpstr>Calibri</vt:lpstr>
      <vt:lpstr>Calibri Light</vt:lpstr>
      <vt:lpstr>Footlight MT Light</vt:lpstr>
      <vt:lpstr>Verdana</vt:lpstr>
      <vt:lpstr>Office Theme</vt:lpstr>
      <vt:lpstr>CEC/CCME Summer School – Rights under threat - Stand up for refugees &amp; migrants</vt:lpstr>
      <vt:lpstr>European Network  on Statelessness</vt:lpstr>
      <vt:lpstr>     Who    Who we are?</vt:lpstr>
      <vt:lpstr>PowerPoint Presentation</vt:lpstr>
      <vt:lpstr>PowerPoint Presentation</vt:lpstr>
      <vt:lpstr>PowerPoint Presentation</vt:lpstr>
      <vt:lpstr>PowerPoint Presentation</vt:lpstr>
      <vt:lpstr>PowerPoint Presentation</vt:lpstr>
      <vt:lpstr>International commitment</vt:lpstr>
      <vt:lpstr>PowerPoint Presentation</vt:lpstr>
      <vt:lpstr>PowerPoint Presentation</vt:lpstr>
      <vt:lpstr>PowerPoint Presentation</vt:lpstr>
      <vt:lpstr>PowerPoint Presentation</vt:lpstr>
      <vt:lpstr>“Everyone must be able to establish the substance of his or her identity”</vt:lpstr>
      <vt:lpstr>PowerPoint Presentation</vt:lpstr>
      <vt:lpstr>Steera and Mohammed </vt:lpstr>
      <vt:lpstr>PowerPoint Presentation</vt:lpstr>
      <vt:lpstr>PowerPoint Presentation</vt:lpstr>
      <vt:lpstr>Protection from arbitrary detention </vt:lpstr>
      <vt:lpstr>PowerPoint Presentation</vt:lpstr>
      <vt:lpstr>PowerPoint Presentation</vt:lpstr>
      <vt:lpstr>PowerPoint Presentation</vt:lpstr>
      <vt:lpstr>Roman’s story </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Laura van Waas</dc:creator>
  <cp:lastModifiedBy>Chris Nash</cp:lastModifiedBy>
  <cp:revision>24</cp:revision>
  <dcterms:created xsi:type="dcterms:W3CDTF">2015-09-20T20:52:43Z</dcterms:created>
  <dcterms:modified xsi:type="dcterms:W3CDTF">2017-06-30T09:52:23Z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0x01010038B9F88DBD71BD4AB80620536A9A5914</vt:lpwstr>
  </property>
</Properties>
</file>