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1" autoAdjust="0"/>
    <p:restoredTop sz="94660"/>
  </p:normalViewPr>
  <p:slideViewPr>
    <p:cSldViewPr snapToGrid="0">
      <p:cViewPr>
        <p:scale>
          <a:sx n="68" d="100"/>
          <a:sy n="68" d="100"/>
        </p:scale>
        <p:origin x="666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7/4/2017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7/4/2017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7/4/2017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7/4/2017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7/4/2017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7/4/2017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7/4/2017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7/4/2017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7/4/2017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842C1-9729-4FB7-8AE6-9CDF76B3C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Existing and emerging international frameworks for migrants’ rights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FC3C67-951B-4EFE-94CE-CE660CA1CA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4352543"/>
            <a:ext cx="8991600" cy="2105765"/>
          </a:xfrm>
        </p:spPr>
        <p:txBody>
          <a:bodyPr>
            <a:normAutofit/>
          </a:bodyPr>
          <a:lstStyle/>
          <a:p>
            <a:r>
              <a:rPr lang="en-GB" dirty="0"/>
              <a:t>Christian Wolff,  ACT Alliance</a:t>
            </a:r>
          </a:p>
          <a:p>
            <a:r>
              <a:rPr lang="en-GB" dirty="0"/>
              <a:t>CEC-CCME Summer School on Human Rights</a:t>
            </a:r>
          </a:p>
          <a:p>
            <a:r>
              <a:rPr lang="en-GB" dirty="0"/>
              <a:t>‘Rights Under Threat - Stand up for Refugees’ and Migrants’ Rights’</a:t>
            </a:r>
          </a:p>
          <a:p>
            <a:r>
              <a:rPr lang="en-GB" dirty="0"/>
              <a:t>2.6 July 2017 – Palermo, Italy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615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C14B-1693-4DE8-9EC9-09F6AAC71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Definitions &amp; numbers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D898A-62E5-4C1E-80E5-853C90868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A migrant is a person “outside his or her country of birth”</a:t>
            </a:r>
          </a:p>
          <a:p>
            <a:r>
              <a:rPr lang="en-GB" dirty="0"/>
              <a:t>244 million worldwide, about half are labour migrants</a:t>
            </a:r>
          </a:p>
          <a:p>
            <a:r>
              <a:rPr lang="en-GB" dirty="0"/>
              <a:t>About 3% of the world’s population – growth in overall numbers but not in percentages</a:t>
            </a:r>
          </a:p>
          <a:p>
            <a:r>
              <a:rPr lang="en-GB" dirty="0"/>
              <a:t>Most international migration occurs within and between countries in the Global South</a:t>
            </a:r>
          </a:p>
          <a:p>
            <a:r>
              <a:rPr lang="en-GB" dirty="0"/>
              <a:t>International migration is dwarfed by internal migration </a:t>
            </a:r>
          </a:p>
          <a:p>
            <a:r>
              <a:rPr lang="en-GB" dirty="0"/>
              <a:t>Many migrants move regularly, are well integrated, contribute to host and home societies</a:t>
            </a:r>
          </a:p>
          <a:p>
            <a:r>
              <a:rPr lang="en-GB" dirty="0"/>
              <a:t>Problems occur primarily for those fleeing conflict, as well as for labour migrants in semi- and lower-skilled sectors, many of whom face exploitation and abuse</a:t>
            </a:r>
          </a:p>
          <a:p>
            <a:r>
              <a:rPr lang="en-GB" dirty="0"/>
              <a:t>These issues have been brought into more recently through the growth of mixed movements</a:t>
            </a:r>
          </a:p>
        </p:txBody>
      </p:sp>
    </p:spTree>
    <p:extLst>
      <p:ext uri="{BB962C8B-B14F-4D97-AF65-F5344CB8AC3E}">
        <p14:creationId xmlns:p14="http://schemas.microsoft.com/office/powerpoint/2010/main" val="111872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1F92E-A36C-4ED9-8BEC-BAE398853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International instruments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D5125-505D-4954-8F51-5BF25791A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“There is no international framework governing migration” </a:t>
            </a:r>
            <a:r>
              <a:rPr lang="en-GB" dirty="0"/>
              <a:t>– not quite:</a:t>
            </a:r>
          </a:p>
          <a:p>
            <a:r>
              <a:rPr lang="en-GB" dirty="0"/>
              <a:t>Several instruments protect the human rights of all, including migrants:</a:t>
            </a:r>
          </a:p>
          <a:p>
            <a:pPr lvl="1"/>
            <a:r>
              <a:rPr lang="en-GB" dirty="0"/>
              <a:t>UDHR</a:t>
            </a:r>
          </a:p>
          <a:p>
            <a:pPr lvl="1"/>
            <a:r>
              <a:rPr lang="en-GB" dirty="0"/>
              <a:t>ICCPR</a:t>
            </a:r>
          </a:p>
          <a:p>
            <a:pPr lvl="1"/>
            <a:r>
              <a:rPr lang="en-GB" dirty="0"/>
              <a:t>ICESCR</a:t>
            </a:r>
          </a:p>
          <a:p>
            <a:pPr lvl="1"/>
            <a:r>
              <a:rPr lang="en-GB" dirty="0"/>
              <a:t>CEDAW</a:t>
            </a:r>
          </a:p>
          <a:p>
            <a:pPr lvl="1"/>
            <a:r>
              <a:rPr lang="en-GB" dirty="0"/>
              <a:t>CRC</a:t>
            </a:r>
          </a:p>
          <a:p>
            <a:pPr lvl="1"/>
            <a:r>
              <a:rPr lang="en-GB" dirty="0"/>
              <a:t>CERD</a:t>
            </a:r>
          </a:p>
        </p:txBody>
      </p:sp>
    </p:spTree>
    <p:extLst>
      <p:ext uri="{BB962C8B-B14F-4D97-AF65-F5344CB8AC3E}">
        <p14:creationId xmlns:p14="http://schemas.microsoft.com/office/powerpoint/2010/main" val="766417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8BA44-9B43-4327-BD22-710BCAF7A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International instruments ii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AB360-9A7C-489E-ACBC-D51A85467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08764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Several other instruments and mechanisms more specifically address the concerns of migrants:</a:t>
            </a:r>
          </a:p>
          <a:p>
            <a:pPr lvl="1"/>
            <a:r>
              <a:rPr lang="en-US" dirty="0"/>
              <a:t>International Convention on the Protection of the Rights of All Migrant Workers and Members of Their Families</a:t>
            </a:r>
            <a:r>
              <a:rPr lang="en-GB" dirty="0"/>
              <a:t>(1990) – implementation through Committee on Migrant Workers (CMW): 50 ratifications</a:t>
            </a:r>
          </a:p>
          <a:p>
            <a:pPr lvl="1"/>
            <a:r>
              <a:rPr lang="en-GB" dirty="0"/>
              <a:t>ILO Conventions - adoption at ILC, monitoring through ILO complaints procedures:</a:t>
            </a:r>
          </a:p>
          <a:p>
            <a:pPr lvl="2"/>
            <a:r>
              <a:rPr lang="en-GB" dirty="0"/>
              <a:t>97 (Migration for Employment, 1949): 49 ratifications</a:t>
            </a:r>
          </a:p>
          <a:p>
            <a:pPr lvl="2"/>
            <a:r>
              <a:rPr lang="en-GB" dirty="0"/>
              <a:t>143 (Migrant Workers – Supplementary Provisions, 1975): 23 ratifications</a:t>
            </a:r>
          </a:p>
          <a:p>
            <a:pPr lvl="2"/>
            <a:r>
              <a:rPr lang="en-GB" dirty="0"/>
              <a:t>189 (Decent Work for Domestic Workers, 2011): 24 ratifications</a:t>
            </a:r>
          </a:p>
          <a:p>
            <a:pPr lvl="1"/>
            <a:r>
              <a:rPr lang="en-GB" dirty="0"/>
              <a:t>UN Special Rapporteur on the Human Rights of Migrants – reports to HRC</a:t>
            </a:r>
          </a:p>
          <a:p>
            <a:pPr lvl="1"/>
            <a:r>
              <a:rPr lang="en-GB" dirty="0"/>
              <a:t>Global Forum on Migration and Development (GFMD) – annual, state-led, non-binding process (GCIM, HLD)</a:t>
            </a:r>
          </a:p>
        </p:txBody>
      </p:sp>
    </p:spTree>
    <p:extLst>
      <p:ext uri="{BB962C8B-B14F-4D97-AF65-F5344CB8AC3E}">
        <p14:creationId xmlns:p14="http://schemas.microsoft.com/office/powerpoint/2010/main" val="509829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0063-0CA1-4D04-A765-9501B9B4B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Global compact on safe, orderly and regular migration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A104B-7DA5-47BF-9B01-245505C52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New York Summit on large movement of refugees and migrants &amp; adoption of New York Declaration, Sep 2016</a:t>
            </a:r>
          </a:p>
          <a:p>
            <a:r>
              <a:rPr lang="en-GB" dirty="0"/>
              <a:t>2-year process for adoption of separate Global Compacts on Refugees and on Migrants</a:t>
            </a:r>
          </a:p>
          <a:p>
            <a:r>
              <a:rPr lang="en-GB" dirty="0"/>
              <a:t>Current consultation process split into themes and regions</a:t>
            </a:r>
          </a:p>
          <a:p>
            <a:r>
              <a:rPr lang="en-GB" dirty="0"/>
              <a:t>Expected adoption at the end of 2018 through an intergovernmental conference</a:t>
            </a:r>
          </a:p>
          <a:p>
            <a:r>
              <a:rPr lang="en-GB" dirty="0"/>
              <a:t>Many uncertainties about scope, nature,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38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50BB1-B946-4802-A4B1-1936ADDF6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Global compact: issues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FBA5B-3B86-4E15-92C9-A157A5FA0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38801"/>
          </a:xfrm>
        </p:spPr>
        <p:txBody>
          <a:bodyPr>
            <a:normAutofit fontScale="92500"/>
          </a:bodyPr>
          <a:lstStyle/>
          <a:p>
            <a:r>
              <a:rPr lang="en-GB" dirty="0"/>
              <a:t>Expected Format: between binding and non-binding / global approaches vs mini-multilateralism / RCPs</a:t>
            </a:r>
          </a:p>
          <a:p>
            <a:r>
              <a:rPr lang="en-GB" dirty="0"/>
              <a:t>Linkages with 2030 Agenda for Sustainable Development </a:t>
            </a:r>
          </a:p>
          <a:p>
            <a:r>
              <a:rPr lang="en-GB" dirty="0"/>
              <a:t>Basic problems with the ‘migration management’ approach </a:t>
            </a:r>
          </a:p>
          <a:p>
            <a:r>
              <a:rPr lang="en-GB" dirty="0"/>
              <a:t>Returns, readmission and reintegration – highly controversial between states &amp; CS, and between sending and receiving states </a:t>
            </a:r>
          </a:p>
          <a:p>
            <a:r>
              <a:rPr lang="en-GB" dirty="0"/>
              <a:t>Legal / regular pathways – to what extent will states be prepared to commit across a wider spectrum of sectors?</a:t>
            </a:r>
          </a:p>
          <a:p>
            <a:r>
              <a:rPr lang="en-GB" dirty="0"/>
              <a:t>‘Drivers’ of migration – to what extent will the GC be able to set useful &amp; implementable goals for addressing issues like climate change, conflict, and poverty – and/or, how will this be linked to other existing frameworks (Paris; Sendai)</a:t>
            </a:r>
          </a:p>
          <a:p>
            <a:r>
              <a:rPr lang="en-GB" dirty="0"/>
              <a:t>Implementation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313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534</TotalTime>
  <Words>514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Parcel</vt:lpstr>
      <vt:lpstr>Existing and emerging international frameworks for migrants’ rights</vt:lpstr>
      <vt:lpstr>Definitions &amp; numbers</vt:lpstr>
      <vt:lpstr>International instruments</vt:lpstr>
      <vt:lpstr>International instruments ii</vt:lpstr>
      <vt:lpstr>Global compact on safe, orderly and regular migration </vt:lpstr>
      <vt:lpstr>Global compact: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Existing and emerging international frameworks for migrants’ rights</dc:title>
  <dc:creator>Christian Wolff</dc:creator>
  <cp:lastModifiedBy>Christian Wolff</cp:lastModifiedBy>
  <cp:revision>15</cp:revision>
  <dcterms:created xsi:type="dcterms:W3CDTF">2017-07-03T21:51:33Z</dcterms:created>
  <dcterms:modified xsi:type="dcterms:W3CDTF">2017-07-04T06:50:50Z</dcterms:modified>
</cp:coreProperties>
</file>