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86" r:id="rId4"/>
    <p:sldId id="259" r:id="rId5"/>
    <p:sldId id="258" r:id="rId6"/>
    <p:sldId id="261" r:id="rId7"/>
    <p:sldId id="285" r:id="rId8"/>
    <p:sldId id="289" r:id="rId9"/>
    <p:sldId id="284" r:id="rId10"/>
    <p:sldId id="279" r:id="rId11"/>
    <p:sldId id="280" r:id="rId12"/>
    <p:sldId id="281" r:id="rId13"/>
    <p:sldId id="283" r:id="rId14"/>
    <p:sldId id="292" r:id="rId15"/>
    <p:sldId id="293" r:id="rId16"/>
    <p:sldId id="282" r:id="rId17"/>
    <p:sldId id="288" r:id="rId18"/>
    <p:sldId id="290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1" autoAdjust="0"/>
    <p:restoredTop sz="94660"/>
  </p:normalViewPr>
  <p:slideViewPr>
    <p:cSldViewPr>
      <p:cViewPr varScale="1">
        <p:scale>
          <a:sx n="68" d="100"/>
          <a:sy n="68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C11ED-4010-4EB5-AD05-AD1D00B67B7C}" type="datetimeFigureOut">
              <a:rPr lang="nl-NL" smtClean="0"/>
              <a:pPr/>
              <a:t>3-7-2017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4691-050D-450F-AED6-21A4A765D17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38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4A528-5B0C-4D67-9537-47F50F299A81}" type="datetimeFigureOut">
              <a:rPr lang="nl-NL" smtClean="0"/>
              <a:pPr/>
              <a:t>3-7-2017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3DF7-5FD9-42DE-81FA-A79F46957AE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72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3DF7-5FD9-42DE-81FA-A79F46957AE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6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3DF7-5FD9-42DE-81FA-A79F46957AE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80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A524-EA22-4A63-A746-DB7D4221ABD1}" type="datetime1">
              <a:rPr lang="nl-NL" smtClean="0"/>
              <a:t>3-7-2017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5AFD-B0B4-4EA0-9F23-712759273F87}" type="datetime1">
              <a:rPr lang="nl-NL" smtClean="0"/>
              <a:t>3-7-2017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FA3-B018-4F13-B504-2F03D44A091A}" type="datetime1">
              <a:rPr lang="nl-NL" smtClean="0"/>
              <a:t>3-7-2017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9788-C233-481E-ADC3-D847A071DFC2}" type="datetime1">
              <a:rPr lang="nl-NL" smtClean="0"/>
              <a:t>3-7-2017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0D58-9D6F-435D-9959-77437CE2DA69}" type="datetime1">
              <a:rPr lang="nl-NL" smtClean="0"/>
              <a:t>3-7-2017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F109-E2CB-4077-AD8D-B7CAF5C44A2B}" type="datetime1">
              <a:rPr lang="nl-NL" smtClean="0"/>
              <a:t>3-7-2017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01FC-F38B-4821-A220-62043B809A53}" type="datetime1">
              <a:rPr lang="nl-NL" smtClean="0"/>
              <a:t>3-7-2017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CD27-70AF-4530-86DE-1301E491DE51}" type="datetime1">
              <a:rPr lang="nl-NL" smtClean="0"/>
              <a:t>3-7-2017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1AC0-22BA-4C46-B2A4-C39AA5692BB4}" type="datetime1">
              <a:rPr lang="nl-NL" smtClean="0"/>
              <a:t>3-7-2017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54FF-4590-403D-BAAD-C03176B2A897}" type="datetime1">
              <a:rPr lang="nl-NL" smtClean="0"/>
              <a:t>3-7-2017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BAB-9033-415F-9F45-43EE9FAB6554}" type="datetime1">
              <a:rPr lang="nl-NL" smtClean="0"/>
              <a:t>3-7-2017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59A1A7D-4509-4E39-ABF8-56079E396B7B}" type="datetime1">
              <a:rPr lang="nl-NL" smtClean="0"/>
              <a:t>3-7-2017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nl-NL"/>
              <a:t>© INLIA Foundation,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52CCBD-5330-4167-AD61-ACDFC4DFAF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BBB+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Municipality</a:t>
            </a:r>
            <a:r>
              <a:rPr lang="nl-NL" dirty="0"/>
              <a:t> of Groningen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246166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BBB+ </a:t>
            </a:r>
            <a:r>
              <a:rPr lang="nl-NL" sz="3200" dirty="0" err="1"/>
              <a:t>not</a:t>
            </a:r>
            <a:r>
              <a:rPr lang="nl-NL" sz="3200" dirty="0"/>
              <a:t> the </a:t>
            </a:r>
            <a:r>
              <a:rPr lang="nl-NL" sz="3200" dirty="0" err="1"/>
              <a:t>final</a:t>
            </a:r>
            <a:r>
              <a:rPr lang="nl-NL" sz="3200" dirty="0"/>
              <a:t> station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36" y="1268760"/>
            <a:ext cx="656712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288436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Safe </a:t>
            </a:r>
            <a:r>
              <a:rPr lang="nl-NL" dirty="0" err="1">
                <a:solidFill>
                  <a:schemeClr val="bg1"/>
                </a:solidFill>
              </a:rPr>
              <a:t>resettlement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263949" y="1556792"/>
            <a:ext cx="259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1"/>
                </a:solidFill>
              </a:rPr>
              <a:t>Residence</a:t>
            </a:r>
            <a:r>
              <a:rPr lang="nl-NL" dirty="0">
                <a:solidFill>
                  <a:schemeClr val="bg1"/>
                </a:solidFill>
              </a:rPr>
              <a:t> permit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8592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600200"/>
          </a:xfrm>
        </p:spPr>
        <p:txBody>
          <a:bodyPr>
            <a:normAutofit/>
          </a:bodyPr>
          <a:lstStyle/>
          <a:p>
            <a:r>
              <a:rPr lang="en-GB" sz="4400" dirty="0"/>
              <a:t>This we try to accomplish together with them through: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38862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en-GB" dirty="0"/>
              <a:t>Lessons &amp; courses</a:t>
            </a:r>
          </a:p>
          <a:p>
            <a:r>
              <a:rPr lang="en-GB" dirty="0"/>
              <a:t>Social office hours</a:t>
            </a:r>
          </a:p>
          <a:p>
            <a:r>
              <a:rPr lang="en-GB" dirty="0"/>
              <a:t>Legal office hours</a:t>
            </a:r>
          </a:p>
          <a:p>
            <a:r>
              <a:rPr lang="en-GB" dirty="0"/>
              <a:t>Perspective talks and activities</a:t>
            </a:r>
          </a:p>
          <a:p>
            <a:r>
              <a:rPr lang="en-GB" dirty="0"/>
              <a:t>Contacts with embassies</a:t>
            </a:r>
          </a:p>
          <a:p>
            <a:endParaRPr lang="nl-NL" dirty="0"/>
          </a:p>
        </p:txBody>
      </p:sp>
      <p:pic>
        <p:nvPicPr>
          <p:cNvPr id="1026" name="Picture 2" descr="\\tsserver\Homedirs\Inge\IMG-20151103-WA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 b="18187"/>
          <a:stretch/>
        </p:blipFill>
        <p:spPr bwMode="auto">
          <a:xfrm>
            <a:off x="5076056" y="2060848"/>
            <a:ext cx="1723791" cy="203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\\tsserver\Homedirs\Inge\IMG-20151103-WA0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 b="23771"/>
          <a:stretch/>
        </p:blipFill>
        <p:spPr bwMode="auto">
          <a:xfrm>
            <a:off x="7020272" y="3645024"/>
            <a:ext cx="1657058" cy="205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22796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err="1"/>
              <a:t>Determination</a:t>
            </a:r>
            <a:r>
              <a:rPr lang="nl-NL" sz="4400" dirty="0"/>
              <a:t> of 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Per May 1st:</a:t>
            </a:r>
          </a:p>
          <a:p>
            <a:r>
              <a:rPr lang="nl-NL" dirty="0"/>
              <a:t>44 </a:t>
            </a:r>
            <a:r>
              <a:rPr lang="nl-NL" dirty="0" err="1"/>
              <a:t>embassy</a:t>
            </a:r>
            <a:r>
              <a:rPr lang="nl-NL" dirty="0"/>
              <a:t> </a:t>
            </a:r>
            <a:r>
              <a:rPr lang="nl-NL" dirty="0" err="1"/>
              <a:t>visits</a:t>
            </a:r>
            <a:endParaRPr lang="nl-NL" dirty="0"/>
          </a:p>
          <a:p>
            <a:r>
              <a:rPr lang="nl-NL" dirty="0"/>
              <a:t>15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acquired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identity</a:t>
            </a:r>
            <a:r>
              <a:rPr lang="nl-NL" dirty="0"/>
              <a:t> </a:t>
            </a:r>
            <a:r>
              <a:rPr lang="nl-NL" dirty="0" err="1"/>
              <a:t>documents</a:t>
            </a:r>
            <a:endParaRPr lang="nl-NL" dirty="0"/>
          </a:p>
          <a:p>
            <a:r>
              <a:rPr lang="nl-NL" dirty="0"/>
              <a:t>10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received</a:t>
            </a:r>
            <a:r>
              <a:rPr lang="nl-NL" dirty="0"/>
              <a:t> </a:t>
            </a:r>
            <a:r>
              <a:rPr lang="nl-NL" dirty="0" err="1"/>
              <a:t>another</a:t>
            </a:r>
            <a:r>
              <a:rPr lang="nl-NL" dirty="0"/>
              <a:t> </a:t>
            </a:r>
            <a:r>
              <a:rPr lang="nl-NL" dirty="0" err="1"/>
              <a:t>declaration</a:t>
            </a:r>
            <a:endParaRPr lang="nl-NL" dirty="0"/>
          </a:p>
          <a:p>
            <a:r>
              <a:rPr lang="nl-NL" dirty="0"/>
              <a:t>6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awaiting</a:t>
            </a:r>
            <a:r>
              <a:rPr lang="nl-NL" dirty="0"/>
              <a:t> a </a:t>
            </a:r>
            <a:r>
              <a:rPr lang="nl-NL" dirty="0" err="1"/>
              <a:t>decision</a:t>
            </a:r>
            <a:endParaRPr lang="nl-NL" dirty="0"/>
          </a:p>
          <a:p>
            <a:r>
              <a:rPr lang="nl-NL" dirty="0"/>
              <a:t>2 </a:t>
            </a:r>
            <a:r>
              <a:rPr lang="nl-NL" dirty="0" err="1"/>
              <a:t>people</a:t>
            </a:r>
            <a:r>
              <a:rPr lang="nl-NL" dirty="0"/>
              <a:t> in </a:t>
            </a:r>
            <a:r>
              <a:rPr lang="nl-NL" dirty="0" err="1"/>
              <a:t>need</a:t>
            </a:r>
            <a:r>
              <a:rPr lang="nl-NL" dirty="0"/>
              <a:t> of </a:t>
            </a:r>
            <a:r>
              <a:rPr lang="nl-NL" dirty="0" err="1"/>
              <a:t>additional</a:t>
            </a:r>
            <a:r>
              <a:rPr lang="nl-NL" dirty="0"/>
              <a:t> papers</a:t>
            </a:r>
          </a:p>
          <a:p>
            <a:r>
              <a:rPr lang="nl-NL" dirty="0"/>
              <a:t>11people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get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documents</a:t>
            </a:r>
            <a:endParaRPr lang="nl-NL" dirty="0"/>
          </a:p>
          <a:p>
            <a:endParaRPr lang="nl-NL" dirty="0"/>
          </a:p>
        </p:txBody>
      </p:sp>
      <p:pic>
        <p:nvPicPr>
          <p:cNvPr id="8194" name="Picture 2" descr="B:\foto's\FullSizeRender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14709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19286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310 in BBB+</a:t>
            </a:r>
            <a:br>
              <a:rPr lang="en-GB" sz="4400" dirty="0"/>
            </a:br>
            <a:r>
              <a:rPr lang="en-GB" sz="2800" dirty="0"/>
              <a:t>115 central Formula 1</a:t>
            </a:r>
            <a:br>
              <a:rPr lang="en-GB" sz="2800" dirty="0"/>
            </a:br>
            <a:r>
              <a:rPr lang="en-GB" sz="2800" dirty="0"/>
              <a:t>112 central BBB-Boat</a:t>
            </a:r>
            <a:br>
              <a:rPr lang="en-GB" sz="2800" dirty="0"/>
            </a:br>
            <a:r>
              <a:rPr lang="en-GB" sz="2800" dirty="0"/>
              <a:t>83 decentral (10 locations)</a:t>
            </a:r>
            <a:endParaRPr lang="en-GB" sz="44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0835"/>
            <a:ext cx="3780000" cy="2520000"/>
          </a:xfrm>
          <a:prstGeom prst="rect">
            <a:avLst/>
          </a:prstGeom>
        </p:spPr>
      </p:pic>
      <p:pic>
        <p:nvPicPr>
          <p:cNvPr id="8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778034" cy="2520000"/>
          </a:xfrm>
        </p:spPr>
      </p:pic>
    </p:spTree>
    <p:extLst>
      <p:ext uri="{BB962C8B-B14F-4D97-AF65-F5344CB8AC3E}">
        <p14:creationId xmlns:p14="http://schemas.microsoft.com/office/powerpoint/2010/main" val="22873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People of </a:t>
            </a:r>
            <a:r>
              <a:rPr lang="nl-NL" dirty="0" err="1"/>
              <a:t>age</a:t>
            </a:r>
            <a:r>
              <a:rPr lang="nl-NL" dirty="0"/>
              <a:t> 60 </a:t>
            </a:r>
            <a:r>
              <a:rPr lang="nl-NL" dirty="0" err="1"/>
              <a:t>and</a:t>
            </a:r>
            <a:r>
              <a:rPr lang="nl-NL" dirty="0"/>
              <a:t> over in BBB+			28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 </a:t>
            </a:r>
            <a:r>
              <a:rPr lang="nl-NL" dirty="0" err="1"/>
              <a:t>which</a:t>
            </a:r>
            <a:r>
              <a:rPr lang="nl-NL" dirty="0"/>
              <a:t> 65+						13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Eldest</a:t>
            </a:r>
            <a:r>
              <a:rPr lang="nl-NL" dirty="0"/>
              <a:t> person in BBB+				78 y/o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22337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Over 100 </a:t>
            </a:r>
            <a:r>
              <a:rPr lang="nl-NL" b="1" dirty="0" err="1"/>
              <a:t>patients</a:t>
            </a:r>
            <a:endParaRPr lang="nl-NL" b="1" dirty="0"/>
          </a:p>
          <a:p>
            <a:pPr marL="0" indent="0">
              <a:buNone/>
            </a:pPr>
            <a:r>
              <a:rPr lang="nl-NL" dirty="0" err="1"/>
              <a:t>Partly</a:t>
            </a:r>
            <a:r>
              <a:rPr lang="nl-NL" dirty="0"/>
              <a:t> overlap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illnesses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illness</a:t>
            </a:r>
            <a:r>
              <a:rPr lang="nl-NL" dirty="0"/>
              <a:t> in BBB+				74       (e.g. aids-, </a:t>
            </a:r>
            <a:r>
              <a:rPr lang="nl-NL" dirty="0" err="1"/>
              <a:t>kidney</a:t>
            </a:r>
            <a:r>
              <a:rPr lang="nl-NL" dirty="0"/>
              <a:t>-, </a:t>
            </a:r>
            <a:r>
              <a:rPr lang="nl-NL" dirty="0" err="1"/>
              <a:t>liver</a:t>
            </a:r>
            <a:r>
              <a:rPr lang="nl-NL" dirty="0"/>
              <a:t>-, </a:t>
            </a:r>
            <a:r>
              <a:rPr lang="nl-NL" dirty="0" err="1"/>
              <a:t>heart</a:t>
            </a:r>
            <a:r>
              <a:rPr lang="nl-NL" dirty="0"/>
              <a:t>-, diabetes-</a:t>
            </a:r>
            <a:r>
              <a:rPr lang="nl-NL" dirty="0" err="1"/>
              <a:t>patients</a:t>
            </a:r>
            <a:r>
              <a:rPr lang="nl-NL" dirty="0"/>
              <a:t>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transplantations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illness</a:t>
            </a:r>
            <a:r>
              <a:rPr lang="nl-NL" dirty="0"/>
              <a:t> in BBB+				58</a:t>
            </a:r>
          </a:p>
          <a:p>
            <a:endParaRPr lang="nl-NL" dirty="0"/>
          </a:p>
          <a:p>
            <a:r>
              <a:rPr lang="nl-NL" dirty="0"/>
              <a:t>Addicts in BBB+					26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17792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/>
              <a:t>Outflow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5786548"/>
              </p:ext>
            </p:extLst>
          </p:nvPr>
        </p:nvGraphicFramePr>
        <p:xfrm>
          <a:off x="1331640" y="1484784"/>
          <a:ext cx="6415102" cy="296548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Reason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Ground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nl-NL" sz="1100" dirty="0">
                          <a:effectLst/>
                        </a:rPr>
                        <a:t>.</a:t>
                      </a:r>
                      <a:r>
                        <a:rPr lang="nl-NL" sz="1100" baseline="0" dirty="0">
                          <a:effectLst/>
                        </a:rPr>
                        <a:t> 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nl-NL" sz="1100" baseline="0" dirty="0">
                          <a:effectLst/>
                        </a:rPr>
                        <a:t> </a:t>
                      </a:r>
                      <a:r>
                        <a:rPr lang="nl-NL" sz="1100" baseline="0" dirty="0" err="1"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Return/transfer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Shelter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100" baseline="0" dirty="0" err="1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again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at COA/</a:t>
                      </a:r>
                      <a:r>
                        <a:rPr lang="nl-NL" sz="1100" baseline="0" dirty="0" err="1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Residence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permit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Won appeal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 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Won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baseline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higher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appeal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Allotted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 interim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aseline="0" dirty="0" err="1"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(‘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vovo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’)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Sent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extended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 procedure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(‘VA’)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Departure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moratorium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Allotted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another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municipality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19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In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custody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/VBL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Left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unknown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destination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Deceased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nl-NL" sz="11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outflow</a:t>
                      </a:r>
                      <a:endParaRPr lang="nl-N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nl-NL" sz="11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inflow</a:t>
                      </a:r>
                      <a:endParaRPr lang="nl-N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nl-N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latin typeface="Calibri" panose="020F0502020204030204" pitchFamily="34" charset="0"/>
              </a:rPr>
              <a:t>© INLIA Foundation, june 2017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660232" y="450911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Calibri" panose="020F0502020204030204" pitchFamily="34" charset="0"/>
              </a:rPr>
              <a:t>*</a:t>
            </a:r>
            <a:r>
              <a:rPr lang="nl-NL" sz="1000" dirty="0" err="1">
                <a:latin typeface="Calibri" panose="020F0502020204030204" pitchFamily="34" charset="0"/>
              </a:rPr>
              <a:t>Explanation</a:t>
            </a:r>
            <a:endParaRPr lang="nl-N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/>
              <a:t>More important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/>
          <a:lstStyle/>
          <a:p>
            <a:r>
              <a:rPr lang="nl-NL" dirty="0"/>
              <a:t>Peace, Space and Respect</a:t>
            </a:r>
          </a:p>
          <a:p>
            <a:r>
              <a:rPr lang="nl-NL" dirty="0"/>
              <a:t>Trust</a:t>
            </a:r>
          </a:p>
          <a:p>
            <a:r>
              <a:rPr lang="nl-NL" dirty="0" err="1"/>
              <a:t>Sharing</a:t>
            </a:r>
            <a:r>
              <a:rPr lang="nl-NL" dirty="0"/>
              <a:t> </a:t>
            </a:r>
            <a:r>
              <a:rPr lang="nl-NL" dirty="0" err="1"/>
              <a:t>responsibility</a:t>
            </a:r>
            <a:endParaRPr lang="nl-NL" dirty="0"/>
          </a:p>
          <a:p>
            <a:r>
              <a:rPr lang="nl-NL" dirty="0" err="1"/>
              <a:t>Abolishing</a:t>
            </a:r>
            <a:r>
              <a:rPr lang="nl-NL" dirty="0"/>
              <a:t> </a:t>
            </a:r>
            <a:r>
              <a:rPr lang="nl-NL" dirty="0" err="1"/>
              <a:t>barriers</a:t>
            </a:r>
            <a:endParaRPr lang="nl-NL" dirty="0"/>
          </a:p>
          <a:p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together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 dirty="0" err="1"/>
              <a:t>realistic</a:t>
            </a:r>
            <a:r>
              <a:rPr lang="nl-NL" dirty="0"/>
              <a:t> </a:t>
            </a:r>
            <a:r>
              <a:rPr lang="nl-NL" dirty="0" err="1"/>
              <a:t>perspective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pic>
        <p:nvPicPr>
          <p:cNvPr id="2050" name="Picture 2" descr="\\tsserver\Homedirs\Inge\IMG-20151103-WA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12270"/>
          <a:stretch/>
        </p:blipFill>
        <p:spPr bwMode="auto">
          <a:xfrm>
            <a:off x="5364088" y="692696"/>
            <a:ext cx="2645365" cy="36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725144"/>
            <a:ext cx="7050360" cy="1447056"/>
          </a:xfrm>
        </p:spPr>
        <p:txBody>
          <a:bodyPr>
            <a:noAutofit/>
          </a:bodyPr>
          <a:lstStyle/>
          <a:p>
            <a:r>
              <a:rPr lang="nl-NL" sz="3200" dirty="0"/>
              <a:t>On </a:t>
            </a:r>
            <a:r>
              <a:rPr lang="nl-NL" sz="3200" dirty="0" err="1"/>
              <a:t>March</a:t>
            </a:r>
            <a:r>
              <a:rPr lang="nl-NL" sz="3200" dirty="0"/>
              <a:t> 16, 2015, Groningen </a:t>
            </a:r>
            <a:r>
              <a:rPr lang="nl-NL" sz="3200" dirty="0" err="1"/>
              <a:t>opened</a:t>
            </a:r>
            <a:r>
              <a:rPr lang="nl-NL" sz="3200" dirty="0"/>
              <a:t> the BBB+ in the </a:t>
            </a:r>
            <a:r>
              <a:rPr lang="nl-NL" sz="3200" dirty="0" err="1"/>
              <a:t>former</a:t>
            </a:r>
            <a:r>
              <a:rPr lang="nl-NL" sz="3200" dirty="0"/>
              <a:t> </a:t>
            </a:r>
            <a:r>
              <a:rPr lang="nl-NL" sz="3200" dirty="0" err="1"/>
              <a:t>Formula</a:t>
            </a:r>
            <a:r>
              <a:rPr lang="nl-NL" sz="3200" dirty="0"/>
              <a:t> 1 Hotel</a:t>
            </a:r>
          </a:p>
        </p:txBody>
      </p:sp>
      <p:pic>
        <p:nvPicPr>
          <p:cNvPr id="3074" name="Picture 2" descr="\\tsserver\Homedirs\Inge\IMG-20151103-WA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4"/>
          <a:stretch/>
        </p:blipFill>
        <p:spPr bwMode="auto">
          <a:xfrm>
            <a:off x="683565" y="836712"/>
            <a:ext cx="2617389" cy="33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outlook.live.com/owa/service.svc/s/GetFileAttachment?id=AQMkADAwATM0MDAAMS1iZTgyLWFjMTEALTAwAi0wMAoARgAAA9BgxKYLHnVDtO7W1HOcN2sHAMLCAKW4HS2qQJMYXeGqbaKqAAACAQwAAADCwgCluB0tqkCTGF3hqm2iqgAAAAmxOFUAAAABEgAQABFv9THgnj1Hjv5Q6iTwkbA%3D&amp;isImagePreview=True&amp;X-OWA-CANARY=ttRu3XZ1qUKqfTJvcfql_1C8HKTB5tIYxk9Fn3-daxgiqklexvBFToKiZR0S_aml3TFWyvg_Yc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836712"/>
            <a:ext cx="4506939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24467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Starting</a:t>
            </a:r>
            <a:r>
              <a:rPr lang="nl-NL" dirty="0"/>
              <a:t> point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881714" cy="4318104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283968" y="764704"/>
            <a:ext cx="3609761" cy="4042792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street</a:t>
            </a:r>
            <a:r>
              <a:rPr lang="nl-NL" dirty="0"/>
              <a:t> is never </a:t>
            </a:r>
          </a:p>
          <a:p>
            <a:r>
              <a:rPr lang="nl-NL" dirty="0"/>
              <a:t>part of </a:t>
            </a:r>
            <a:r>
              <a:rPr lang="nl-NL" dirty="0" err="1"/>
              <a:t>the</a:t>
            </a:r>
            <a:r>
              <a:rPr lang="nl-NL" dirty="0"/>
              <a:t> solution,</a:t>
            </a:r>
          </a:p>
          <a:p>
            <a:r>
              <a:rPr lang="nl-NL" dirty="0"/>
              <a:t>but </a:t>
            </a:r>
            <a:r>
              <a:rPr lang="nl-NL" dirty="0" err="1"/>
              <a:t>always</a:t>
            </a:r>
            <a:r>
              <a:rPr lang="nl-NL" dirty="0"/>
              <a:t> </a:t>
            </a:r>
          </a:p>
          <a:p>
            <a:r>
              <a:rPr lang="nl-NL" dirty="0"/>
              <a:t>part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problem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21186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Application</a:t>
            </a:r>
            <a:endParaRPr lang="nl-NL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8679" b="3922"/>
          <a:stretch/>
        </p:blipFill>
        <p:spPr bwMode="auto">
          <a:xfrm>
            <a:off x="4139952" y="1340768"/>
            <a:ext cx="4248727" cy="262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148478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we </a:t>
            </a:r>
            <a:r>
              <a:rPr lang="nl-NL" dirty="0" err="1"/>
              <a:t>investigate</a:t>
            </a:r>
            <a:r>
              <a:rPr lang="nl-NL" dirty="0"/>
              <a:t>:</a:t>
            </a:r>
          </a:p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Is a prior facility </a:t>
            </a:r>
            <a:r>
              <a:rPr lang="nl-NL" dirty="0" err="1"/>
              <a:t>available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Does </a:t>
            </a:r>
            <a:r>
              <a:rPr lang="nl-NL" dirty="0" err="1"/>
              <a:t>the</a:t>
            </a:r>
            <a:r>
              <a:rPr lang="nl-NL" dirty="0"/>
              <a:t> person have a V-</a:t>
            </a:r>
            <a:r>
              <a:rPr lang="nl-NL" dirty="0" err="1"/>
              <a:t>number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central</a:t>
            </a:r>
            <a:r>
              <a:rPr lang="nl-NL" dirty="0"/>
              <a:t> </a:t>
            </a:r>
            <a:r>
              <a:rPr lang="nl-NL" dirty="0" err="1"/>
              <a:t>municipality</a:t>
            </a:r>
            <a:r>
              <a:rPr lang="nl-NL" dirty="0"/>
              <a:t> is </a:t>
            </a:r>
            <a:r>
              <a:rPr lang="nl-NL" dirty="0" err="1"/>
              <a:t>responsible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39684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 dirty="0" err="1"/>
              <a:t>After</a:t>
            </a:r>
            <a:r>
              <a:rPr lang="nl-NL" sz="4400" dirty="0"/>
              <a:t> </a:t>
            </a:r>
            <a:r>
              <a:rPr lang="nl-NL" sz="4400" dirty="0" err="1"/>
              <a:t>the</a:t>
            </a:r>
            <a:r>
              <a:rPr lang="nl-NL" sz="4400" dirty="0"/>
              <a:t> test:  </a:t>
            </a:r>
            <a:r>
              <a:rPr lang="nl-NL" sz="4400" dirty="0" err="1"/>
              <a:t>reception</a:t>
            </a:r>
            <a:r>
              <a:rPr lang="nl-NL" sz="4400" dirty="0"/>
              <a:t> at </a:t>
            </a:r>
            <a:r>
              <a:rPr lang="nl-NL" sz="4400" dirty="0" err="1"/>
              <a:t>the</a:t>
            </a:r>
            <a:r>
              <a:rPr lang="nl-NL" sz="4400" dirty="0"/>
              <a:t> BBB+ </a:t>
            </a:r>
            <a:r>
              <a:rPr lang="nl-NL" sz="4400" dirty="0" err="1"/>
              <a:t>location</a:t>
            </a:r>
            <a:endParaRPr lang="nl-NL" sz="4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6"/>
          <a:stretch/>
        </p:blipFill>
        <p:spPr>
          <a:xfrm>
            <a:off x="4860032" y="476671"/>
            <a:ext cx="3096494" cy="413438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14747"/>
          <a:stretch/>
        </p:blipFill>
        <p:spPr>
          <a:xfrm>
            <a:off x="1115616" y="476670"/>
            <a:ext cx="3168352" cy="4134385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0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Autofit/>
          </a:bodyPr>
          <a:lstStyle/>
          <a:p>
            <a:r>
              <a:rPr lang="en-GB" sz="2400" dirty="0"/>
              <a:t>New </a:t>
            </a:r>
            <a:r>
              <a:rPr lang="en-GB" sz="2400" u="sng" dirty="0"/>
              <a:t>guests</a:t>
            </a:r>
            <a:r>
              <a:rPr lang="en-GB" sz="2400" dirty="0"/>
              <a:t> will get a thorough interview, a tour and a cleaning schedule!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3424"/>
            <a:ext cx="3843568" cy="287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243158" cy="485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6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Bound</a:t>
            </a:r>
            <a:r>
              <a:rPr lang="nl-NL" dirty="0"/>
              <a:t> in </a:t>
            </a:r>
            <a:r>
              <a:rPr lang="nl-NL" dirty="0" err="1"/>
              <a:t>freedom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60" y="1084811"/>
            <a:ext cx="4281055" cy="2859578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755576" y="764704"/>
            <a:ext cx="2673657" cy="4114800"/>
          </a:xfrm>
        </p:spPr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 err="1"/>
              <a:t>Everyone</a:t>
            </a:r>
            <a:r>
              <a:rPr lang="nl-NL" sz="2000" dirty="0"/>
              <a:t> </a:t>
            </a:r>
            <a:r>
              <a:rPr lang="nl-NL" sz="2000" dirty="0" err="1"/>
              <a:t>may</a:t>
            </a:r>
            <a:r>
              <a:rPr lang="nl-NL" sz="2000" dirty="0"/>
              <a:t> go </a:t>
            </a:r>
            <a:r>
              <a:rPr lang="nl-NL" sz="2000" dirty="0" err="1"/>
              <a:t>where</a:t>
            </a:r>
            <a:r>
              <a:rPr lang="nl-NL" sz="2000" dirty="0"/>
              <a:t> he or </a:t>
            </a:r>
            <a:r>
              <a:rPr lang="nl-NL" sz="2000" dirty="0" err="1"/>
              <a:t>she</a:t>
            </a:r>
            <a:r>
              <a:rPr lang="nl-NL" sz="2000" dirty="0"/>
              <a:t> wants; </a:t>
            </a:r>
          </a:p>
          <a:p>
            <a:endParaRPr lang="nl-NL" sz="2000" dirty="0"/>
          </a:p>
          <a:p>
            <a:r>
              <a:rPr lang="nl-NL" sz="2000" dirty="0" err="1"/>
              <a:t>However</a:t>
            </a:r>
            <a:r>
              <a:rPr lang="nl-NL" sz="2000" dirty="0"/>
              <a:t>, we are </a:t>
            </a:r>
            <a:r>
              <a:rPr lang="nl-NL" sz="2000" dirty="0" err="1"/>
              <a:t>working</a:t>
            </a:r>
            <a:r>
              <a:rPr lang="nl-NL" sz="2000" dirty="0"/>
              <a:t> </a:t>
            </a:r>
            <a:r>
              <a:rPr lang="nl-NL" sz="2000" dirty="0" err="1"/>
              <a:t>together</a:t>
            </a:r>
            <a:r>
              <a:rPr lang="nl-NL" sz="2000" dirty="0"/>
              <a:t> </a:t>
            </a:r>
            <a:r>
              <a:rPr lang="nl-NL" sz="2000" dirty="0" err="1"/>
              <a:t>towards</a:t>
            </a:r>
            <a:r>
              <a:rPr lang="nl-NL" sz="2000" dirty="0"/>
              <a:t> a </a:t>
            </a:r>
            <a:r>
              <a:rPr lang="nl-NL" sz="2000" dirty="0" err="1"/>
              <a:t>realistic</a:t>
            </a:r>
            <a:r>
              <a:rPr lang="nl-NL" sz="2000" dirty="0"/>
              <a:t> </a:t>
            </a:r>
            <a:r>
              <a:rPr lang="nl-NL" sz="2000" dirty="0" err="1"/>
              <a:t>perspective</a:t>
            </a:r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38279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Bound</a:t>
            </a:r>
            <a:r>
              <a:rPr lang="nl-NL" dirty="0"/>
              <a:t> in </a:t>
            </a:r>
            <a:r>
              <a:rPr lang="nl-NL" dirty="0" err="1"/>
              <a:t>freedom</a:t>
            </a:r>
            <a:r>
              <a:rPr lang="nl-NL" dirty="0"/>
              <a:t> (2)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4294967295"/>
          </p:nvPr>
        </p:nvSpPr>
        <p:spPr>
          <a:xfrm>
            <a:off x="765175" y="548680"/>
            <a:ext cx="7580313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No interference from judicial services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r="1666" b="8018"/>
          <a:stretch/>
        </p:blipFill>
        <p:spPr bwMode="auto">
          <a:xfrm>
            <a:off x="4644007" y="2636912"/>
            <a:ext cx="369457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s://outlook.live.com/owa/service.svc/s/GetFileAttachment?id=AQMkADAwATM0MDAAMS1iZTgyLWFjMTEALTAwAi0wMAoARgAAA9BgxKYLHnVDtO7W1HOcN2sHAMLCAKW4HS2qQJMYXeGqbaKqAAACAQwAAADCwgCluB0tqkCTGF3hqm2iqgAAAA1RPhIAAAABEgAQAEslPSsh6kBJky3uNml5HwA%3D&amp;isImagePreview=True&amp;X-OWA-CANARY=XGHwgAWVGEKPqfh7hABWJWAwsXGq6tIYLgHlq3VyS55zfvbheBWM19jJOyv1DHqNjgVQz-er_0k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outlook.live.com/owa/service.svc/s/GetFileAttachment?id=AQMkADAwATM0MDAAMS1iZTgyLWFjMTEALTAwAi0wMAoARgAAA9BgxKYLHnVDtO7W1HOcN2sHAMLCAKW4HS2qQJMYXeGqbaKqAAACAQwAAADCwgCluB0tqkCTGF3hqm2iqgAAAA1RPhIAAAABEgAQAEslPSsh6kBJky3uNml5HwA%3D&amp;isImagePreview=True&amp;X-OWA-CANARY=XGHwgAWVGEKPqfh7hABWJWAwsXGq6tIYLgHlq3VyS55zfvbheBWM19jJOyv1DHqNjgVQz-er_0k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8" descr="https://outlook.live.com/owa/service.svc/s/GetFileAttachment?id=AQMkADAwATM0MDAAMS1iZTgyLWFjMTEALTAwAi0wMAoARgAAA9BgxKYLHnVDtO7W1HOcN2sHAMLCAKW4HS2qQJMYXeGqbaKqAAACAQwAAADCwgCluB0tqkCTGF3hqm2iqgAAAA1RPhIAAAABEgAQAEslPSsh6kBJky3uNml5HwA%3D&amp;isImagePreview=True&amp;X-OWA-CANARY=XGHwgAWVGEKPqfh7hABWJWAwsXGq6tIYLgHlq3VyS55zfvbheBWM19jJOyv1DHqNjgVQz-er_0k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-933" r="12027" b="933"/>
          <a:stretch/>
        </p:blipFill>
        <p:spPr bwMode="auto">
          <a:xfrm>
            <a:off x="971600" y="1514037"/>
            <a:ext cx="3260436" cy="238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563888" cy="26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906344" cy="1600200"/>
          </a:xfrm>
        </p:spPr>
        <p:txBody>
          <a:bodyPr>
            <a:noAutofit/>
          </a:bodyPr>
          <a:lstStyle/>
          <a:p>
            <a:r>
              <a:rPr lang="nl-NL" sz="2800" dirty="0"/>
              <a:t>The </a:t>
            </a:r>
            <a:r>
              <a:rPr lang="nl-NL" sz="2800" dirty="0" err="1"/>
              <a:t>guests</a:t>
            </a:r>
            <a:r>
              <a:rPr lang="nl-NL" sz="2800" dirty="0"/>
              <a:t> </a:t>
            </a:r>
            <a:r>
              <a:rPr lang="nl-NL" sz="2800" dirty="0" err="1"/>
              <a:t>receive</a:t>
            </a:r>
            <a:r>
              <a:rPr lang="nl-NL" sz="2800" dirty="0"/>
              <a:t> a </a:t>
            </a:r>
            <a:r>
              <a:rPr lang="nl-NL" sz="2800" dirty="0" err="1"/>
              <a:t>weekly</a:t>
            </a:r>
            <a:r>
              <a:rPr lang="nl-NL" sz="2800" dirty="0"/>
              <a:t> </a:t>
            </a:r>
            <a:r>
              <a:rPr lang="nl-NL" sz="2800" dirty="0" err="1"/>
              <a:t>allowance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12976"/>
            <a:ext cx="2880320" cy="1922201"/>
          </a:xfrm>
        </p:spPr>
      </p:pic>
      <p:pic>
        <p:nvPicPr>
          <p:cNvPr id="1026" name="Picture 2" descr="R:\parkeerplaats\INLIA foto's\F1 door Kerk in Actie sept 2015\INLIA-2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4" y="476672"/>
            <a:ext cx="3820737" cy="25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INLIA Foundation, june 2017</a:t>
            </a:r>
          </a:p>
        </p:txBody>
      </p:sp>
    </p:spTree>
    <p:extLst>
      <p:ext uri="{BB962C8B-B14F-4D97-AF65-F5344CB8AC3E}">
        <p14:creationId xmlns:p14="http://schemas.microsoft.com/office/powerpoint/2010/main" val="5958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angepast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660066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1160</TotalTime>
  <Words>413</Words>
  <Application>Microsoft Office PowerPoint</Application>
  <PresentationFormat>Diavoorstelling (4:3)</PresentationFormat>
  <Paragraphs>117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Impact</vt:lpstr>
      <vt:lpstr>Symbol</vt:lpstr>
      <vt:lpstr>Times New Roman</vt:lpstr>
      <vt:lpstr>NewsPrint</vt:lpstr>
      <vt:lpstr>BBB+</vt:lpstr>
      <vt:lpstr>On March 16, 2015, Groningen opened the BBB+ in the former Formula 1 Hotel</vt:lpstr>
      <vt:lpstr>Starting point</vt:lpstr>
      <vt:lpstr>Application</vt:lpstr>
      <vt:lpstr>After the test:  reception at the BBB+ location</vt:lpstr>
      <vt:lpstr>New guests will get a thorough interview, a tour and a cleaning schedule!</vt:lpstr>
      <vt:lpstr>Bound in freedom</vt:lpstr>
      <vt:lpstr>Bound in freedom (2)</vt:lpstr>
      <vt:lpstr>The guests receive a weekly allowance</vt:lpstr>
      <vt:lpstr>BBB+ not the final station</vt:lpstr>
      <vt:lpstr>This we try to accomplish together with them through:</vt:lpstr>
      <vt:lpstr>Determination of ID </vt:lpstr>
      <vt:lpstr>310 in BBB+ 115 central Formula 1 112 central BBB-Boat 83 decentral (10 locations)</vt:lpstr>
      <vt:lpstr>PowerPoint-presentatie</vt:lpstr>
      <vt:lpstr>PowerPoint-presentatie</vt:lpstr>
      <vt:lpstr>Outflow</vt:lpstr>
      <vt:lpstr>More important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Jonkers</dc:creator>
  <cp:lastModifiedBy>Dragana Djordjevic</cp:lastModifiedBy>
  <cp:revision>120</cp:revision>
  <dcterms:created xsi:type="dcterms:W3CDTF">2015-11-03T11:40:04Z</dcterms:created>
  <dcterms:modified xsi:type="dcterms:W3CDTF">2017-07-03T11:44:51Z</dcterms:modified>
</cp:coreProperties>
</file>