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sldIdLst>
    <p:sldId id="265" r:id="rId3"/>
    <p:sldId id="267" r:id="rId4"/>
    <p:sldId id="261" r:id="rId5"/>
    <p:sldId id="266" r:id="rId6"/>
    <p:sldId id="268" r:id="rId7"/>
    <p:sldId id="258" r:id="rId8"/>
    <p:sldId id="273" r:id="rId9"/>
    <p:sldId id="270" r:id="rId10"/>
    <p:sldId id="275" r:id="rId11"/>
    <p:sldId id="269" r:id="rId12"/>
    <p:sldId id="274" r:id="rId13"/>
    <p:sldId id="263" r:id="rId14"/>
    <p:sldId id="271" r:id="rId15"/>
    <p:sldId id="272" r:id="rId16"/>
  </p:sldIdLst>
  <p:sldSz cx="9144000" cy="6858000" type="screen4x3"/>
  <p:notesSz cx="69469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Corporation" initials="" lastIdx="4" clrIdx="0"/>
  <p:cmAuthor id="1" name="Elisabeth Keating"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41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581" autoAdjust="0"/>
  </p:normalViewPr>
  <p:slideViewPr>
    <p:cSldViewPr>
      <p:cViewPr>
        <p:scale>
          <a:sx n="100" d="100"/>
          <a:sy n="100" d="100"/>
        </p:scale>
        <p:origin x="-108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subTitle" idx="1"/>
          </p:nvPr>
        </p:nvSpPr>
        <p:spPr>
          <a:xfrm>
            <a:off x="1752600" y="4953000"/>
            <a:ext cx="5715000" cy="838200"/>
          </a:xfrm>
        </p:spPr>
        <p:txBody>
          <a:bodyPr/>
          <a:lstStyle>
            <a:lvl1pPr marL="0" indent="0" algn="ctr">
              <a:buFontTx/>
              <a:buNone/>
              <a:defRPr>
                <a:solidFill>
                  <a:schemeClr val="accent1">
                    <a:lumMod val="50000"/>
                  </a:schemeClr>
                </a:solidFill>
              </a:defRPr>
            </a:lvl1pPr>
          </a:lstStyle>
          <a:p>
            <a:pPr lvl="0"/>
            <a:r>
              <a:rPr lang="en-US" noProof="0"/>
              <a:t>Click to edit Master subtitle style</a:t>
            </a:r>
            <a:endParaRPr lang="en-US" noProof="0" dirty="0"/>
          </a:p>
        </p:txBody>
      </p:sp>
      <p:sp>
        <p:nvSpPr>
          <p:cNvPr id="12300" name="Rectangle 12"/>
          <p:cNvSpPr>
            <a:spLocks noGrp="1" noChangeArrowheads="1"/>
          </p:cNvSpPr>
          <p:nvPr>
            <p:ph type="ctrTitle"/>
          </p:nvPr>
        </p:nvSpPr>
        <p:spPr>
          <a:xfrm>
            <a:off x="1752600" y="3352800"/>
            <a:ext cx="5715000" cy="1600200"/>
          </a:xfrm>
        </p:spPr>
        <p:txBody>
          <a:bodyPr/>
          <a:lstStyle>
            <a:lvl1pPr algn="ctr">
              <a:defRPr sz="4800">
                <a:solidFill>
                  <a:schemeClr val="accent1">
                    <a:lumMod val="75000"/>
                  </a:schemeClr>
                </a:solidFill>
              </a:defRPr>
            </a:lvl1pPr>
          </a:lstStyle>
          <a:p>
            <a:pPr lvl="0"/>
            <a:r>
              <a:rPr lang="en-US" noProof="0"/>
              <a:t>Click to edit Master title style</a:t>
            </a:r>
            <a:endParaRPr lang="en-US" noProof="0" dirty="0"/>
          </a:p>
        </p:txBody>
      </p:sp>
      <p:sp>
        <p:nvSpPr>
          <p:cNvPr id="12301" name="Rectangle 13"/>
          <p:cNvSpPr>
            <a:spLocks noGrp="1" noChangeArrowheads="1"/>
          </p:cNvSpPr>
          <p:nvPr>
            <p:ph type="dt" sz="half" idx="2"/>
          </p:nvPr>
        </p:nvSpPr>
        <p:spPr/>
        <p:txBody>
          <a:bodyPr/>
          <a:lstStyle>
            <a:lvl1pPr>
              <a:defRPr>
                <a:latin typeface="+mn-lt"/>
              </a:defRPr>
            </a:lvl1pPr>
          </a:lstStyle>
          <a:p>
            <a:endParaRPr lang="en-US" dirty="0"/>
          </a:p>
        </p:txBody>
      </p:sp>
      <p:sp>
        <p:nvSpPr>
          <p:cNvPr id="12302" name="Rectangle 14"/>
          <p:cNvSpPr>
            <a:spLocks noGrp="1" noChangeArrowheads="1"/>
          </p:cNvSpPr>
          <p:nvPr>
            <p:ph type="ftr" sz="quarter" idx="3"/>
          </p:nvPr>
        </p:nvSpPr>
        <p:spPr/>
        <p:txBody>
          <a:bodyPr/>
          <a:lstStyle>
            <a:lvl1pPr>
              <a:defRPr>
                <a:latin typeface="+mn-lt"/>
              </a:defRPr>
            </a:lvl1pPr>
          </a:lstStyle>
          <a:p>
            <a:endParaRPr lang="en-US" dirty="0"/>
          </a:p>
        </p:txBody>
      </p:sp>
      <p:sp>
        <p:nvSpPr>
          <p:cNvPr id="12303" name="Rectangle 15"/>
          <p:cNvSpPr>
            <a:spLocks noGrp="1" noChangeArrowheads="1"/>
          </p:cNvSpPr>
          <p:nvPr>
            <p:ph type="sldNum" sz="quarter" idx="4"/>
          </p:nvPr>
        </p:nvSpPr>
        <p:spPr/>
        <p:txBody>
          <a:bodyPr/>
          <a:lstStyle>
            <a:lvl1pPr>
              <a:defRPr>
                <a:latin typeface="+mn-lt"/>
              </a:defRPr>
            </a:lvl1pPr>
          </a:lstStyle>
          <a:p>
            <a:fld id="{EF391BD4-A378-4329-A5DF-4A5955C5E9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85E1EE-9592-4865-834F-79405699F61D}" type="slidenum">
              <a:rPr lang="en-US"/>
              <a:pPr/>
              <a:t>‹#›</a:t>
            </a:fld>
            <a:endParaRPr lang="en-US"/>
          </a:p>
        </p:txBody>
      </p:sp>
    </p:spTree>
    <p:extLst>
      <p:ext uri="{BB962C8B-B14F-4D97-AF65-F5344CB8AC3E}">
        <p14:creationId xmlns:p14="http://schemas.microsoft.com/office/powerpoint/2010/main" val="83199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19812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2000"/>
            <a:ext cx="5791200" cy="5029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97E91E-09F4-423F-A7EF-55CF9DF26056}" type="slidenum">
              <a:rPr lang="en-US"/>
              <a:pPr/>
              <a:t>‹#›</a:t>
            </a:fld>
            <a:endParaRPr lang="en-US"/>
          </a:p>
        </p:txBody>
      </p:sp>
    </p:spTree>
    <p:extLst>
      <p:ext uri="{BB962C8B-B14F-4D97-AF65-F5344CB8AC3E}">
        <p14:creationId xmlns:p14="http://schemas.microsoft.com/office/powerpoint/2010/main" val="40941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BDDAD0-AC67-4FDA-80DA-826BFEA80967}" type="slidenum">
              <a:rPr lang="en-US"/>
              <a:pPr/>
              <a:t>‹#›</a:t>
            </a:fld>
            <a:endParaRPr lang="en-US"/>
          </a:p>
        </p:txBody>
      </p:sp>
    </p:spTree>
    <p:extLst>
      <p:ext uri="{BB962C8B-B14F-4D97-AF65-F5344CB8AC3E}">
        <p14:creationId xmlns:p14="http://schemas.microsoft.com/office/powerpoint/2010/main" val="50826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E73CE4-EA5F-42E1-999D-BA84EF8C7517}" type="slidenum">
              <a:rPr lang="en-US"/>
              <a:pPr/>
              <a:t>‹#›</a:t>
            </a:fld>
            <a:endParaRPr lang="en-US"/>
          </a:p>
        </p:txBody>
      </p:sp>
    </p:spTree>
    <p:extLst>
      <p:ext uri="{BB962C8B-B14F-4D97-AF65-F5344CB8AC3E}">
        <p14:creationId xmlns:p14="http://schemas.microsoft.com/office/powerpoint/2010/main" val="33776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862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862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348021-AED3-4B9B-8412-B61F272FCD57}" type="slidenum">
              <a:rPr lang="en-US"/>
              <a:pPr/>
              <a:t>‹#›</a:t>
            </a:fld>
            <a:endParaRPr lang="en-US"/>
          </a:p>
        </p:txBody>
      </p:sp>
    </p:spTree>
    <p:extLst>
      <p:ext uri="{BB962C8B-B14F-4D97-AF65-F5344CB8AC3E}">
        <p14:creationId xmlns:p14="http://schemas.microsoft.com/office/powerpoint/2010/main" val="1228491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07EAD03-7990-45BB-96FB-36C65F767C8E}" type="slidenum">
              <a:rPr lang="en-US"/>
              <a:pPr/>
              <a:t>‹#›</a:t>
            </a:fld>
            <a:endParaRPr lang="en-US"/>
          </a:p>
        </p:txBody>
      </p:sp>
    </p:spTree>
    <p:extLst>
      <p:ext uri="{BB962C8B-B14F-4D97-AF65-F5344CB8AC3E}">
        <p14:creationId xmlns:p14="http://schemas.microsoft.com/office/powerpoint/2010/main" val="324936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16668B-AAC7-4189-80D2-4F5855F58372}" type="slidenum">
              <a:rPr lang="en-US"/>
              <a:pPr/>
              <a:t>‹#›</a:t>
            </a:fld>
            <a:endParaRPr lang="en-US"/>
          </a:p>
        </p:txBody>
      </p:sp>
    </p:spTree>
    <p:extLst>
      <p:ext uri="{BB962C8B-B14F-4D97-AF65-F5344CB8AC3E}">
        <p14:creationId xmlns:p14="http://schemas.microsoft.com/office/powerpoint/2010/main" val="171228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CE98ED4-6205-4787-9F41-CC1E8FAF8209}" type="slidenum">
              <a:rPr lang="en-US"/>
              <a:pPr/>
              <a:t>‹#›</a:t>
            </a:fld>
            <a:endParaRPr lang="en-US"/>
          </a:p>
        </p:txBody>
      </p:sp>
    </p:spTree>
    <p:extLst>
      <p:ext uri="{BB962C8B-B14F-4D97-AF65-F5344CB8AC3E}">
        <p14:creationId xmlns:p14="http://schemas.microsoft.com/office/powerpoint/2010/main" val="215774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914400"/>
          </a:xfrm>
        </p:spPr>
        <p:txBody>
          <a:bodyPr/>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609601"/>
            <a:ext cx="5111750" cy="5410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524001"/>
            <a:ext cx="3008313" cy="4495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855399-94E5-44F8-8F6D-CB8A7216A87A}" type="slidenum">
              <a:rPr lang="en-US"/>
              <a:pPr/>
              <a:t>‹#›</a:t>
            </a:fld>
            <a:endParaRPr lang="en-US"/>
          </a:p>
        </p:txBody>
      </p:sp>
    </p:spTree>
    <p:extLst>
      <p:ext uri="{BB962C8B-B14F-4D97-AF65-F5344CB8AC3E}">
        <p14:creationId xmlns:p14="http://schemas.microsoft.com/office/powerpoint/2010/main" val="156345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40C28D-A11E-4C04-AB5B-4DA120267640}" type="slidenum">
              <a:rPr lang="en-US"/>
              <a:pPr/>
              <a:t>‹#›</a:t>
            </a:fld>
            <a:endParaRPr lang="en-US"/>
          </a:p>
        </p:txBody>
      </p:sp>
    </p:spTree>
    <p:extLst>
      <p:ext uri="{BB962C8B-B14F-4D97-AF65-F5344CB8AC3E}">
        <p14:creationId xmlns:p14="http://schemas.microsoft.com/office/powerpoint/2010/main" val="409420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685800" y="762000"/>
            <a:ext cx="7924800"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11269" name="Rectangle 5"/>
          <p:cNvSpPr>
            <a:spLocks noGrp="1" noChangeArrowheads="1"/>
          </p:cNvSpPr>
          <p:nvPr>
            <p:ph type="body" idx="1"/>
          </p:nvPr>
        </p:nvSpPr>
        <p:spPr bwMode="auto">
          <a:xfrm>
            <a:off x="685800" y="16764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270" name="Rectangle 6"/>
          <p:cNvSpPr>
            <a:spLocks noGrp="1" noChangeArrowheads="1"/>
          </p:cNvSpPr>
          <p:nvPr>
            <p:ph type="dt" sz="half" idx="2"/>
          </p:nvPr>
        </p:nvSpPr>
        <p:spPr bwMode="auto">
          <a:xfrm>
            <a:off x="685800" y="6248400"/>
            <a:ext cx="216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1">
                <a:solidFill>
                  <a:schemeClr val="accent1">
                    <a:lumMod val="50000"/>
                  </a:schemeClr>
                </a:solidFill>
                <a:latin typeface="+mn-lt"/>
              </a:defRPr>
            </a:lvl1pPr>
          </a:lstStyle>
          <a:p>
            <a:endParaRPr lang="en-US" dirty="0"/>
          </a:p>
        </p:txBody>
      </p:sp>
      <p:sp>
        <p:nvSpPr>
          <p:cNvPr id="11271" name="Rectangle 7"/>
          <p:cNvSpPr>
            <a:spLocks noGrp="1" noChangeArrowheads="1"/>
          </p:cNvSpPr>
          <p:nvPr>
            <p:ph type="ftr" sz="quarter" idx="3"/>
          </p:nvPr>
        </p:nvSpPr>
        <p:spPr bwMode="auto">
          <a:xfrm>
            <a:off x="3254375" y="6248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1">
                <a:solidFill>
                  <a:schemeClr val="accent1">
                    <a:lumMod val="50000"/>
                  </a:schemeClr>
                </a:solidFill>
                <a:latin typeface="+mn-lt"/>
              </a:defRPr>
            </a:lvl1pPr>
          </a:lstStyle>
          <a:p>
            <a:endParaRPr lang="en-US" dirty="0"/>
          </a:p>
        </p:txBody>
      </p:sp>
      <p:sp>
        <p:nvSpPr>
          <p:cNvPr id="11272" name="Rectangle 8"/>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1">
                <a:solidFill>
                  <a:schemeClr val="accent1">
                    <a:lumMod val="50000"/>
                  </a:schemeClr>
                </a:solidFill>
                <a:latin typeface="+mn-lt"/>
              </a:defRPr>
            </a:lvl1pPr>
          </a:lstStyle>
          <a:p>
            <a:fld id="{157A5440-C788-490C-BE93-2ABAC828A8C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1" fontAlgn="base" hangingPunct="1">
        <a:spcBef>
          <a:spcPct val="0"/>
        </a:spcBef>
        <a:spcAft>
          <a:spcPct val="0"/>
        </a:spcAft>
        <a:defRPr sz="3600" b="1">
          <a:solidFill>
            <a:schemeClr val="accent1">
              <a:lumMod val="75000"/>
            </a:schemeClr>
          </a:solidFill>
          <a:latin typeface="+mj-lt"/>
          <a:ea typeface="+mj-ea"/>
          <a:cs typeface="+mj-cs"/>
        </a:defRPr>
      </a:lvl1pPr>
      <a:lvl2pPr algn="l" rtl="0" eaLnBrk="1" fontAlgn="base" hangingPunct="1">
        <a:spcBef>
          <a:spcPct val="0"/>
        </a:spcBef>
        <a:spcAft>
          <a:spcPct val="0"/>
        </a:spcAft>
        <a:defRPr sz="3600" b="1">
          <a:solidFill>
            <a:srgbClr val="824100"/>
          </a:solidFill>
          <a:latin typeface="Garamond" pitchFamily="18" charset="0"/>
        </a:defRPr>
      </a:lvl2pPr>
      <a:lvl3pPr algn="l" rtl="0" eaLnBrk="1" fontAlgn="base" hangingPunct="1">
        <a:spcBef>
          <a:spcPct val="0"/>
        </a:spcBef>
        <a:spcAft>
          <a:spcPct val="0"/>
        </a:spcAft>
        <a:defRPr sz="3600" b="1">
          <a:solidFill>
            <a:srgbClr val="824100"/>
          </a:solidFill>
          <a:latin typeface="Garamond" pitchFamily="18" charset="0"/>
        </a:defRPr>
      </a:lvl3pPr>
      <a:lvl4pPr algn="l" rtl="0" eaLnBrk="1" fontAlgn="base" hangingPunct="1">
        <a:spcBef>
          <a:spcPct val="0"/>
        </a:spcBef>
        <a:spcAft>
          <a:spcPct val="0"/>
        </a:spcAft>
        <a:defRPr sz="3600" b="1">
          <a:solidFill>
            <a:srgbClr val="824100"/>
          </a:solidFill>
          <a:latin typeface="Garamond" pitchFamily="18" charset="0"/>
        </a:defRPr>
      </a:lvl4pPr>
      <a:lvl5pPr algn="l" rtl="0" eaLnBrk="1" fontAlgn="base" hangingPunct="1">
        <a:spcBef>
          <a:spcPct val="0"/>
        </a:spcBef>
        <a:spcAft>
          <a:spcPct val="0"/>
        </a:spcAft>
        <a:defRPr sz="3600" b="1">
          <a:solidFill>
            <a:srgbClr val="824100"/>
          </a:solidFill>
          <a:latin typeface="Garamond" pitchFamily="18" charset="0"/>
        </a:defRPr>
      </a:lvl5pPr>
      <a:lvl6pPr marL="457200" algn="l" rtl="0" eaLnBrk="1" fontAlgn="base" hangingPunct="1">
        <a:spcBef>
          <a:spcPct val="0"/>
        </a:spcBef>
        <a:spcAft>
          <a:spcPct val="0"/>
        </a:spcAft>
        <a:defRPr sz="3600" b="1">
          <a:solidFill>
            <a:srgbClr val="824100"/>
          </a:solidFill>
          <a:latin typeface="Garamond" pitchFamily="18" charset="0"/>
        </a:defRPr>
      </a:lvl6pPr>
      <a:lvl7pPr marL="914400" algn="l" rtl="0" eaLnBrk="1" fontAlgn="base" hangingPunct="1">
        <a:spcBef>
          <a:spcPct val="0"/>
        </a:spcBef>
        <a:spcAft>
          <a:spcPct val="0"/>
        </a:spcAft>
        <a:defRPr sz="3600" b="1">
          <a:solidFill>
            <a:srgbClr val="824100"/>
          </a:solidFill>
          <a:latin typeface="Garamond" pitchFamily="18" charset="0"/>
        </a:defRPr>
      </a:lvl7pPr>
      <a:lvl8pPr marL="1371600" algn="l" rtl="0" eaLnBrk="1" fontAlgn="base" hangingPunct="1">
        <a:spcBef>
          <a:spcPct val="0"/>
        </a:spcBef>
        <a:spcAft>
          <a:spcPct val="0"/>
        </a:spcAft>
        <a:defRPr sz="3600" b="1">
          <a:solidFill>
            <a:srgbClr val="824100"/>
          </a:solidFill>
          <a:latin typeface="Garamond" pitchFamily="18" charset="0"/>
        </a:defRPr>
      </a:lvl8pPr>
      <a:lvl9pPr marL="1828800" algn="l" rtl="0" eaLnBrk="1" fontAlgn="base" hangingPunct="1">
        <a:spcBef>
          <a:spcPct val="0"/>
        </a:spcBef>
        <a:spcAft>
          <a:spcPct val="0"/>
        </a:spcAft>
        <a:defRPr sz="3600" b="1">
          <a:solidFill>
            <a:srgbClr val="824100"/>
          </a:solidFill>
          <a:latin typeface="Garamond" pitchFamily="18" charset="0"/>
        </a:defRPr>
      </a:lvl9pPr>
    </p:titleStyle>
    <p:bodyStyle>
      <a:lvl1pPr marL="447675" indent="-447675" algn="l" rtl="0" eaLnBrk="1" fontAlgn="base" hangingPunct="1">
        <a:spcBef>
          <a:spcPct val="60000"/>
        </a:spcBef>
        <a:spcAft>
          <a:spcPct val="0"/>
        </a:spcAft>
        <a:buClr>
          <a:schemeClr val="accent1">
            <a:lumMod val="75000"/>
          </a:schemeClr>
        </a:buClr>
        <a:buChar char="•"/>
        <a:defRPr sz="2000">
          <a:solidFill>
            <a:schemeClr val="accent1">
              <a:lumMod val="50000"/>
            </a:schemeClr>
          </a:solidFill>
          <a:latin typeface="+mn-lt"/>
          <a:ea typeface="+mn-ea"/>
          <a:cs typeface="+mn-cs"/>
        </a:defRPr>
      </a:lvl1pPr>
      <a:lvl2pPr marL="889000" indent="-439738" algn="l" rtl="0" eaLnBrk="1" fontAlgn="base" hangingPunct="1">
        <a:spcBef>
          <a:spcPct val="20000"/>
        </a:spcBef>
        <a:spcAft>
          <a:spcPct val="0"/>
        </a:spcAft>
        <a:buClr>
          <a:schemeClr val="accent1">
            <a:lumMod val="75000"/>
          </a:schemeClr>
        </a:buClr>
        <a:buChar char="•"/>
        <a:defRPr>
          <a:solidFill>
            <a:schemeClr val="accent1">
              <a:lumMod val="50000"/>
            </a:schemeClr>
          </a:solidFill>
          <a:latin typeface="+mn-lt"/>
        </a:defRPr>
      </a:lvl2pPr>
      <a:lvl3pPr marL="1293813" indent="-403225" algn="l" rtl="0" eaLnBrk="1" fontAlgn="base" hangingPunct="1">
        <a:spcBef>
          <a:spcPct val="20000"/>
        </a:spcBef>
        <a:spcAft>
          <a:spcPct val="0"/>
        </a:spcAft>
        <a:buClr>
          <a:schemeClr val="accent1">
            <a:lumMod val="75000"/>
          </a:schemeClr>
        </a:buClr>
        <a:buChar char="•"/>
        <a:defRPr sz="1600">
          <a:solidFill>
            <a:schemeClr val="accent1">
              <a:lumMod val="50000"/>
            </a:schemeClr>
          </a:solidFill>
          <a:latin typeface="+mn-lt"/>
        </a:defRPr>
      </a:lvl3pPr>
      <a:lvl4pPr marL="1681163" indent="-385763" algn="l" rtl="0" eaLnBrk="1" fontAlgn="base" hangingPunct="1">
        <a:spcBef>
          <a:spcPct val="20000"/>
        </a:spcBef>
        <a:spcAft>
          <a:spcPct val="0"/>
        </a:spcAft>
        <a:buClr>
          <a:schemeClr val="accent1">
            <a:lumMod val="75000"/>
          </a:schemeClr>
        </a:buClr>
        <a:buChar char="•"/>
        <a:defRPr sz="1400">
          <a:solidFill>
            <a:schemeClr val="accent1">
              <a:lumMod val="50000"/>
            </a:schemeClr>
          </a:solidFill>
          <a:latin typeface="+mn-lt"/>
        </a:defRPr>
      </a:lvl4pPr>
      <a:lvl5pPr marL="2070100" indent="-387350" algn="l" rtl="0" eaLnBrk="1" fontAlgn="base" hangingPunct="1">
        <a:spcBef>
          <a:spcPct val="20000"/>
        </a:spcBef>
        <a:spcAft>
          <a:spcPct val="0"/>
        </a:spcAft>
        <a:buClr>
          <a:schemeClr val="accent1">
            <a:lumMod val="75000"/>
          </a:schemeClr>
        </a:buClr>
        <a:buChar char="•"/>
        <a:defRPr sz="1400">
          <a:solidFill>
            <a:schemeClr val="accent1">
              <a:lumMod val="50000"/>
            </a:schemeClr>
          </a:solidFill>
          <a:latin typeface="+mn-lt"/>
        </a:defRPr>
      </a:lvl5pPr>
      <a:lvl6pPr marL="2527300" indent="-387350" algn="l" rtl="0" eaLnBrk="1" fontAlgn="base" hangingPunct="1">
        <a:spcBef>
          <a:spcPct val="20000"/>
        </a:spcBef>
        <a:spcAft>
          <a:spcPct val="0"/>
        </a:spcAft>
        <a:buClr>
          <a:srgbClr val="663300"/>
        </a:buClr>
        <a:buChar char="•"/>
        <a:defRPr sz="1400">
          <a:solidFill>
            <a:srgbClr val="824100"/>
          </a:solidFill>
          <a:latin typeface="+mn-lt"/>
        </a:defRPr>
      </a:lvl6pPr>
      <a:lvl7pPr marL="2984500" indent="-387350" algn="l" rtl="0" eaLnBrk="1" fontAlgn="base" hangingPunct="1">
        <a:spcBef>
          <a:spcPct val="20000"/>
        </a:spcBef>
        <a:spcAft>
          <a:spcPct val="0"/>
        </a:spcAft>
        <a:buClr>
          <a:srgbClr val="663300"/>
        </a:buClr>
        <a:buChar char="•"/>
        <a:defRPr sz="1400">
          <a:solidFill>
            <a:srgbClr val="824100"/>
          </a:solidFill>
          <a:latin typeface="+mn-lt"/>
        </a:defRPr>
      </a:lvl7pPr>
      <a:lvl8pPr marL="3441700" indent="-387350" algn="l" rtl="0" eaLnBrk="1" fontAlgn="base" hangingPunct="1">
        <a:spcBef>
          <a:spcPct val="20000"/>
        </a:spcBef>
        <a:spcAft>
          <a:spcPct val="0"/>
        </a:spcAft>
        <a:buClr>
          <a:srgbClr val="663300"/>
        </a:buClr>
        <a:buChar char="•"/>
        <a:defRPr sz="1400">
          <a:solidFill>
            <a:srgbClr val="824100"/>
          </a:solidFill>
          <a:latin typeface="+mn-lt"/>
        </a:defRPr>
      </a:lvl8pPr>
      <a:lvl9pPr marL="3898900" indent="-387350" algn="l" rtl="0" eaLnBrk="1" fontAlgn="base" hangingPunct="1">
        <a:spcBef>
          <a:spcPct val="20000"/>
        </a:spcBef>
        <a:spcAft>
          <a:spcPct val="0"/>
        </a:spcAft>
        <a:buClr>
          <a:srgbClr val="663300"/>
        </a:buClr>
        <a:buChar char="•"/>
        <a:defRPr sz="1400">
          <a:solidFill>
            <a:srgbClr val="8241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p:txBody>
          <a:bodyPr/>
          <a:lstStyle/>
          <a:p>
            <a:r>
              <a:rPr lang="en-US" dirty="0"/>
              <a:t>International Protection, Refugees &amp; the UN</a:t>
            </a:r>
          </a:p>
        </p:txBody>
      </p:sp>
      <p:sp>
        <p:nvSpPr>
          <p:cNvPr id="23558" name="Rectangle 6"/>
          <p:cNvSpPr>
            <a:spLocks noGrp="1" noChangeArrowheads="1"/>
          </p:cNvSpPr>
          <p:nvPr>
            <p:ph type="subTitle" idx="1"/>
          </p:nvPr>
        </p:nvSpPr>
        <p:spPr/>
        <p:txBody>
          <a:bodyPr/>
          <a:lstStyle/>
          <a:p>
            <a:r>
              <a:rPr lang="en-US" dirty="0"/>
              <a:t>SUMMER SCHOOL ON HUMAN RIGHTS, PALERMO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EDF7B-42DF-4FDF-A067-F915E20FEF4C}"/>
              </a:ext>
            </a:extLst>
          </p:cNvPr>
          <p:cNvSpPr>
            <a:spLocks noGrp="1"/>
          </p:cNvSpPr>
          <p:nvPr>
            <p:ph type="title"/>
          </p:nvPr>
        </p:nvSpPr>
        <p:spPr/>
        <p:txBody>
          <a:bodyPr/>
          <a:lstStyle/>
          <a:p>
            <a:r>
              <a:rPr lang="en-IE" dirty="0"/>
              <a:t>Article 33 </a:t>
            </a:r>
            <a:r>
              <a:rPr lang="en-IE" i="1" dirty="0"/>
              <a:t>Non-</a:t>
            </a:r>
            <a:r>
              <a:rPr lang="en-IE" i="1" dirty="0" err="1"/>
              <a:t>refoulement</a:t>
            </a:r>
            <a:endParaRPr lang="en-IE" i="1" dirty="0"/>
          </a:p>
        </p:txBody>
      </p:sp>
      <p:sp>
        <p:nvSpPr>
          <p:cNvPr id="3" name="Content Placeholder 2">
            <a:extLst>
              <a:ext uri="{FF2B5EF4-FFF2-40B4-BE49-F238E27FC236}">
                <a16:creationId xmlns:a16="http://schemas.microsoft.com/office/drawing/2014/main" xmlns="" id="{D2C66194-3873-4B14-889F-1A4BE1A38979}"/>
              </a:ext>
            </a:extLst>
          </p:cNvPr>
          <p:cNvSpPr>
            <a:spLocks noGrp="1"/>
          </p:cNvSpPr>
          <p:nvPr>
            <p:ph idx="1"/>
          </p:nvPr>
        </p:nvSpPr>
        <p:spPr/>
        <p:txBody>
          <a:bodyPr/>
          <a:lstStyle/>
          <a:p>
            <a:pPr marL="0" indent="0">
              <a:buNone/>
            </a:pPr>
            <a:r>
              <a:rPr lang="en-IE" sz="2400" dirty="0"/>
              <a:t>No Contracting State shall expel or return (‘</a:t>
            </a:r>
            <a:r>
              <a:rPr lang="en-IE" sz="2400" i="1" dirty="0" err="1"/>
              <a:t>refouler</a:t>
            </a:r>
            <a:r>
              <a:rPr lang="en-IE" sz="2400" dirty="0"/>
              <a:t>’) a refugee in any manner whatsoever to the frontiers of territories where his life or freedom would be threatened on account of his race, religion, nationality, membership of a particular social group or political opinion.</a:t>
            </a:r>
          </a:p>
          <a:p>
            <a:pPr marL="0" indent="0">
              <a:buNone/>
            </a:pPr>
            <a:r>
              <a:rPr lang="en-IE" sz="2400" dirty="0"/>
              <a:t>The benefit of the present provision may not, however, be claimed by a refugee whom there are reasonable grounds for regarding as a danger to the security of the country in which he is, or who, having been convicted by a final judgment of a particularly serious crime, constitutes a danger to the community of that country.</a:t>
            </a:r>
          </a:p>
        </p:txBody>
      </p:sp>
    </p:spTree>
    <p:extLst>
      <p:ext uri="{BB962C8B-B14F-4D97-AF65-F5344CB8AC3E}">
        <p14:creationId xmlns:p14="http://schemas.microsoft.com/office/powerpoint/2010/main" val="3921698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D92DC0-6EB8-44D0-8EEC-FA28203E9D0C}"/>
              </a:ext>
            </a:extLst>
          </p:cNvPr>
          <p:cNvSpPr>
            <a:spLocks noGrp="1"/>
          </p:cNvSpPr>
          <p:nvPr>
            <p:ph type="title"/>
          </p:nvPr>
        </p:nvSpPr>
        <p:spPr/>
        <p:txBody>
          <a:bodyPr/>
          <a:lstStyle/>
          <a:p>
            <a:r>
              <a:rPr lang="en-IE" dirty="0"/>
              <a:t>Refugee Convention</a:t>
            </a:r>
          </a:p>
        </p:txBody>
      </p:sp>
      <p:sp>
        <p:nvSpPr>
          <p:cNvPr id="3" name="Content Placeholder 2">
            <a:extLst>
              <a:ext uri="{FF2B5EF4-FFF2-40B4-BE49-F238E27FC236}">
                <a16:creationId xmlns:a16="http://schemas.microsoft.com/office/drawing/2014/main" xmlns="" id="{A62ECC12-D21C-44CB-AB4F-5608AE8BF5F7}"/>
              </a:ext>
            </a:extLst>
          </p:cNvPr>
          <p:cNvSpPr>
            <a:spLocks noGrp="1"/>
          </p:cNvSpPr>
          <p:nvPr>
            <p:ph idx="1"/>
          </p:nvPr>
        </p:nvSpPr>
        <p:spPr/>
        <p:txBody>
          <a:bodyPr/>
          <a:lstStyle/>
          <a:p>
            <a:r>
              <a:rPr lang="en-IE" sz="2800" dirty="0"/>
              <a:t>Catalogue of rights for refugees: property; access to the Court, right of association, employment, housing, public education &amp; relief, freedom of movement, social security, travel documents etc</a:t>
            </a:r>
          </a:p>
          <a:p>
            <a:r>
              <a:rPr lang="en-IE" sz="2800" dirty="0"/>
              <a:t>Non-discrimination (Art.3)</a:t>
            </a:r>
          </a:p>
        </p:txBody>
      </p:sp>
    </p:spTree>
    <p:extLst>
      <p:ext uri="{BB962C8B-B14F-4D97-AF65-F5344CB8AC3E}">
        <p14:creationId xmlns:p14="http://schemas.microsoft.com/office/powerpoint/2010/main" val="348573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body" idx="1"/>
          </p:nvPr>
        </p:nvSpPr>
        <p:spPr>
          <a:xfrm>
            <a:off x="685800" y="1916832"/>
            <a:ext cx="7924800" cy="3874368"/>
          </a:xfrm>
        </p:spPr>
        <p:txBody>
          <a:bodyPr/>
          <a:lstStyle/>
          <a:p>
            <a:r>
              <a:rPr lang="en-US" dirty="0"/>
              <a:t>The Cartagena Declaration</a:t>
            </a:r>
          </a:p>
          <a:p>
            <a:r>
              <a:rPr lang="en-US" dirty="0"/>
              <a:t>1969 Organization of African Unity (OAU) Convention governing the specific aspects of refugee problems in Africa</a:t>
            </a:r>
          </a:p>
          <a:p>
            <a:r>
              <a:rPr lang="en-US" dirty="0"/>
              <a:t>Subsidiary protection in the EU legal framework</a:t>
            </a:r>
          </a:p>
        </p:txBody>
      </p:sp>
      <p:sp>
        <p:nvSpPr>
          <p:cNvPr id="16389" name="Rectangle 5"/>
          <p:cNvSpPr>
            <a:spLocks noGrp="1" noChangeArrowheads="1"/>
          </p:cNvSpPr>
          <p:nvPr>
            <p:ph type="title"/>
          </p:nvPr>
        </p:nvSpPr>
        <p:spPr>
          <a:xfrm>
            <a:off x="685800" y="908720"/>
            <a:ext cx="7924800" cy="864096"/>
          </a:xfrm>
        </p:spPr>
        <p:txBody>
          <a:bodyPr/>
          <a:lstStyle/>
          <a:p>
            <a:r>
              <a:rPr lang="en-US" dirty="0"/>
              <a:t>Complementary protection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71D6E-71CF-447C-899B-F0BB865BBDEA}"/>
              </a:ext>
            </a:extLst>
          </p:cNvPr>
          <p:cNvSpPr>
            <a:spLocks noGrp="1"/>
          </p:cNvSpPr>
          <p:nvPr>
            <p:ph type="title"/>
          </p:nvPr>
        </p:nvSpPr>
        <p:spPr>
          <a:xfrm>
            <a:off x="685800" y="980728"/>
            <a:ext cx="7924800" cy="864096"/>
          </a:xfrm>
        </p:spPr>
        <p:txBody>
          <a:bodyPr/>
          <a:lstStyle/>
          <a:p>
            <a:r>
              <a:rPr lang="en-IE" dirty="0"/>
              <a:t>Role of other International Law &amp; Treaty bodies</a:t>
            </a:r>
          </a:p>
        </p:txBody>
      </p:sp>
      <p:sp>
        <p:nvSpPr>
          <p:cNvPr id="3" name="Content Placeholder 2">
            <a:extLst>
              <a:ext uri="{FF2B5EF4-FFF2-40B4-BE49-F238E27FC236}">
                <a16:creationId xmlns:a16="http://schemas.microsoft.com/office/drawing/2014/main" xmlns="" id="{301FC840-58C8-463B-A8F9-51A89A5998EA}"/>
              </a:ext>
            </a:extLst>
          </p:cNvPr>
          <p:cNvSpPr>
            <a:spLocks noGrp="1"/>
          </p:cNvSpPr>
          <p:nvPr>
            <p:ph idx="1"/>
          </p:nvPr>
        </p:nvSpPr>
        <p:spPr/>
        <p:txBody>
          <a:bodyPr/>
          <a:lstStyle/>
          <a:p>
            <a:endParaRPr lang="en-IE" dirty="0"/>
          </a:p>
          <a:p>
            <a:r>
              <a:rPr lang="en-IE" dirty="0"/>
              <a:t>Convention against Torture (Art. 3); International Covenant on Civil and Political Rights (Art. 7) etc</a:t>
            </a:r>
          </a:p>
          <a:p>
            <a:r>
              <a:rPr lang="en-IE" dirty="0"/>
              <a:t>Human Rights Treaty Body Monitoring Mechanisms: Committee against Torture; Human Rights Committee; Committee on the Rights of the Child, Committee on the Rights of Persons with Disabilities</a:t>
            </a:r>
          </a:p>
          <a:p>
            <a:r>
              <a:rPr lang="en-IE" dirty="0"/>
              <a:t>Individual complaint mechanisms, monitoring &amp; reporting mechanisms</a:t>
            </a:r>
          </a:p>
        </p:txBody>
      </p:sp>
    </p:spTree>
    <p:extLst>
      <p:ext uri="{BB962C8B-B14F-4D97-AF65-F5344CB8AC3E}">
        <p14:creationId xmlns:p14="http://schemas.microsoft.com/office/powerpoint/2010/main" val="2493947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D1931C-5F07-42C7-8E7E-252FB8EA9101}"/>
              </a:ext>
            </a:extLst>
          </p:cNvPr>
          <p:cNvSpPr>
            <a:spLocks noGrp="1"/>
          </p:cNvSpPr>
          <p:nvPr>
            <p:ph type="title"/>
          </p:nvPr>
        </p:nvSpPr>
        <p:spPr/>
        <p:txBody>
          <a:bodyPr/>
          <a:lstStyle/>
          <a:p>
            <a:r>
              <a:rPr lang="en-IE" dirty="0"/>
              <a:t>The future: Discussion</a:t>
            </a:r>
          </a:p>
        </p:txBody>
      </p:sp>
      <p:sp>
        <p:nvSpPr>
          <p:cNvPr id="3" name="Content Placeholder 2">
            <a:extLst>
              <a:ext uri="{FF2B5EF4-FFF2-40B4-BE49-F238E27FC236}">
                <a16:creationId xmlns:a16="http://schemas.microsoft.com/office/drawing/2014/main" xmlns="" id="{A29D0C37-4BD8-460A-BCC3-E314883A85AE}"/>
              </a:ext>
            </a:extLst>
          </p:cNvPr>
          <p:cNvSpPr>
            <a:spLocks noGrp="1"/>
          </p:cNvSpPr>
          <p:nvPr>
            <p:ph idx="1"/>
          </p:nvPr>
        </p:nvSpPr>
        <p:spPr/>
        <p:txBody>
          <a:bodyPr/>
          <a:lstStyle/>
          <a:p>
            <a:pPr algn="just"/>
            <a:r>
              <a:rPr lang="en-IE" dirty="0"/>
              <a:t>2012 Roundtable proposal: Special Committee of Experts tasked with issuing Advisory Opinions on the interpretation &amp; application of the Refugee Convention</a:t>
            </a:r>
          </a:p>
          <a:p>
            <a:pPr algn="just"/>
            <a:r>
              <a:rPr lang="en-IE" dirty="0"/>
              <a:t>Supra-national role of the Court of Justice of the European Union : EU</a:t>
            </a:r>
          </a:p>
          <a:p>
            <a:pPr algn="just"/>
            <a:r>
              <a:rPr lang="en-IE" dirty="0"/>
              <a:t>Political will </a:t>
            </a:r>
          </a:p>
        </p:txBody>
      </p:sp>
    </p:spTree>
    <p:extLst>
      <p:ext uri="{BB962C8B-B14F-4D97-AF65-F5344CB8AC3E}">
        <p14:creationId xmlns:p14="http://schemas.microsoft.com/office/powerpoint/2010/main" val="328703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EB1028-1D55-430B-8F21-0E9EA9D9359C}"/>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xmlns="" id="{D5CF82C4-27B6-4C7E-BFB6-6B41E8C41D1D}"/>
              </a:ext>
            </a:extLst>
          </p:cNvPr>
          <p:cNvSpPr>
            <a:spLocks noGrp="1"/>
          </p:cNvSpPr>
          <p:nvPr>
            <p:ph idx="1"/>
          </p:nvPr>
        </p:nvSpPr>
        <p:spPr/>
        <p:txBody>
          <a:bodyPr/>
          <a:lstStyle/>
          <a:p>
            <a:endParaRPr lang="en-IE" dirty="0"/>
          </a:p>
          <a:p>
            <a:endParaRPr lang="en-IE" dirty="0"/>
          </a:p>
          <a:p>
            <a:pPr marL="0" indent="0" algn="ctr">
              <a:buNone/>
            </a:pPr>
            <a:r>
              <a:rPr lang="en-IE" sz="2800" i="1" dirty="0"/>
              <a:t>“Everyone has the right to seek and to enjoy in other countries asylum from persecution”</a:t>
            </a:r>
          </a:p>
          <a:p>
            <a:pPr marL="0" indent="0" algn="ctr">
              <a:buNone/>
            </a:pPr>
            <a:r>
              <a:rPr lang="en-IE" dirty="0"/>
              <a:t>Universal Declaration of Human Rights, Article 14(1)</a:t>
            </a:r>
          </a:p>
        </p:txBody>
      </p:sp>
    </p:spTree>
    <p:extLst>
      <p:ext uri="{BB962C8B-B14F-4D97-AF65-F5344CB8AC3E}">
        <p14:creationId xmlns:p14="http://schemas.microsoft.com/office/powerpoint/2010/main" val="321552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body" idx="1"/>
          </p:nvPr>
        </p:nvSpPr>
        <p:spPr/>
        <p:txBody>
          <a:bodyPr/>
          <a:lstStyle/>
          <a:p>
            <a:r>
              <a:rPr lang="en-US" sz="2800" dirty="0"/>
              <a:t>Protection</a:t>
            </a:r>
          </a:p>
          <a:p>
            <a:r>
              <a:rPr lang="en-US" sz="2800" dirty="0"/>
              <a:t>UNHCR</a:t>
            </a:r>
          </a:p>
          <a:p>
            <a:r>
              <a:rPr lang="en-US" sz="2800" dirty="0"/>
              <a:t>UN 1951 Refugee Convention &amp; 1967 Protocol</a:t>
            </a:r>
          </a:p>
          <a:p>
            <a:r>
              <a:rPr lang="en-US" sz="2800" dirty="0"/>
              <a:t>Protection at the UN level</a:t>
            </a:r>
          </a:p>
        </p:txBody>
      </p:sp>
      <p:sp>
        <p:nvSpPr>
          <p:cNvPr id="14342" name="Rectangle 6"/>
          <p:cNvSpPr>
            <a:spLocks noGrp="1" noChangeArrowheads="1"/>
          </p:cNvSpPr>
          <p:nvPr>
            <p:ph type="title"/>
          </p:nvPr>
        </p:nvSpPr>
        <p:spPr/>
        <p:txBody>
          <a:bodyPr/>
          <a:lstStyle/>
          <a:p>
            <a:r>
              <a:rPr lang="en-US" dirty="0"/>
              <a:t>Overview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9F4BEF-FCE8-4B7F-BDAF-B341124D9502}"/>
              </a:ext>
            </a:extLst>
          </p:cNvPr>
          <p:cNvSpPr>
            <a:spLocks noGrp="1"/>
          </p:cNvSpPr>
          <p:nvPr>
            <p:ph type="title"/>
          </p:nvPr>
        </p:nvSpPr>
        <p:spPr/>
        <p:txBody>
          <a:bodyPr/>
          <a:lstStyle/>
          <a:p>
            <a:r>
              <a:rPr lang="en-IE" dirty="0"/>
              <a:t>Protection</a:t>
            </a:r>
          </a:p>
        </p:txBody>
      </p:sp>
      <p:sp>
        <p:nvSpPr>
          <p:cNvPr id="3" name="Content Placeholder 2">
            <a:extLst>
              <a:ext uri="{FF2B5EF4-FFF2-40B4-BE49-F238E27FC236}">
                <a16:creationId xmlns:a16="http://schemas.microsoft.com/office/drawing/2014/main" xmlns="" id="{47D64024-D499-4306-9628-A59FC4E79433}"/>
              </a:ext>
            </a:extLst>
          </p:cNvPr>
          <p:cNvSpPr>
            <a:spLocks noGrp="1"/>
          </p:cNvSpPr>
          <p:nvPr>
            <p:ph idx="1"/>
          </p:nvPr>
        </p:nvSpPr>
        <p:spPr/>
        <p:txBody>
          <a:bodyPr/>
          <a:lstStyle/>
          <a:p>
            <a:r>
              <a:rPr lang="en-IE" dirty="0">
                <a:effectLst>
                  <a:outerShdw blurRad="38100" dist="38100" dir="2700000" algn="tl">
                    <a:srgbClr val="000000">
                      <a:alpha val="43137"/>
                    </a:srgbClr>
                  </a:outerShdw>
                </a:effectLst>
              </a:rPr>
              <a:t>Primary responsibility </a:t>
            </a:r>
            <a:r>
              <a:rPr lang="en-IE" dirty="0"/>
              <a:t>lies with the State</a:t>
            </a:r>
          </a:p>
          <a:p>
            <a:r>
              <a:rPr lang="en-IE" dirty="0"/>
              <a:t>Legal Framework: individual rights in treaty law</a:t>
            </a:r>
          </a:p>
          <a:p>
            <a:r>
              <a:rPr lang="en-IE" dirty="0"/>
              <a:t>Solutions Framework: Humanitarian assistance, repatriation, durable solutions</a:t>
            </a:r>
          </a:p>
        </p:txBody>
      </p:sp>
    </p:spTree>
    <p:extLst>
      <p:ext uri="{BB962C8B-B14F-4D97-AF65-F5344CB8AC3E}">
        <p14:creationId xmlns:p14="http://schemas.microsoft.com/office/powerpoint/2010/main" val="42043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188028-7C7C-47A7-AECE-B9C1FC73F401}"/>
              </a:ext>
            </a:extLst>
          </p:cNvPr>
          <p:cNvSpPr>
            <a:spLocks noGrp="1"/>
          </p:cNvSpPr>
          <p:nvPr>
            <p:ph type="title"/>
          </p:nvPr>
        </p:nvSpPr>
        <p:spPr/>
        <p:txBody>
          <a:bodyPr/>
          <a:lstStyle/>
          <a:p>
            <a:endParaRPr lang="en-IE" dirty="0"/>
          </a:p>
        </p:txBody>
      </p:sp>
      <p:pic>
        <p:nvPicPr>
          <p:cNvPr id="4" name="Content Placeholder 3" descr="Macintosh HD:Users:russellneal:UNHCR:_russell:Design:Branding:_2015-logos:logo sets:English:DIGITAL-RGB:EPS:UNHCR-visibility-vertical-Blue-RGB-v2015.eps">
            <a:extLst>
              <a:ext uri="{FF2B5EF4-FFF2-40B4-BE49-F238E27FC236}">
                <a16:creationId xmlns:a16="http://schemas.microsoft.com/office/drawing/2014/main" xmlns="" id="{82BA2E29-4703-430F-8605-397BF873E297}"/>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1772817"/>
            <a:ext cx="3960440" cy="3406890"/>
          </a:xfrm>
          <a:prstGeom prst="rect">
            <a:avLst/>
          </a:prstGeom>
          <a:noFill/>
          <a:ln>
            <a:noFill/>
          </a:ln>
        </p:spPr>
      </p:pic>
    </p:spTree>
    <p:extLst>
      <p:ext uri="{BB962C8B-B14F-4D97-AF65-F5344CB8AC3E}">
        <p14:creationId xmlns:p14="http://schemas.microsoft.com/office/powerpoint/2010/main" val="2945333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body" idx="1"/>
          </p:nvPr>
        </p:nvSpPr>
        <p:spPr/>
        <p:txBody>
          <a:bodyPr/>
          <a:lstStyle/>
          <a:p>
            <a:r>
              <a:rPr lang="en-US" dirty="0"/>
              <a:t>Specific mandate – UNHCR statute</a:t>
            </a:r>
          </a:p>
          <a:p>
            <a:pPr lvl="1"/>
            <a:r>
              <a:rPr lang="en-US" dirty="0"/>
              <a:t>Refugees</a:t>
            </a:r>
          </a:p>
          <a:p>
            <a:pPr lvl="1"/>
            <a:r>
              <a:rPr lang="en-US" dirty="0"/>
              <a:t>IDPs</a:t>
            </a:r>
          </a:p>
          <a:p>
            <a:pPr lvl="1"/>
            <a:r>
              <a:rPr lang="en-US" dirty="0"/>
              <a:t>Statelessness</a:t>
            </a:r>
          </a:p>
          <a:p>
            <a:r>
              <a:rPr lang="en-US" dirty="0"/>
              <a:t>Absence of any formal treaty supervisory mechanism</a:t>
            </a:r>
          </a:p>
          <a:p>
            <a:r>
              <a:rPr lang="en-US" dirty="0"/>
              <a:t>UNHCR Handbook 1979 &amp; UNHCR Guidelines : authoritative guidance on the interpretation of the Refugee Convention</a:t>
            </a:r>
          </a:p>
        </p:txBody>
      </p:sp>
      <p:sp>
        <p:nvSpPr>
          <p:cNvPr id="4101" name="Rectangle 5"/>
          <p:cNvSpPr>
            <a:spLocks noGrp="1" noChangeArrowheads="1"/>
          </p:cNvSpPr>
          <p:nvPr>
            <p:ph type="title"/>
          </p:nvPr>
        </p:nvSpPr>
        <p:spPr/>
        <p:txBody>
          <a:bodyPr/>
          <a:lstStyle/>
          <a:p>
            <a:r>
              <a:rPr lang="en-US" dirty="0"/>
              <a:t>UNHCR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58249F-EED8-460B-A372-9C3FE2685CC2}"/>
              </a:ext>
            </a:extLst>
          </p:cNvPr>
          <p:cNvSpPr>
            <a:spLocks noGrp="1"/>
          </p:cNvSpPr>
          <p:nvPr>
            <p:ph type="title"/>
          </p:nvPr>
        </p:nvSpPr>
        <p:spPr>
          <a:xfrm>
            <a:off x="685800" y="762000"/>
            <a:ext cx="7924800" cy="1082824"/>
          </a:xfrm>
        </p:spPr>
        <p:txBody>
          <a:bodyPr/>
          <a:lstStyle/>
          <a:p>
            <a:r>
              <a:rPr lang="en-IE" dirty="0"/>
              <a:t>State parties to the Refugee Convention</a:t>
            </a:r>
          </a:p>
        </p:txBody>
      </p:sp>
      <p:sp>
        <p:nvSpPr>
          <p:cNvPr id="3" name="Content Placeholder 2">
            <a:extLst>
              <a:ext uri="{FF2B5EF4-FFF2-40B4-BE49-F238E27FC236}">
                <a16:creationId xmlns:a16="http://schemas.microsoft.com/office/drawing/2014/main" xmlns="" id="{424ADEBA-5B2B-499E-89BA-01ED02358A2F}"/>
              </a:ext>
            </a:extLst>
          </p:cNvPr>
          <p:cNvSpPr>
            <a:spLocks noGrp="1"/>
          </p:cNvSpPr>
          <p:nvPr>
            <p:ph idx="1"/>
          </p:nvPr>
        </p:nvSpPr>
        <p:spPr>
          <a:xfrm>
            <a:off x="685800" y="1844824"/>
            <a:ext cx="7924800" cy="3946376"/>
          </a:xfrm>
        </p:spPr>
        <p:txBody>
          <a:bodyPr/>
          <a:lstStyle/>
          <a:p>
            <a:pPr marL="0" indent="0">
              <a:buNone/>
            </a:pPr>
            <a:r>
              <a:rPr lang="en-IE" sz="2800" i="1" dirty="0" err="1"/>
              <a:t>Pacta</a:t>
            </a:r>
            <a:r>
              <a:rPr lang="en-IE" sz="2800" i="1" dirty="0"/>
              <a:t>  </a:t>
            </a:r>
            <a:r>
              <a:rPr lang="en-IE" sz="2800" i="1" dirty="0" err="1"/>
              <a:t>sunt</a:t>
            </a:r>
            <a:r>
              <a:rPr lang="en-IE" sz="2800" i="1" dirty="0"/>
              <a:t> </a:t>
            </a:r>
            <a:r>
              <a:rPr lang="en-IE" sz="2800" i="1" dirty="0" err="1"/>
              <a:t>servanda</a:t>
            </a:r>
            <a:endParaRPr lang="en-IE" sz="2800" i="1" dirty="0"/>
          </a:p>
          <a:p>
            <a:pPr marL="0" indent="0">
              <a:buNone/>
            </a:pPr>
            <a:endParaRPr lang="en-IE" sz="2800" i="1" dirty="0"/>
          </a:p>
          <a:p>
            <a:pPr marL="0" indent="0">
              <a:buNone/>
            </a:pPr>
            <a:r>
              <a:rPr lang="en-IE" sz="2800" dirty="0"/>
              <a:t>Article 26 Vienna Convention on the Law of Treaties: </a:t>
            </a:r>
            <a:r>
              <a:rPr lang="en-IE" sz="2800" i="1" dirty="0"/>
              <a:t>Every treaty in force is binding upon the parties to it and must be performed in good faith”</a:t>
            </a:r>
          </a:p>
          <a:p>
            <a:pPr marL="0" indent="0">
              <a:buNone/>
            </a:pPr>
            <a:r>
              <a:rPr lang="en-IE" sz="2800" dirty="0"/>
              <a:t>Article 35 Refugee Convention: cooperation of the national authorities with the UN</a:t>
            </a:r>
            <a:r>
              <a:rPr lang="en-IE" sz="2800" i="1" dirty="0"/>
              <a:t> </a:t>
            </a:r>
          </a:p>
        </p:txBody>
      </p:sp>
    </p:spTree>
    <p:extLst>
      <p:ext uri="{BB962C8B-B14F-4D97-AF65-F5344CB8AC3E}">
        <p14:creationId xmlns:p14="http://schemas.microsoft.com/office/powerpoint/2010/main" val="392539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B984A2-9273-4505-B824-AA933EEE457D}"/>
              </a:ext>
            </a:extLst>
          </p:cNvPr>
          <p:cNvSpPr>
            <a:spLocks noGrp="1"/>
          </p:cNvSpPr>
          <p:nvPr>
            <p:ph type="title"/>
          </p:nvPr>
        </p:nvSpPr>
        <p:spPr/>
        <p:txBody>
          <a:bodyPr/>
          <a:lstStyle/>
          <a:p>
            <a:r>
              <a:rPr lang="en-IE" dirty="0"/>
              <a:t>Refugee Definition</a:t>
            </a:r>
          </a:p>
        </p:txBody>
      </p:sp>
      <p:sp>
        <p:nvSpPr>
          <p:cNvPr id="3" name="Content Placeholder 2">
            <a:extLst>
              <a:ext uri="{FF2B5EF4-FFF2-40B4-BE49-F238E27FC236}">
                <a16:creationId xmlns:a16="http://schemas.microsoft.com/office/drawing/2014/main" xmlns="" id="{309FBB1C-3A85-4946-BD26-2EB87D54D496}"/>
              </a:ext>
            </a:extLst>
          </p:cNvPr>
          <p:cNvSpPr>
            <a:spLocks noGrp="1"/>
          </p:cNvSpPr>
          <p:nvPr>
            <p:ph idx="1"/>
          </p:nvPr>
        </p:nvSpPr>
        <p:spPr/>
        <p:txBody>
          <a:bodyPr/>
          <a:lstStyle/>
          <a:p>
            <a:pPr marL="0" indent="0">
              <a:buNone/>
            </a:pPr>
            <a:r>
              <a:rPr lang="en-IE" sz="2400" dirty="0"/>
              <a:t>A refugee is a person who owing to </a:t>
            </a:r>
            <a:r>
              <a:rPr lang="en-IE" sz="2400" dirty="0">
                <a:effectLst>
                  <a:outerShdw blurRad="38100" dist="38100" dir="2700000" algn="tl">
                    <a:srgbClr val="000000">
                      <a:alpha val="43137"/>
                    </a:srgbClr>
                  </a:outerShdw>
                </a:effectLst>
              </a:rPr>
              <a:t>well-founded fear </a:t>
            </a:r>
            <a:r>
              <a:rPr lang="en-IE" sz="2400" dirty="0"/>
              <a:t>of being persecuted for </a:t>
            </a:r>
            <a:r>
              <a:rPr lang="en-IE" sz="2400" dirty="0">
                <a:effectLst>
                  <a:outerShdw blurRad="38100" dist="38100" dir="2700000" algn="tl">
                    <a:srgbClr val="000000">
                      <a:alpha val="43137"/>
                    </a:srgbClr>
                  </a:outerShdw>
                </a:effectLst>
              </a:rPr>
              <a:t>reasons of race, religion, nationality, membership of a particular social group or political opinion </a:t>
            </a:r>
            <a:r>
              <a:rPr lang="en-IE" sz="2400" dirty="0"/>
              <a:t>is outside the country of his nationality and is unable or owing to such fear, is unwilling to avail himself of the protection of that country; or who, not having a nationality and being outside the country of his former habitual residence is unable or, owing to such fear, unwilling to return to it.</a:t>
            </a:r>
          </a:p>
        </p:txBody>
      </p:sp>
    </p:spTree>
    <p:extLst>
      <p:ext uri="{BB962C8B-B14F-4D97-AF65-F5344CB8AC3E}">
        <p14:creationId xmlns:p14="http://schemas.microsoft.com/office/powerpoint/2010/main" val="2752598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9E1075-2B41-4695-94B6-348BE0D8F5AC}"/>
              </a:ext>
            </a:extLst>
          </p:cNvPr>
          <p:cNvSpPr>
            <a:spLocks noGrp="1"/>
          </p:cNvSpPr>
          <p:nvPr>
            <p:ph type="title"/>
          </p:nvPr>
        </p:nvSpPr>
        <p:spPr/>
        <p:txBody>
          <a:bodyPr/>
          <a:lstStyle/>
          <a:p>
            <a:r>
              <a:rPr lang="en-IE" dirty="0"/>
              <a:t>Article 31: Unlawful presence</a:t>
            </a:r>
          </a:p>
        </p:txBody>
      </p:sp>
      <p:sp>
        <p:nvSpPr>
          <p:cNvPr id="3" name="Content Placeholder 2">
            <a:extLst>
              <a:ext uri="{FF2B5EF4-FFF2-40B4-BE49-F238E27FC236}">
                <a16:creationId xmlns:a16="http://schemas.microsoft.com/office/drawing/2014/main" xmlns="" id="{91E99504-EBB8-4B1B-B6A5-E4D64CD803D2}"/>
              </a:ext>
            </a:extLst>
          </p:cNvPr>
          <p:cNvSpPr>
            <a:spLocks noGrp="1"/>
          </p:cNvSpPr>
          <p:nvPr>
            <p:ph idx="1"/>
          </p:nvPr>
        </p:nvSpPr>
        <p:spPr/>
        <p:txBody>
          <a:bodyPr/>
          <a:lstStyle/>
          <a:p>
            <a:pPr marL="457200" indent="-457200">
              <a:buAutoNum type="arabicPeriod"/>
            </a:pPr>
            <a:r>
              <a:rPr lang="en-IE" dirty="0"/>
              <a:t>The Contracting States </a:t>
            </a:r>
            <a:r>
              <a:rPr lang="en-IE" dirty="0">
                <a:effectLst>
                  <a:outerShdw blurRad="38100" dist="38100" dir="2700000" algn="tl">
                    <a:srgbClr val="000000">
                      <a:alpha val="43137"/>
                    </a:srgbClr>
                  </a:outerShdw>
                </a:effectLst>
              </a:rPr>
              <a:t>shall not impose penalties</a:t>
            </a:r>
            <a:r>
              <a:rPr lang="en-IE" dirty="0"/>
              <a:t>, on account of their illegal entry or presence, on refugees who, coming directly from a territory where their life or freedom was threatened in the sense of article 1, enter or are present in their territory without authorization, provided they present themselves without delay to the authorities and show good cause for their illegal entry or presence. </a:t>
            </a:r>
          </a:p>
          <a:p>
            <a:pPr marL="457200" indent="-457200">
              <a:buAutoNum type="arabicPeriod"/>
            </a:pPr>
            <a:r>
              <a:rPr lang="en-IE" dirty="0"/>
              <a:t>The Contracting States shall not apply to the movements of such refugees restrictions other than those which are necessary and such restrictions shall only be applied until their status in the country is regularized or they obtain admission into another country. The Contracting States shall allow such refugees a reasonable period and all the necessary facilities to obtain admission into another country</a:t>
            </a:r>
          </a:p>
        </p:txBody>
      </p:sp>
    </p:spTree>
    <p:extLst>
      <p:ext uri="{BB962C8B-B14F-4D97-AF65-F5344CB8AC3E}">
        <p14:creationId xmlns:p14="http://schemas.microsoft.com/office/powerpoint/2010/main" val="3911422189"/>
      </p:ext>
    </p:extLst>
  </p:cSld>
  <p:clrMapOvr>
    <a:masterClrMapping/>
  </p:clrMapOvr>
</p:sld>
</file>

<file path=ppt/theme/theme1.xml><?xml version="1.0" encoding="utf-8"?>
<a:theme xmlns:a="http://schemas.openxmlformats.org/drawingml/2006/main" name="Parent Bill of Rights presentation">
  <a:themeElements>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B32C775-349E-4880-B6A0-938FC6BEA2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Parent Bill of Rights presentation</Template>
  <TotalTime>257</TotalTime>
  <Words>691</Words>
  <Application>Microsoft Office PowerPoint</Application>
  <PresentationFormat>On-screen Show (4:3)</PresentationFormat>
  <Paragraphs>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Parent Bill of Rights presentation</vt:lpstr>
      <vt:lpstr>International Protection, Refugees &amp; the UN</vt:lpstr>
      <vt:lpstr>PowerPoint Presentation</vt:lpstr>
      <vt:lpstr>Overview</vt:lpstr>
      <vt:lpstr>Protection</vt:lpstr>
      <vt:lpstr>PowerPoint Presentation</vt:lpstr>
      <vt:lpstr>UNHCR</vt:lpstr>
      <vt:lpstr>State parties to the Refugee Convention</vt:lpstr>
      <vt:lpstr>Refugee Definition</vt:lpstr>
      <vt:lpstr>Article 31: Unlawful presence</vt:lpstr>
      <vt:lpstr>Article 33 Non-refoulement</vt:lpstr>
      <vt:lpstr>Refugee Convention</vt:lpstr>
      <vt:lpstr>Complementary protection</vt:lpstr>
      <vt:lpstr>Role of other International Law &amp; Treaty bodies</vt:lpstr>
      <vt:lpstr>The future: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Bill of Rights</dc:title>
  <dc:creator>maria hennessy</dc:creator>
  <cp:lastModifiedBy>Maria Hennessy</cp:lastModifiedBy>
  <cp:revision>20</cp:revision>
  <dcterms:created xsi:type="dcterms:W3CDTF">2017-07-01T13:17:00Z</dcterms:created>
  <dcterms:modified xsi:type="dcterms:W3CDTF">2017-07-17T13:37:45Z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TC010171251033</vt:lpwstr>
  </property>
</Properties>
</file>