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1"/>
  </p:notesMasterIdLst>
  <p:sldIdLst>
    <p:sldId id="256" r:id="rId2"/>
    <p:sldId id="270" r:id="rId3"/>
    <p:sldId id="262" r:id="rId4"/>
    <p:sldId id="271" r:id="rId5"/>
    <p:sldId id="258" r:id="rId6"/>
    <p:sldId id="267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79" autoAdjust="0"/>
  </p:normalViewPr>
  <p:slideViewPr>
    <p:cSldViewPr snapToGrid="0" snapToObjects="1">
      <p:cViewPr varScale="1">
        <p:scale>
          <a:sx n="111" d="100"/>
          <a:sy n="111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693DA-1FE1-8244-8CE5-83CD4E7EB3B3}" type="datetimeFigureOut">
              <a:rPr lang="fi-FI" smtClean="0"/>
              <a:t>4.7.17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7C90B-0439-B141-8BAB-85C4349D2D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69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endParaRPr lang="fi-FI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51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36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7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28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03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88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7C90B-0439-B141-8BAB-85C4349D2DC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0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, jossa o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4.7.17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orderline-europe.de/sites/default/files/background/kidem-doc-final-2-5-1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Securitization</a:t>
            </a:r>
            <a:r>
              <a:rPr lang="fi-FI" dirty="0" smtClean="0"/>
              <a:t> of </a:t>
            </a:r>
            <a:r>
              <a:rPr lang="fi-FI" dirty="0" err="1" smtClean="0"/>
              <a:t>migration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CCME/CEC Summer </a:t>
            </a:r>
            <a:r>
              <a:rPr lang="fi-FI" dirty="0"/>
              <a:t>S</a:t>
            </a:r>
            <a:r>
              <a:rPr lang="fi-FI" dirty="0" smtClean="0"/>
              <a:t>chool in </a:t>
            </a:r>
            <a:r>
              <a:rPr lang="fi-FI" dirty="0"/>
              <a:t>H</a:t>
            </a:r>
            <a:r>
              <a:rPr lang="fi-FI" dirty="0" smtClean="0"/>
              <a:t>uman </a:t>
            </a:r>
            <a:r>
              <a:rPr lang="fi-FI" dirty="0"/>
              <a:t>R</a:t>
            </a:r>
            <a:r>
              <a:rPr lang="fi-FI" dirty="0" smtClean="0"/>
              <a:t>ights, 2–6.7.2017 Palermo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sz="1600" dirty="0" smtClean="0"/>
              <a:t>Talvikki Ahonen / </a:t>
            </a:r>
            <a:r>
              <a:rPr lang="fi-FI" sz="1600" dirty="0" err="1" smtClean="0"/>
              <a:t>University</a:t>
            </a:r>
            <a:r>
              <a:rPr lang="fi-FI" sz="1600" dirty="0" smtClean="0"/>
              <a:t> of Eastern Finland &amp; </a:t>
            </a:r>
            <a:r>
              <a:rPr lang="fi-FI" sz="1600" dirty="0" err="1" smtClean="0"/>
              <a:t>Finnish</a:t>
            </a:r>
            <a:r>
              <a:rPr lang="fi-FI" sz="1600" dirty="0" smtClean="0"/>
              <a:t> </a:t>
            </a:r>
            <a:r>
              <a:rPr lang="fi-FI" sz="1600" dirty="0" err="1" smtClean="0"/>
              <a:t>Ecumenical</a:t>
            </a:r>
            <a:r>
              <a:rPr lang="fi-FI" sz="1600" dirty="0"/>
              <a:t> </a:t>
            </a:r>
            <a:r>
              <a:rPr lang="fi-FI" sz="1600" dirty="0" err="1" smtClean="0"/>
              <a:t>Council</a:t>
            </a:r>
            <a:endParaRPr lang="fi-FI" sz="1600" dirty="0" smtClean="0"/>
          </a:p>
          <a:p>
            <a:r>
              <a:rPr lang="fi-FI" sz="1600" b="1" dirty="0" err="1"/>
              <a:t>t</a:t>
            </a:r>
            <a:r>
              <a:rPr lang="fi-FI" sz="1600" b="1" dirty="0" err="1" smtClean="0"/>
              <a:t>alvikki.ahonen@uef.fi</a:t>
            </a:r>
            <a:endParaRPr lang="fi-FI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5489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eath by region- June 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42" y="2212872"/>
            <a:ext cx="5311274" cy="3544312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i-FI" dirty="0" err="1" smtClean="0"/>
              <a:t>Violent</a:t>
            </a:r>
            <a:r>
              <a:rPr lang="fi-FI" dirty="0" smtClean="0"/>
              <a:t> </a:t>
            </a:r>
            <a:r>
              <a:rPr lang="fi-FI" dirty="0" err="1" smtClean="0"/>
              <a:t>borders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230382" y="2212872"/>
            <a:ext cx="3566160" cy="3681412"/>
          </a:xfrm>
        </p:spPr>
        <p:txBody>
          <a:bodyPr>
            <a:normAutofit fontScale="55000" lnSpcReduction="20000"/>
          </a:bodyPr>
          <a:lstStyle/>
          <a:p>
            <a:r>
              <a:rPr lang="fi-FI" sz="3300" dirty="0" smtClean="0"/>
              <a:t>3 700 </a:t>
            </a:r>
            <a:r>
              <a:rPr lang="fi-FI" sz="3300" dirty="0" err="1" smtClean="0"/>
              <a:t>migrants</a:t>
            </a:r>
            <a:r>
              <a:rPr lang="fi-FI" sz="3300" dirty="0" smtClean="0"/>
              <a:t> </a:t>
            </a:r>
            <a:r>
              <a:rPr lang="fi-FI" sz="3300" dirty="0" err="1" smtClean="0"/>
              <a:t>died</a:t>
            </a:r>
            <a:r>
              <a:rPr lang="fi-FI" sz="3300" dirty="0" smtClean="0"/>
              <a:t> at the </a:t>
            </a:r>
            <a:r>
              <a:rPr lang="fi-FI" sz="3300" dirty="0" err="1" smtClean="0"/>
              <a:t>Mediterranean</a:t>
            </a:r>
            <a:r>
              <a:rPr lang="fi-FI" sz="3300" dirty="0" smtClean="0"/>
              <a:t> 2015, and  5 000 on 2016</a:t>
            </a:r>
            <a:endParaRPr lang="fi-FI" dirty="0"/>
          </a:p>
          <a:p>
            <a:r>
              <a:rPr lang="fi-FI" sz="3300" dirty="0" smtClean="0"/>
              <a:t>In </a:t>
            </a:r>
            <a:r>
              <a:rPr lang="fi-FI" sz="3300" dirty="0" err="1" smtClean="0"/>
              <a:t>many</a:t>
            </a:r>
            <a:r>
              <a:rPr lang="fi-FI" sz="3300" dirty="0" smtClean="0"/>
              <a:t> </a:t>
            </a:r>
            <a:r>
              <a:rPr lang="fi-FI" sz="3300" dirty="0" err="1" smtClean="0"/>
              <a:t>cases</a:t>
            </a:r>
            <a:r>
              <a:rPr lang="fi-FI" sz="3300" dirty="0" smtClean="0"/>
              <a:t> the </a:t>
            </a:r>
            <a:r>
              <a:rPr lang="fi-FI" sz="3300" dirty="0" err="1" smtClean="0"/>
              <a:t>bodies</a:t>
            </a:r>
            <a:r>
              <a:rPr lang="fi-FI" sz="3300" dirty="0" smtClean="0"/>
              <a:t> </a:t>
            </a:r>
            <a:r>
              <a:rPr lang="fi-FI" sz="3300" dirty="0" err="1" smtClean="0"/>
              <a:t>are</a:t>
            </a:r>
            <a:r>
              <a:rPr lang="fi-FI" sz="3300" dirty="0" smtClean="0"/>
              <a:t> </a:t>
            </a:r>
            <a:r>
              <a:rPr lang="fi-FI" sz="3300" dirty="0" err="1" smtClean="0"/>
              <a:t>never</a:t>
            </a:r>
            <a:r>
              <a:rPr lang="fi-FI" sz="3300" dirty="0"/>
              <a:t> </a:t>
            </a:r>
            <a:r>
              <a:rPr lang="fi-FI" sz="3300" dirty="0" err="1" smtClean="0"/>
              <a:t>found</a:t>
            </a:r>
            <a:endParaRPr lang="fi-FI" sz="3300" dirty="0" smtClean="0"/>
          </a:p>
          <a:p>
            <a:r>
              <a:rPr lang="fi-FI" sz="3300" dirty="0" smtClean="0"/>
              <a:t>Outer </a:t>
            </a:r>
            <a:r>
              <a:rPr lang="fi-FI" sz="3300" dirty="0" err="1"/>
              <a:t>borders</a:t>
            </a:r>
            <a:r>
              <a:rPr lang="fi-FI" sz="3300" dirty="0"/>
              <a:t> of the EU: the </a:t>
            </a:r>
            <a:r>
              <a:rPr lang="fi-FI" sz="3300" dirty="0" err="1"/>
              <a:t>most</a:t>
            </a:r>
            <a:r>
              <a:rPr lang="fi-FI" sz="3300" dirty="0"/>
              <a:t> </a:t>
            </a:r>
            <a:r>
              <a:rPr lang="fi-FI" sz="3300" dirty="0" err="1"/>
              <a:t>dangerous</a:t>
            </a:r>
            <a:r>
              <a:rPr lang="fi-FI" sz="3300" dirty="0"/>
              <a:t> </a:t>
            </a:r>
            <a:r>
              <a:rPr lang="fi-FI" sz="3300" dirty="0" err="1"/>
              <a:t>borders</a:t>
            </a:r>
            <a:r>
              <a:rPr lang="fi-FI" sz="3300" dirty="0"/>
              <a:t> in the </a:t>
            </a:r>
            <a:r>
              <a:rPr lang="fi-FI" sz="3300" dirty="0" err="1"/>
              <a:t>world</a:t>
            </a:r>
            <a:endParaRPr lang="fi-FI" sz="3300" dirty="0"/>
          </a:p>
          <a:p>
            <a:endParaRPr lang="fi-FI" sz="33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836798" y="6059251"/>
            <a:ext cx="1876895" cy="2177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 err="1" smtClean="0"/>
              <a:t>Source</a:t>
            </a:r>
            <a:r>
              <a:rPr lang="fi-FI" dirty="0" smtClean="0"/>
              <a:t>: IOM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57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Violent</a:t>
            </a:r>
            <a:r>
              <a:rPr lang="fi-FI" dirty="0" smtClean="0"/>
              <a:t> </a:t>
            </a:r>
            <a:r>
              <a:rPr lang="fi-FI" dirty="0" err="1" smtClean="0"/>
              <a:t>borders</a:t>
            </a:r>
            <a:r>
              <a:rPr lang="fi-FI" dirty="0" smtClean="0"/>
              <a:t>, </a:t>
            </a:r>
            <a:r>
              <a:rPr lang="fi-FI" dirty="0" err="1" smtClean="0"/>
              <a:t>security</a:t>
            </a:r>
            <a:r>
              <a:rPr lang="fi-FI" dirty="0" smtClean="0"/>
              <a:t> &amp; </a:t>
            </a:r>
            <a:r>
              <a:rPr lang="fi-FI" dirty="0" err="1" smtClean="0"/>
              <a:t>securitization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1121" y="2129395"/>
            <a:ext cx="8604216" cy="4136934"/>
          </a:xfrm>
        </p:spPr>
        <p:txBody>
          <a:bodyPr>
            <a:normAutofit/>
          </a:bodyPr>
          <a:lstStyle/>
          <a:p>
            <a:r>
              <a:rPr lang="fi-FI" dirty="0" smtClean="0">
                <a:sym typeface="Wingdings"/>
              </a:rPr>
              <a:t>AND STILL: </a:t>
            </a:r>
            <a:r>
              <a:rPr lang="fi-FI" b="1" i="1" dirty="0" err="1" smtClean="0">
                <a:sym typeface="Wingdings"/>
              </a:rPr>
              <a:t>migrants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themselves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are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portrayed</a:t>
            </a:r>
            <a:r>
              <a:rPr lang="fi-FI" dirty="0" smtClean="0">
                <a:sym typeface="Wingdings"/>
              </a:rPr>
              <a:t> as a </a:t>
            </a:r>
            <a:r>
              <a:rPr lang="fi-FI" dirty="0" err="1" smtClean="0">
                <a:sym typeface="Wingdings"/>
              </a:rPr>
              <a:t>threat</a:t>
            </a:r>
            <a:r>
              <a:rPr lang="fi-FI" dirty="0" smtClean="0">
                <a:sym typeface="Wingdings"/>
              </a:rPr>
              <a:t> to Europe</a:t>
            </a:r>
          </a:p>
          <a:p>
            <a:pPr>
              <a:buFont typeface="Wingdings" charset="2"/>
              <a:buChar char="Ø"/>
            </a:pPr>
            <a:r>
              <a:rPr lang="fi-FI" dirty="0" smtClean="0"/>
              <a:t>Security </a:t>
            </a:r>
            <a:r>
              <a:rPr lang="fi-FI" dirty="0"/>
              <a:t>as a </a:t>
            </a:r>
            <a:r>
              <a:rPr lang="fi-FI" dirty="0" err="1"/>
              <a:t>fundamental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>
                <a:sym typeface="Wingdings"/>
              </a:rPr>
              <a:t> </a:t>
            </a:r>
            <a:r>
              <a:rPr lang="fi-FI" dirty="0" err="1">
                <a:sym typeface="Wingdings"/>
              </a:rPr>
              <a:t>security</a:t>
            </a:r>
            <a:r>
              <a:rPr lang="fi-FI" dirty="0"/>
              <a:t> </a:t>
            </a:r>
            <a:r>
              <a:rPr lang="fi-FI" dirty="0" err="1"/>
              <a:t>issues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prioritized</a:t>
            </a:r>
            <a:r>
              <a:rPr lang="fi-FI" dirty="0"/>
              <a:t> </a:t>
            </a:r>
            <a:r>
              <a:rPr lang="fi-FI" dirty="0">
                <a:sym typeface="Wingdings"/>
              </a:rPr>
              <a:t> </a:t>
            </a:r>
            <a:r>
              <a:rPr lang="fi-FI" dirty="0" err="1">
                <a:sym typeface="Wingdings"/>
              </a:rPr>
              <a:t>narrative</a:t>
            </a:r>
            <a:r>
              <a:rPr lang="fi-FI" dirty="0">
                <a:sym typeface="Wingdings"/>
              </a:rPr>
              <a:t> is a </a:t>
            </a:r>
            <a:r>
              <a:rPr lang="fi-FI" dirty="0" err="1">
                <a:sym typeface="Wingdings"/>
              </a:rPr>
              <a:t>very</a:t>
            </a:r>
            <a:r>
              <a:rPr lang="fi-FI" dirty="0">
                <a:sym typeface="Wingdings"/>
              </a:rPr>
              <a:t> </a:t>
            </a:r>
            <a:r>
              <a:rPr lang="fi-FI" dirty="0" err="1">
                <a:sym typeface="Wingdings"/>
              </a:rPr>
              <a:t>powerful</a:t>
            </a:r>
            <a:r>
              <a:rPr lang="fi-FI" dirty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tool</a:t>
            </a:r>
            <a:endParaRPr lang="fi-FI" dirty="0" smtClean="0"/>
          </a:p>
          <a:p>
            <a:pPr>
              <a:buFont typeface="Wingdings" charset="2"/>
              <a:buChar char="Ø"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, </a:t>
            </a:r>
            <a:r>
              <a:rPr lang="fi-FI" b="1" i="1" dirty="0" err="1"/>
              <a:t>whose</a:t>
            </a:r>
            <a:r>
              <a:rPr lang="fi-FI" dirty="0"/>
              <a:t>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? </a:t>
            </a:r>
          </a:p>
          <a:p>
            <a:pPr>
              <a:buFont typeface="Wingdings" charset="2"/>
              <a:buChar char="Ø"/>
            </a:pPr>
            <a:r>
              <a:rPr lang="fi-FI" b="1" i="1" dirty="0" err="1" smtClean="0"/>
              <a:t>What</a:t>
            </a:r>
            <a:r>
              <a:rPr lang="fi-FI" b="1" i="1" dirty="0" smtClean="0"/>
              <a:t> </a:t>
            </a:r>
            <a:r>
              <a:rPr lang="fi-FI" dirty="0" err="1" smtClean="0"/>
              <a:t>threats</a:t>
            </a:r>
            <a:r>
              <a:rPr lang="fi-FI" dirty="0" smtClean="0"/>
              <a:t> </a:t>
            </a:r>
            <a:r>
              <a:rPr lang="fi-FI" dirty="0" err="1" smtClean="0"/>
              <a:t>migrants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assumed</a:t>
            </a:r>
            <a:r>
              <a:rPr lang="fi-FI" dirty="0" smtClean="0"/>
              <a:t> to </a:t>
            </a:r>
            <a:r>
              <a:rPr lang="fi-FI" dirty="0" err="1" smtClean="0"/>
              <a:t>cause</a:t>
            </a:r>
            <a:r>
              <a:rPr lang="fi-FI" dirty="0" smtClean="0"/>
              <a:t>? </a:t>
            </a:r>
          </a:p>
          <a:p>
            <a:pPr>
              <a:buFont typeface="Wingdings" charset="2"/>
              <a:buChar char="Ø"/>
            </a:pPr>
            <a:endParaRPr lang="fi-FI" dirty="0"/>
          </a:p>
          <a:p>
            <a:pPr>
              <a:buFont typeface="Wingdings" charset="2"/>
              <a:buChar char="Ø"/>
            </a:pPr>
            <a:r>
              <a:rPr lang="fi-FI" dirty="0"/>
              <a:t>https://www.youtube.com/watch?v=XkRRdth8AHc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630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Security, </a:t>
            </a:r>
            <a:r>
              <a:rPr lang="fi-FI" dirty="0" err="1" smtClean="0"/>
              <a:t>threats</a:t>
            </a:r>
            <a:r>
              <a:rPr lang="fi-FI" dirty="0" smtClean="0"/>
              <a:t>, and </a:t>
            </a:r>
            <a:r>
              <a:rPr lang="fi-FI" dirty="0" err="1" smtClean="0"/>
              <a:t>fears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559905" y="2595563"/>
            <a:ext cx="4153789" cy="3681412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threats</a:t>
            </a:r>
            <a:r>
              <a:rPr lang="fi-FI" dirty="0" err="1"/>
              <a:t>/</a:t>
            </a:r>
            <a:r>
              <a:rPr lang="fi-FI" dirty="0" err="1" smtClean="0"/>
              <a:t>fears</a:t>
            </a:r>
            <a:r>
              <a:rPr lang="fi-FI" dirty="0" smtClean="0"/>
              <a:t> </a:t>
            </a:r>
            <a:r>
              <a:rPr lang="fi-FI" dirty="0" err="1" smtClean="0"/>
              <a:t>immigration</a:t>
            </a:r>
            <a:r>
              <a:rPr lang="fi-FI" dirty="0" smtClean="0"/>
              <a:t> is </a:t>
            </a:r>
            <a:r>
              <a:rPr lang="fi-FI" dirty="0" err="1" smtClean="0"/>
              <a:t>assumed</a:t>
            </a:r>
            <a:r>
              <a:rPr lang="fi-FI" dirty="0" smtClean="0"/>
              <a:t> to </a:t>
            </a:r>
            <a:r>
              <a:rPr lang="fi-FI" dirty="0" err="1" smtClean="0"/>
              <a:t>cause</a:t>
            </a:r>
            <a:r>
              <a:rPr lang="fi-FI" dirty="0" smtClean="0"/>
              <a:t>?</a:t>
            </a:r>
          </a:p>
          <a:p>
            <a:pPr>
              <a:buFont typeface="Wingdings" charset="2"/>
              <a:buChar char="Ø"/>
            </a:pPr>
            <a:r>
              <a:rPr lang="fi-FI" dirty="0" err="1" smtClean="0"/>
              <a:t>Socio-economic</a:t>
            </a:r>
            <a:r>
              <a:rPr lang="fi-FI" dirty="0" smtClean="0"/>
              <a:t> </a:t>
            </a:r>
            <a:r>
              <a:rPr lang="fi-FI" dirty="0" err="1" smtClean="0"/>
              <a:t>threats</a:t>
            </a:r>
            <a:r>
              <a:rPr lang="fi-FI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fi-FI" dirty="0" err="1" smtClean="0"/>
              <a:t>Cultural</a:t>
            </a:r>
            <a:r>
              <a:rPr lang="fi-FI" dirty="0" smtClean="0"/>
              <a:t> </a:t>
            </a:r>
            <a:r>
              <a:rPr lang="fi-FI" dirty="0" err="1" smtClean="0"/>
              <a:t>threats</a:t>
            </a:r>
            <a:endParaRPr lang="fi-FI" dirty="0" smtClean="0"/>
          </a:p>
          <a:p>
            <a:pPr>
              <a:buFont typeface="Wingdings" charset="2"/>
              <a:buChar char="Ø"/>
            </a:pPr>
            <a:r>
              <a:rPr lang="fi-FI" dirty="0" err="1" smtClean="0"/>
              <a:t>Existential</a:t>
            </a:r>
            <a:r>
              <a:rPr lang="fi-FI" dirty="0" smtClean="0"/>
              <a:t> </a:t>
            </a:r>
            <a:r>
              <a:rPr lang="fi-FI" dirty="0" err="1" smtClean="0"/>
              <a:t>threat</a:t>
            </a:r>
            <a:endParaRPr lang="fi-FI" dirty="0"/>
          </a:p>
          <a:p>
            <a:pPr>
              <a:buFont typeface="Wingdings" charset="2"/>
              <a:buChar char="Ø"/>
            </a:pPr>
            <a:r>
              <a:rPr lang="fi-FI" dirty="0" err="1" smtClean="0"/>
              <a:t>Threat</a:t>
            </a:r>
            <a:r>
              <a:rPr lang="fi-FI" dirty="0" smtClean="0"/>
              <a:t> to </a:t>
            </a:r>
            <a:r>
              <a:rPr lang="fi-FI" dirty="0" err="1"/>
              <a:t>d</a:t>
            </a:r>
            <a:r>
              <a:rPr lang="fi-FI" dirty="0" err="1" smtClean="0"/>
              <a:t>omestic/internal</a:t>
            </a:r>
            <a:r>
              <a:rPr lang="fi-FI" dirty="0" smtClean="0"/>
              <a:t> </a:t>
            </a:r>
            <a:r>
              <a:rPr lang="fi-FI" dirty="0" err="1" smtClean="0"/>
              <a:t>security</a:t>
            </a:r>
            <a:endParaRPr lang="fi-FI" dirty="0" smtClean="0"/>
          </a:p>
        </p:txBody>
      </p:sp>
      <p:pic>
        <p:nvPicPr>
          <p:cNvPr id="7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3680"/>
          <a:stretch>
            <a:fillRect/>
          </a:stretch>
        </p:blipFill>
        <p:spPr>
          <a:xfrm>
            <a:off x="459619" y="2595563"/>
            <a:ext cx="3894667" cy="3681412"/>
          </a:xfrm>
        </p:spPr>
      </p:pic>
    </p:spTree>
    <p:extLst>
      <p:ext uri="{BB962C8B-B14F-4D97-AF65-F5344CB8AC3E}">
        <p14:creationId xmlns:p14="http://schemas.microsoft.com/office/powerpoint/2010/main" val="362177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Criminalization</a:t>
            </a:r>
            <a:r>
              <a:rPr lang="fi-FI" dirty="0" smtClean="0"/>
              <a:t> of </a:t>
            </a:r>
            <a:r>
              <a:rPr lang="fi-FI" dirty="0" err="1" smtClean="0"/>
              <a:t>migrants</a:t>
            </a:r>
            <a:r>
              <a:rPr lang="fi-FI" dirty="0" smtClean="0"/>
              <a:t>: </a:t>
            </a:r>
            <a:r>
              <a:rPr lang="fi-FI" dirty="0" err="1" smtClean="0"/>
              <a:t>undocumentedness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63" y="2373122"/>
            <a:ext cx="8609437" cy="3893208"/>
          </a:xfrm>
        </p:spPr>
        <p:txBody>
          <a:bodyPr>
            <a:normAutofit/>
          </a:bodyPr>
          <a:lstStyle/>
          <a:p>
            <a:r>
              <a:rPr lang="fi-FI" dirty="0" err="1" smtClean="0"/>
              <a:t>Labeling</a:t>
            </a:r>
            <a:r>
              <a:rPr lang="fi-FI" dirty="0" smtClean="0"/>
              <a:t> </a:t>
            </a:r>
            <a:r>
              <a:rPr lang="fi-FI" dirty="0" err="1" smtClean="0"/>
              <a:t>undocumented</a:t>
            </a:r>
            <a:r>
              <a:rPr lang="fi-FI" dirty="0" smtClean="0"/>
              <a:t> </a:t>
            </a:r>
            <a:r>
              <a:rPr lang="fi-FI" dirty="0" smtClean="0"/>
              <a:t>as ”</a:t>
            </a:r>
            <a:r>
              <a:rPr lang="fi-FI" dirty="0" err="1" smtClean="0"/>
              <a:t>illegals</a:t>
            </a:r>
            <a:r>
              <a:rPr lang="fi-FI" dirty="0" smtClean="0"/>
              <a:t>” is </a:t>
            </a:r>
            <a:r>
              <a:rPr lang="fi-FI" dirty="0" err="1" smtClean="0"/>
              <a:t>insincere</a:t>
            </a:r>
            <a:r>
              <a:rPr lang="fi-FI" dirty="0" smtClean="0"/>
              <a:t> for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reasons</a:t>
            </a:r>
            <a:r>
              <a:rPr lang="fi-FI" dirty="0" smtClean="0"/>
              <a:t>:</a:t>
            </a:r>
          </a:p>
          <a:p>
            <a:pPr lvl="1">
              <a:buFont typeface="Wingdings" charset="2"/>
              <a:buChar char="v"/>
            </a:pPr>
            <a:r>
              <a:rPr lang="fi-FI" dirty="0" smtClean="0"/>
              <a:t>People </a:t>
            </a:r>
            <a:r>
              <a:rPr lang="fi-FI" dirty="0" err="1" smtClean="0"/>
              <a:t>move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legal</a:t>
            </a:r>
            <a:r>
              <a:rPr lang="fi-FI" dirty="0" smtClean="0"/>
              <a:t> status to </a:t>
            </a:r>
            <a:r>
              <a:rPr lang="fi-FI" dirty="0" err="1" smtClean="0"/>
              <a:t>other</a:t>
            </a:r>
            <a:r>
              <a:rPr lang="fi-FI" dirty="0" smtClean="0"/>
              <a:t>, </a:t>
            </a:r>
            <a:r>
              <a:rPr lang="fi-FI" dirty="0" err="1" smtClean="0"/>
              <a:t>sometimes</a:t>
            </a:r>
            <a:r>
              <a:rPr lang="fi-FI" dirty="0" smtClean="0"/>
              <a:t> </a:t>
            </a:r>
            <a:r>
              <a:rPr lang="fi-FI" dirty="0" err="1" smtClean="0"/>
              <a:t>often</a:t>
            </a:r>
            <a:r>
              <a:rPr lang="fi-FI" dirty="0" smtClean="0"/>
              <a:t> and quickly </a:t>
            </a:r>
          </a:p>
          <a:p>
            <a:pPr lvl="1">
              <a:buFont typeface="Wingdings" charset="2"/>
              <a:buChar char="v"/>
            </a:pPr>
            <a:r>
              <a:rPr lang="fi-FI" dirty="0" smtClean="0"/>
              <a:t>Lines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categories</a:t>
            </a:r>
            <a:r>
              <a:rPr lang="fi-FI" dirty="0"/>
              <a:t> of </a:t>
            </a:r>
            <a:r>
              <a:rPr lang="fi-FI" dirty="0" err="1"/>
              <a:t>migrants</a:t>
            </a:r>
            <a:r>
              <a:rPr lang="fi-FI" dirty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in </a:t>
            </a:r>
            <a:r>
              <a:rPr lang="fi-FI" dirty="0" err="1" smtClean="0"/>
              <a:t>reality</a:t>
            </a:r>
            <a:r>
              <a:rPr lang="fi-FI" dirty="0" smtClean="0"/>
              <a:t> </a:t>
            </a:r>
            <a:r>
              <a:rPr lang="fi-FI" dirty="0" err="1"/>
              <a:t>blurred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forced</a:t>
            </a:r>
            <a:r>
              <a:rPr lang="fi-FI" dirty="0" smtClean="0"/>
              <a:t> </a:t>
            </a:r>
            <a:r>
              <a:rPr lang="fi-FI" dirty="0"/>
              <a:t>vs. </a:t>
            </a:r>
            <a:r>
              <a:rPr lang="fi-FI" dirty="0" err="1"/>
              <a:t>voluntary</a:t>
            </a:r>
            <a:r>
              <a:rPr lang="fi-FI" dirty="0"/>
              <a:t> </a:t>
            </a:r>
            <a:r>
              <a:rPr lang="fi-FI" dirty="0" err="1"/>
              <a:t>migration</a:t>
            </a:r>
            <a:r>
              <a:rPr lang="fi-FI" dirty="0"/>
              <a:t>; </a:t>
            </a:r>
            <a:r>
              <a:rPr lang="fi-FI" dirty="0" err="1" smtClean="0"/>
              <a:t>economic</a:t>
            </a:r>
            <a:r>
              <a:rPr lang="fi-FI" dirty="0" smtClean="0"/>
              <a:t> </a:t>
            </a:r>
            <a:r>
              <a:rPr lang="fi-FI" dirty="0" err="1" smtClean="0"/>
              <a:t>migration</a:t>
            </a:r>
            <a:r>
              <a:rPr lang="fi-FI" dirty="0" smtClean="0"/>
              <a:t> etc.)</a:t>
            </a:r>
            <a:endParaRPr lang="fi-FI" dirty="0"/>
          </a:p>
          <a:p>
            <a:pPr lvl="1">
              <a:buFont typeface="Wingdings" charset="2"/>
              <a:buChar char="v"/>
            </a:pPr>
            <a:r>
              <a:rPr lang="fi-FI" dirty="0" err="1" smtClean="0"/>
              <a:t>State’s</a:t>
            </a:r>
            <a:r>
              <a:rPr lang="fi-FI" dirty="0" smtClean="0"/>
              <a:t> </a:t>
            </a:r>
            <a:r>
              <a:rPr lang="fi-FI" dirty="0" err="1" smtClean="0"/>
              <a:t>ability</a:t>
            </a:r>
            <a:r>
              <a:rPr lang="fi-FI" dirty="0" smtClean="0"/>
              <a:t> to </a:t>
            </a:r>
            <a:r>
              <a:rPr lang="fi-FI" dirty="0" err="1" smtClean="0"/>
              <a:t>recognize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”</a:t>
            </a:r>
            <a:r>
              <a:rPr lang="fi-FI" dirty="0" err="1" smtClean="0"/>
              <a:t>real</a:t>
            </a:r>
            <a:r>
              <a:rPr lang="fi-FI" dirty="0" smtClean="0"/>
              <a:t>” </a:t>
            </a:r>
            <a:r>
              <a:rPr lang="fi-FI" dirty="0" err="1" smtClean="0"/>
              <a:t>refugees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perfect</a:t>
            </a:r>
            <a:r>
              <a:rPr lang="fi-FI" dirty="0"/>
              <a:t>;</a:t>
            </a:r>
            <a:r>
              <a:rPr lang="fi-FI" dirty="0" smtClean="0"/>
              <a:t> </a:t>
            </a:r>
            <a:r>
              <a:rPr lang="fi-FI" dirty="0" err="1" smtClean="0"/>
              <a:t>assumed</a:t>
            </a:r>
            <a:r>
              <a:rPr lang="fi-FI" dirty="0" smtClean="0"/>
              <a:t> </a:t>
            </a:r>
            <a:r>
              <a:rPr lang="fi-FI" dirty="0" err="1" smtClean="0"/>
              <a:t>uniformity</a:t>
            </a:r>
            <a:r>
              <a:rPr lang="fi-FI" dirty="0" smtClean="0"/>
              <a:t> of the EU </a:t>
            </a:r>
            <a:r>
              <a:rPr lang="fi-FI" dirty="0" err="1" smtClean="0"/>
              <a:t>asylum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fi-FI" dirty="0" smtClean="0"/>
          </a:p>
          <a:p>
            <a:r>
              <a:rPr lang="fi-FI" dirty="0" err="1" smtClean="0"/>
              <a:t>Undocumented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in 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precarious</a:t>
            </a:r>
            <a:r>
              <a:rPr lang="fi-FI" dirty="0" smtClean="0"/>
              <a:t> </a:t>
            </a:r>
            <a:r>
              <a:rPr lang="fi-FI" dirty="0" err="1" smtClean="0"/>
              <a:t>situation</a:t>
            </a:r>
            <a:r>
              <a:rPr lang="fi-FI" dirty="0" smtClean="0"/>
              <a:t> </a:t>
            </a:r>
            <a:r>
              <a:rPr lang="fi-FI" smtClean="0"/>
              <a:t>in </a:t>
            </a:r>
            <a:r>
              <a:rPr lang="fi-FI" smtClean="0"/>
              <a:t>the society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118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Criminalization</a:t>
            </a:r>
            <a:r>
              <a:rPr lang="fi-FI" dirty="0" smtClean="0"/>
              <a:t> of </a:t>
            </a:r>
            <a:r>
              <a:rPr lang="fi-FI" dirty="0" err="1" smtClean="0"/>
              <a:t>acts</a:t>
            </a:r>
            <a:r>
              <a:rPr lang="fi-FI" dirty="0" smtClean="0"/>
              <a:t> of </a:t>
            </a:r>
            <a:r>
              <a:rPr lang="fi-FI" dirty="0" err="1" smtClean="0"/>
              <a:t>solidarity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8744" y="2309253"/>
            <a:ext cx="8566156" cy="4397306"/>
          </a:xfrm>
        </p:spPr>
        <p:txBody>
          <a:bodyPr/>
          <a:lstStyle/>
          <a:p>
            <a:r>
              <a:rPr lang="fi-FI" dirty="0" smtClean="0"/>
              <a:t>The EU </a:t>
            </a:r>
            <a:r>
              <a:rPr lang="fi-FI" dirty="0" err="1" smtClean="0"/>
              <a:t>states</a:t>
            </a:r>
            <a:r>
              <a:rPr lang="fi-FI" dirty="0" smtClean="0"/>
              <a:t> </a:t>
            </a:r>
            <a:r>
              <a:rPr lang="fi-FI" dirty="0" err="1" smtClean="0"/>
              <a:t>combat</a:t>
            </a:r>
            <a:r>
              <a:rPr lang="fi-FI" dirty="0" smtClean="0"/>
              <a:t> ”</a:t>
            </a:r>
            <a:r>
              <a:rPr lang="fi-FI" dirty="0" err="1" smtClean="0"/>
              <a:t>illegal</a:t>
            </a:r>
            <a:r>
              <a:rPr lang="fi-FI" dirty="0" smtClean="0"/>
              <a:t> </a:t>
            </a:r>
            <a:r>
              <a:rPr lang="fi-FI" dirty="0" err="1" smtClean="0"/>
              <a:t>immigration</a:t>
            </a:r>
            <a:r>
              <a:rPr lang="fi-FI" dirty="0" smtClean="0"/>
              <a:t>”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framing</a:t>
            </a:r>
            <a:r>
              <a:rPr lang="fi-FI" dirty="0" smtClean="0"/>
              <a:t> </a:t>
            </a:r>
            <a:r>
              <a:rPr lang="fi-FI" dirty="0" err="1" smtClean="0"/>
              <a:t>it</a:t>
            </a:r>
            <a:r>
              <a:rPr lang="fi-FI" dirty="0" smtClean="0"/>
              <a:t> as ”</a:t>
            </a:r>
            <a:r>
              <a:rPr lang="fi-FI" dirty="0" err="1" smtClean="0"/>
              <a:t>smuggling</a:t>
            </a:r>
            <a:r>
              <a:rPr lang="fi-FI" dirty="0" smtClean="0"/>
              <a:t>” </a:t>
            </a:r>
            <a:r>
              <a:rPr lang="fi-FI" dirty="0" smtClean="0">
                <a:sym typeface="Wingdings"/>
              </a:rPr>
              <a:t> </a:t>
            </a:r>
            <a:r>
              <a:rPr lang="fi-FI" dirty="0" err="1" smtClean="0">
                <a:sym typeface="Wingdings"/>
              </a:rPr>
              <a:t>criminalization</a:t>
            </a:r>
            <a:r>
              <a:rPr lang="fi-FI" dirty="0" smtClean="0">
                <a:sym typeface="Wingdings"/>
              </a:rPr>
              <a:t> of </a:t>
            </a:r>
            <a:r>
              <a:rPr lang="fi-FI" dirty="0" err="1" smtClean="0">
                <a:sym typeface="Wingdings"/>
              </a:rPr>
              <a:t>humanitarian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aid</a:t>
            </a:r>
            <a:endParaRPr lang="fi-FI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members</a:t>
            </a:r>
            <a:r>
              <a:rPr lang="fi-FI" dirty="0"/>
              <a:t> of </a:t>
            </a:r>
            <a:r>
              <a:rPr lang="fi-FI" dirty="0" err="1"/>
              <a:t>NGO’s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arrested</a:t>
            </a:r>
            <a:r>
              <a:rPr lang="fi-FI" dirty="0"/>
              <a:t> for </a:t>
            </a:r>
            <a:r>
              <a:rPr lang="fi-FI" dirty="0" err="1"/>
              <a:t>sea</a:t>
            </a:r>
            <a:r>
              <a:rPr lang="fi-FI" dirty="0"/>
              <a:t> </a:t>
            </a:r>
            <a:r>
              <a:rPr lang="fi-FI" dirty="0" err="1"/>
              <a:t>rescue</a:t>
            </a:r>
            <a:r>
              <a:rPr lang="fi-FI" dirty="0"/>
              <a:t> as ”</a:t>
            </a:r>
            <a:r>
              <a:rPr lang="fi-FI" dirty="0" err="1"/>
              <a:t>smugglers</a:t>
            </a:r>
            <a:r>
              <a:rPr lang="fi-FI" dirty="0"/>
              <a:t>”</a:t>
            </a:r>
          </a:p>
          <a:p>
            <a:pPr lvl="1">
              <a:buFont typeface="Wingdings" charset="2"/>
              <a:buChar char="Ø"/>
            </a:pPr>
            <a:r>
              <a:rPr lang="fi-FI" dirty="0" err="1" smtClean="0">
                <a:sym typeface="Wingdings"/>
              </a:rPr>
              <a:t>Often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it’s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migrants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who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get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involved</a:t>
            </a:r>
            <a:r>
              <a:rPr lang="fi-FI" dirty="0" smtClean="0">
                <a:sym typeface="Wingdings"/>
              </a:rPr>
              <a:t> in </a:t>
            </a:r>
          </a:p>
          <a:p>
            <a:pPr marL="349250" lvl="1" indent="0">
              <a:buNone/>
            </a:pPr>
            <a:r>
              <a:rPr lang="fi-FI" dirty="0" err="1" smtClean="0">
                <a:sym typeface="Wingdings"/>
              </a:rPr>
              <a:t>facilitating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border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crossings</a:t>
            </a:r>
            <a:r>
              <a:rPr lang="fi-FI" dirty="0" smtClean="0">
                <a:sym typeface="Wingdings"/>
              </a:rPr>
              <a:t>!</a:t>
            </a:r>
            <a:endParaRPr lang="fi-FI" dirty="0" smtClean="0"/>
          </a:p>
        </p:txBody>
      </p:sp>
      <p:pic>
        <p:nvPicPr>
          <p:cNvPr id="4" name="Kuva 3" descr="507melilla-fenc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67" y="4125430"/>
            <a:ext cx="3883246" cy="2319519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5030567" y="6444949"/>
            <a:ext cx="31978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/>
              <a:t>Photo: Sara </a:t>
            </a:r>
            <a:r>
              <a:rPr lang="fi-FI" sz="1100" dirty="0" err="1"/>
              <a:t>Prestianni</a:t>
            </a:r>
            <a:r>
              <a:rPr lang="fi-FI" sz="1100" dirty="0"/>
              <a:t>, </a:t>
            </a:r>
            <a:r>
              <a:rPr lang="fi-FI" sz="1100" dirty="0" err="1"/>
              <a:t>Noborders</a:t>
            </a:r>
            <a:r>
              <a:rPr lang="fi-FI" sz="1100" dirty="0"/>
              <a:t> </a:t>
            </a:r>
            <a:r>
              <a:rPr lang="fi-FI" sz="1100" dirty="0" err="1"/>
              <a:t>Network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9782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Churches</a:t>
            </a:r>
            <a:r>
              <a:rPr lang="fi-FI" dirty="0" smtClean="0"/>
              <a:t>’ </a:t>
            </a:r>
            <a:r>
              <a:rPr lang="fi-FI" dirty="0" err="1"/>
              <a:t>c</a:t>
            </a:r>
            <a:r>
              <a:rPr lang="fi-FI" dirty="0" err="1" smtClean="0"/>
              <a:t>ounter</a:t>
            </a:r>
            <a:r>
              <a:rPr lang="fi-FI" dirty="0" smtClean="0"/>
              <a:t> </a:t>
            </a:r>
            <a:r>
              <a:rPr lang="fi-FI" dirty="0" err="1" smtClean="0"/>
              <a:t>strategies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0286" y="2152952"/>
            <a:ext cx="4731458" cy="4113377"/>
          </a:xfrm>
        </p:spPr>
        <p:txBody>
          <a:bodyPr>
            <a:normAutofit/>
          </a:bodyPr>
          <a:lstStyle/>
          <a:p>
            <a:r>
              <a:rPr lang="fi-FI" dirty="0" err="1" smtClean="0"/>
              <a:t>Theological</a:t>
            </a:r>
            <a:r>
              <a:rPr lang="fi-FI" dirty="0" smtClean="0"/>
              <a:t> </a:t>
            </a:r>
            <a:r>
              <a:rPr lang="fi-FI" dirty="0" err="1" smtClean="0"/>
              <a:t>reflections</a:t>
            </a:r>
            <a:r>
              <a:rPr lang="fi-FI" dirty="0" smtClean="0"/>
              <a:t> of </a:t>
            </a:r>
            <a:r>
              <a:rPr lang="fi-FI" dirty="0" err="1" smtClean="0"/>
              <a:t>migration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 err="1" smtClean="0"/>
              <a:t>Christians</a:t>
            </a:r>
            <a:r>
              <a:rPr lang="fi-FI" dirty="0" smtClean="0"/>
              <a:t>’ </a:t>
            </a:r>
            <a:r>
              <a:rPr lang="fi-FI" dirty="0" err="1" smtClean="0"/>
              <a:t>identity</a:t>
            </a:r>
            <a:r>
              <a:rPr lang="fi-FI" dirty="0" smtClean="0"/>
              <a:t> as ”</a:t>
            </a:r>
            <a:r>
              <a:rPr lang="fi-FI" dirty="0" err="1" smtClean="0"/>
              <a:t>migrants</a:t>
            </a:r>
            <a:r>
              <a:rPr lang="fi-FI" dirty="0" smtClean="0"/>
              <a:t>”</a:t>
            </a:r>
          </a:p>
          <a:p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technical/legislative</a:t>
            </a:r>
            <a:r>
              <a:rPr lang="fi-FI" dirty="0" smtClean="0"/>
              <a:t> </a:t>
            </a:r>
            <a:r>
              <a:rPr lang="fi-FI" dirty="0" err="1" smtClean="0"/>
              <a:t>notion</a:t>
            </a:r>
            <a:r>
              <a:rPr lang="fi-FI" dirty="0" smtClean="0"/>
              <a:t> on </a:t>
            </a:r>
            <a:r>
              <a:rPr lang="fi-FI" dirty="0" err="1" smtClean="0"/>
              <a:t>human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! Human </a:t>
            </a:r>
            <a:r>
              <a:rPr lang="fi-FI" dirty="0" err="1" smtClean="0"/>
              <a:t>beings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and </a:t>
            </a:r>
            <a:r>
              <a:rPr lang="fi-FI" dirty="0" err="1" smtClean="0"/>
              <a:t>foremost</a:t>
            </a:r>
            <a:r>
              <a:rPr lang="fi-FI" dirty="0" smtClean="0"/>
              <a:t> </a:t>
            </a:r>
            <a:r>
              <a:rPr lang="fi-FI" dirty="0" err="1" smtClean="0"/>
              <a:t>images</a:t>
            </a:r>
            <a:r>
              <a:rPr lang="fi-FI" dirty="0" smtClean="0"/>
              <a:t> of </a:t>
            </a:r>
            <a:r>
              <a:rPr lang="fi-FI" dirty="0" err="1" smtClean="0"/>
              <a:t>God</a:t>
            </a:r>
            <a:endParaRPr lang="fi-FI" dirty="0" smtClean="0"/>
          </a:p>
          <a:p>
            <a:r>
              <a:rPr lang="fi-FI" dirty="0" err="1" smtClean="0"/>
              <a:t>Questioning</a:t>
            </a:r>
            <a:r>
              <a:rPr lang="fi-FI" dirty="0" smtClean="0"/>
              <a:t> </a:t>
            </a:r>
            <a:r>
              <a:rPr lang="fi-FI" dirty="0" err="1"/>
              <a:t>discourses</a:t>
            </a:r>
            <a:r>
              <a:rPr lang="fi-FI" dirty="0"/>
              <a:t> and </a:t>
            </a:r>
            <a:r>
              <a:rPr lang="fi-FI" dirty="0" err="1"/>
              <a:t>narratives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distort</a:t>
            </a:r>
            <a:r>
              <a:rPr lang="fi-FI" dirty="0"/>
              <a:t> </a:t>
            </a:r>
            <a:r>
              <a:rPr lang="fi-FI" dirty="0" err="1"/>
              <a:t>facts</a:t>
            </a:r>
            <a:r>
              <a:rPr lang="fi-FI" dirty="0"/>
              <a:t> and </a:t>
            </a:r>
            <a:r>
              <a:rPr lang="fi-FI" dirty="0" err="1"/>
              <a:t>violate</a:t>
            </a:r>
            <a:r>
              <a:rPr lang="fi-FI" dirty="0"/>
              <a:t> the </a:t>
            </a:r>
            <a:r>
              <a:rPr lang="fi-FI" dirty="0" err="1"/>
              <a:t>agency</a:t>
            </a:r>
            <a:r>
              <a:rPr lang="fi-FI" dirty="0"/>
              <a:t> of </a:t>
            </a:r>
            <a:r>
              <a:rPr lang="fi-FI" dirty="0" err="1" smtClean="0"/>
              <a:t>migrants</a:t>
            </a:r>
            <a:r>
              <a:rPr lang="fi-FI" dirty="0" smtClean="0"/>
              <a:t>, </a:t>
            </a:r>
            <a:r>
              <a:rPr lang="fi-FI" dirty="0" err="1" smtClean="0"/>
              <a:t>raising</a:t>
            </a:r>
            <a:r>
              <a:rPr lang="fi-FI" dirty="0" smtClean="0"/>
              <a:t> </a:t>
            </a:r>
            <a:r>
              <a:rPr lang="fi-FI" dirty="0" err="1" smtClean="0"/>
              <a:t>awareness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 smtClean="0"/>
          </a:p>
        </p:txBody>
      </p:sp>
      <p:pic>
        <p:nvPicPr>
          <p:cNvPr id="4" name="Kuva 3" descr="trin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19" y="2152952"/>
            <a:ext cx="3600794" cy="44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5167" y="2298095"/>
            <a:ext cx="8046357" cy="4378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dirty="0" err="1" smtClean="0"/>
              <a:t>Framing</a:t>
            </a:r>
            <a:r>
              <a:rPr lang="fi-FI" dirty="0" smtClean="0"/>
              <a:t> </a:t>
            </a:r>
            <a:r>
              <a:rPr lang="fi-FI" dirty="0" err="1" smtClean="0"/>
              <a:t>migration</a:t>
            </a:r>
            <a:r>
              <a:rPr lang="fi-FI" dirty="0" smtClean="0"/>
              <a:t> as a </a:t>
            </a:r>
            <a:r>
              <a:rPr lang="fi-FI" dirty="0" err="1" smtClean="0"/>
              <a:t>security</a:t>
            </a:r>
            <a:r>
              <a:rPr lang="fi-FI" dirty="0" smtClean="0"/>
              <a:t> </a:t>
            </a:r>
            <a:r>
              <a:rPr lang="fi-FI" dirty="0" err="1" smtClean="0"/>
              <a:t>issue</a:t>
            </a:r>
            <a:r>
              <a:rPr lang="fi-FI" dirty="0" smtClean="0"/>
              <a:t> </a:t>
            </a:r>
            <a:r>
              <a:rPr lang="fi-FI" dirty="0" err="1" smtClean="0"/>
              <a:t>conceals</a:t>
            </a:r>
            <a:r>
              <a:rPr lang="fi-FI" dirty="0" smtClean="0"/>
              <a:t> </a:t>
            </a:r>
            <a:r>
              <a:rPr lang="fi-FI" dirty="0" err="1" smtClean="0"/>
              <a:t>societal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caused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state/society</a:t>
            </a:r>
            <a:endParaRPr lang="fi-FI" dirty="0" smtClean="0"/>
          </a:p>
          <a:p>
            <a:pPr>
              <a:lnSpc>
                <a:spcPct val="120000"/>
              </a:lnSpc>
            </a:pPr>
            <a:r>
              <a:rPr lang="fi-FI" dirty="0" smtClean="0"/>
              <a:t>The </a:t>
            </a:r>
            <a:r>
              <a:rPr lang="fi-FI" dirty="0" err="1" smtClean="0"/>
              <a:t>cycle</a:t>
            </a:r>
            <a:r>
              <a:rPr lang="fi-FI" dirty="0" smtClean="0"/>
              <a:t> of </a:t>
            </a:r>
            <a:r>
              <a:rPr lang="fi-FI" dirty="0" err="1" smtClean="0"/>
              <a:t>securitization</a:t>
            </a:r>
            <a:r>
              <a:rPr lang="fi-FI" dirty="0" smtClean="0"/>
              <a:t>: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securitarian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discourses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legitimate</a:t>
            </a:r>
            <a:r>
              <a:rPr lang="fi-FI" dirty="0" smtClean="0">
                <a:sym typeface="Wingdings"/>
              </a:rPr>
              <a:t> the </a:t>
            </a:r>
            <a:r>
              <a:rPr lang="fi-FI" dirty="0" err="1" smtClean="0">
                <a:sym typeface="Wingdings"/>
              </a:rPr>
              <a:t>use</a:t>
            </a:r>
            <a:r>
              <a:rPr lang="fi-FI" dirty="0" smtClean="0">
                <a:sym typeface="Wingdings"/>
              </a:rPr>
              <a:t> of </a:t>
            </a:r>
            <a:r>
              <a:rPr lang="fi-FI" dirty="0" err="1" smtClean="0">
                <a:sym typeface="Wingdings"/>
              </a:rPr>
              <a:t>security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technologies</a:t>
            </a:r>
            <a:r>
              <a:rPr lang="fi-FI" dirty="0" smtClean="0">
                <a:sym typeface="Wingdings"/>
              </a:rPr>
              <a:t>, </a:t>
            </a:r>
            <a:r>
              <a:rPr lang="fi-FI" dirty="0" err="1" smtClean="0">
                <a:sym typeface="Wingdings"/>
              </a:rPr>
              <a:t>which</a:t>
            </a:r>
            <a:r>
              <a:rPr lang="fi-FI" dirty="0" smtClean="0">
                <a:sym typeface="Wingdings"/>
              </a:rPr>
              <a:t> in </a:t>
            </a:r>
            <a:r>
              <a:rPr lang="fi-FI" dirty="0" err="1" smtClean="0">
                <a:sym typeface="Wingdings"/>
              </a:rPr>
              <a:t>turn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sustain</a:t>
            </a:r>
            <a:r>
              <a:rPr lang="fi-FI" dirty="0" smtClean="0">
                <a:sym typeface="Wingdings"/>
              </a:rPr>
              <a:t> the </a:t>
            </a:r>
            <a:r>
              <a:rPr lang="fi-FI" dirty="0" err="1" smtClean="0">
                <a:sym typeface="Wingdings"/>
              </a:rPr>
              <a:t>legitimacy</a:t>
            </a:r>
            <a:r>
              <a:rPr lang="fi-FI" dirty="0" smtClean="0">
                <a:sym typeface="Wingdings"/>
              </a:rPr>
              <a:t> of </a:t>
            </a:r>
            <a:r>
              <a:rPr lang="fi-FI" dirty="0" err="1" smtClean="0">
                <a:sym typeface="Wingdings"/>
              </a:rPr>
              <a:t>those</a:t>
            </a:r>
            <a:r>
              <a:rPr lang="fi-FI" dirty="0" smtClean="0">
                <a:sym typeface="Wingdings"/>
              </a:rPr>
              <a:t> </a:t>
            </a:r>
            <a:r>
              <a:rPr lang="fi-FI" dirty="0" err="1" smtClean="0">
                <a:sym typeface="Wingdings"/>
              </a:rPr>
              <a:t>discourses</a:t>
            </a:r>
            <a:endParaRPr lang="fi-FI" dirty="0" smtClean="0"/>
          </a:p>
          <a:p>
            <a:pPr>
              <a:lnSpc>
                <a:spcPct val="120000"/>
              </a:lnSpc>
            </a:pPr>
            <a:r>
              <a:rPr lang="fi-FI" dirty="0" smtClean="0"/>
              <a:t>Security </a:t>
            </a:r>
            <a:r>
              <a:rPr lang="fi-FI" dirty="0" err="1"/>
              <a:t>can</a:t>
            </a:r>
            <a:r>
              <a:rPr lang="fi-FI" dirty="0"/>
              <a:t> (and </a:t>
            </a:r>
            <a:r>
              <a:rPr lang="fi-FI" dirty="0" err="1"/>
              <a:t>should</a:t>
            </a:r>
            <a:r>
              <a:rPr lang="fi-FI" dirty="0"/>
              <a:t>) </a:t>
            </a:r>
            <a:r>
              <a:rPr lang="fi-FI" dirty="0" err="1"/>
              <a:t>be</a:t>
            </a:r>
            <a:r>
              <a:rPr lang="fi-FI" dirty="0"/>
              <a:t> an </a:t>
            </a:r>
            <a:r>
              <a:rPr lang="fi-FI" dirty="0" err="1"/>
              <a:t>argument</a:t>
            </a:r>
            <a:r>
              <a:rPr lang="fi-FI" dirty="0"/>
              <a:t> for </a:t>
            </a:r>
            <a:r>
              <a:rPr lang="fi-FI" b="1" dirty="0" err="1"/>
              <a:t>less</a:t>
            </a:r>
            <a:r>
              <a:rPr lang="fi-FI" dirty="0"/>
              <a:t> </a:t>
            </a:r>
            <a:r>
              <a:rPr lang="fi-FI" dirty="0" err="1"/>
              <a:t>restrictive</a:t>
            </a:r>
            <a:r>
              <a:rPr lang="fi-FI" dirty="0"/>
              <a:t> </a:t>
            </a:r>
            <a:r>
              <a:rPr lang="fi-FI" dirty="0" err="1"/>
              <a:t>migration</a:t>
            </a:r>
            <a:r>
              <a:rPr lang="fi-FI" dirty="0"/>
              <a:t> </a:t>
            </a:r>
            <a:r>
              <a:rPr lang="fi-FI" dirty="0" err="1"/>
              <a:t>policies</a:t>
            </a:r>
            <a:r>
              <a:rPr lang="fi-FI" dirty="0"/>
              <a:t>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133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" y="666656"/>
            <a:ext cx="8913813" cy="914400"/>
          </a:xfrm>
        </p:spPr>
        <p:txBody>
          <a:bodyPr/>
          <a:lstStyle/>
          <a:p>
            <a:r>
              <a:rPr lang="fi-FI" dirty="0" err="1" smtClean="0"/>
              <a:t>Literature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949" y="1669143"/>
            <a:ext cx="8759863" cy="5067905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 smtClean="0"/>
              <a:t>Brazal</a:t>
            </a:r>
            <a:r>
              <a:rPr lang="fi-FI" dirty="0" smtClean="0"/>
              <a:t>, A. &amp; </a:t>
            </a:r>
            <a:r>
              <a:rPr lang="fi-FI" dirty="0" err="1" smtClean="0"/>
              <a:t>Guzman</a:t>
            </a:r>
            <a:r>
              <a:rPr lang="fi-FI" dirty="0" smtClean="0"/>
              <a:t>, E. 2015. </a:t>
            </a:r>
            <a:r>
              <a:rPr lang="fi-FI" i="1" dirty="0" err="1" smtClean="0"/>
              <a:t>Intercultural</a:t>
            </a:r>
            <a:r>
              <a:rPr lang="fi-FI" i="1" dirty="0" smtClean="0"/>
              <a:t> </a:t>
            </a:r>
            <a:r>
              <a:rPr lang="fi-FI" i="1" dirty="0" err="1" smtClean="0"/>
              <a:t>church</a:t>
            </a:r>
            <a:r>
              <a:rPr lang="fi-FI" i="1" dirty="0" smtClean="0"/>
              <a:t>: bridge of </a:t>
            </a:r>
            <a:r>
              <a:rPr lang="fi-FI" i="1" dirty="0" err="1" smtClean="0"/>
              <a:t>solidarity</a:t>
            </a:r>
            <a:r>
              <a:rPr lang="fi-FI" i="1" dirty="0" smtClean="0"/>
              <a:t> in the </a:t>
            </a:r>
            <a:r>
              <a:rPr lang="fi-FI" i="1" dirty="0" err="1" smtClean="0"/>
              <a:t>migration</a:t>
            </a:r>
            <a:r>
              <a:rPr lang="fi-FI" i="1" dirty="0" smtClean="0"/>
              <a:t> </a:t>
            </a:r>
            <a:r>
              <a:rPr lang="fi-FI" i="1" dirty="0" err="1" smtClean="0"/>
              <a:t>context</a:t>
            </a:r>
            <a:r>
              <a:rPr lang="fi-FI" dirty="0" smtClean="0"/>
              <a:t>. </a:t>
            </a:r>
            <a:r>
              <a:rPr lang="fi-FI" dirty="0" err="1" smtClean="0"/>
              <a:t>Borderless</a:t>
            </a:r>
            <a:r>
              <a:rPr lang="fi-FI" dirty="0" smtClean="0"/>
              <a:t> </a:t>
            </a:r>
            <a:r>
              <a:rPr lang="fi-FI" dirty="0" err="1" smtClean="0"/>
              <a:t>press</a:t>
            </a:r>
            <a:endParaRPr lang="fi-FI" dirty="0" smtClean="0"/>
          </a:p>
          <a:p>
            <a:r>
              <a:rPr lang="fi-FI" dirty="0" err="1" smtClean="0"/>
              <a:t>Greussing</a:t>
            </a:r>
            <a:r>
              <a:rPr lang="fi-FI" dirty="0" smtClean="0"/>
              <a:t>, E. &amp; </a:t>
            </a:r>
            <a:r>
              <a:rPr lang="fi-FI" dirty="0" err="1" smtClean="0"/>
              <a:t>Boomgarten</a:t>
            </a:r>
            <a:r>
              <a:rPr lang="fi-FI" dirty="0" smtClean="0"/>
              <a:t>, H. 2017. </a:t>
            </a:r>
            <a:r>
              <a:rPr lang="fi-FI" dirty="0" err="1" smtClean="0"/>
              <a:t>Shifting</a:t>
            </a:r>
            <a:r>
              <a:rPr lang="fi-FI" dirty="0" smtClean="0"/>
              <a:t> the </a:t>
            </a:r>
            <a:r>
              <a:rPr lang="fi-FI" dirty="0" err="1" smtClean="0"/>
              <a:t>refugee</a:t>
            </a:r>
            <a:r>
              <a:rPr lang="fi-FI" dirty="0" smtClean="0"/>
              <a:t> </a:t>
            </a:r>
            <a:r>
              <a:rPr lang="fi-FI" dirty="0" err="1" smtClean="0"/>
              <a:t>narrative</a:t>
            </a:r>
            <a:r>
              <a:rPr lang="fi-FI" dirty="0" smtClean="0"/>
              <a:t>. An </a:t>
            </a:r>
            <a:r>
              <a:rPr lang="fi-FI" dirty="0" err="1" smtClean="0"/>
              <a:t>automated</a:t>
            </a:r>
            <a:r>
              <a:rPr lang="fi-FI" dirty="0" smtClean="0"/>
              <a:t> </a:t>
            </a:r>
            <a:r>
              <a:rPr lang="fi-FI" dirty="0" err="1" smtClean="0"/>
              <a:t>frame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of </a:t>
            </a:r>
            <a:r>
              <a:rPr lang="fi-FI" dirty="0" err="1" smtClean="0"/>
              <a:t>Europe’s</a:t>
            </a:r>
            <a:r>
              <a:rPr lang="fi-FI" dirty="0" smtClean="0"/>
              <a:t> 2015 </a:t>
            </a:r>
            <a:r>
              <a:rPr lang="fi-FI" dirty="0" err="1" smtClean="0"/>
              <a:t>refugee</a:t>
            </a:r>
            <a:r>
              <a:rPr lang="fi-FI" dirty="0" smtClean="0"/>
              <a:t> </a:t>
            </a:r>
            <a:r>
              <a:rPr lang="fi-FI" dirty="0" err="1" smtClean="0"/>
              <a:t>crisis</a:t>
            </a:r>
            <a:r>
              <a:rPr lang="fi-FI" dirty="0" smtClean="0"/>
              <a:t>. Journal of </a:t>
            </a:r>
            <a:r>
              <a:rPr lang="fi-FI" dirty="0" err="1" smtClean="0"/>
              <a:t>ethnic</a:t>
            </a:r>
            <a:r>
              <a:rPr lang="fi-FI" dirty="0" smtClean="0"/>
              <a:t> and </a:t>
            </a:r>
            <a:r>
              <a:rPr lang="fi-FI" dirty="0" err="1" smtClean="0"/>
              <a:t>migration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. </a:t>
            </a:r>
          </a:p>
          <a:p>
            <a:r>
              <a:rPr lang="fi-FI" dirty="0"/>
              <a:t>Chebel </a:t>
            </a:r>
            <a:r>
              <a:rPr lang="fi-FI" dirty="0" err="1"/>
              <a:t>d’Appollonia</a:t>
            </a:r>
            <a:r>
              <a:rPr lang="fi-FI" dirty="0"/>
              <a:t>, A. </a:t>
            </a:r>
            <a:r>
              <a:rPr lang="fi-FI" dirty="0" smtClean="0"/>
              <a:t>2017. </a:t>
            </a:r>
            <a:r>
              <a:rPr lang="fi-FI" i="1" dirty="0" smtClean="0"/>
              <a:t>Frontiers of </a:t>
            </a:r>
            <a:r>
              <a:rPr lang="fi-FI" i="1" dirty="0" err="1" smtClean="0"/>
              <a:t>fear</a:t>
            </a:r>
            <a:r>
              <a:rPr lang="fi-FI" i="1" dirty="0" smtClean="0"/>
              <a:t>: </a:t>
            </a:r>
            <a:r>
              <a:rPr lang="fi-FI" i="1" dirty="0" err="1" smtClean="0"/>
              <a:t>immigration</a:t>
            </a:r>
            <a:r>
              <a:rPr lang="fi-FI" i="1" dirty="0" smtClean="0"/>
              <a:t> and </a:t>
            </a:r>
            <a:r>
              <a:rPr lang="fi-FI" i="1" dirty="0" err="1" smtClean="0"/>
              <a:t>insecurity</a:t>
            </a:r>
            <a:r>
              <a:rPr lang="fi-FI" i="1" dirty="0" smtClean="0"/>
              <a:t> in the United </a:t>
            </a:r>
            <a:r>
              <a:rPr lang="fi-FI" i="1" dirty="0" err="1" smtClean="0"/>
              <a:t>States</a:t>
            </a:r>
            <a:r>
              <a:rPr lang="fi-FI" i="1" dirty="0" smtClean="0"/>
              <a:t> and Europe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Calandrino</a:t>
            </a:r>
            <a:r>
              <a:rPr lang="fi-FI" dirty="0" smtClean="0"/>
              <a:t>, T. The </a:t>
            </a:r>
            <a:r>
              <a:rPr lang="fi-FI" dirty="0" err="1"/>
              <a:t>e</a:t>
            </a:r>
            <a:r>
              <a:rPr lang="fi-FI" dirty="0" err="1" smtClean="0"/>
              <a:t>mergence</a:t>
            </a:r>
            <a:r>
              <a:rPr lang="fi-FI" dirty="0" smtClean="0"/>
              <a:t> of </a:t>
            </a:r>
            <a:r>
              <a:rPr lang="fi-FI" dirty="0" err="1" smtClean="0"/>
              <a:t>legal</a:t>
            </a:r>
            <a:r>
              <a:rPr lang="fi-FI" dirty="0" smtClean="0"/>
              <a:t> </a:t>
            </a:r>
            <a:r>
              <a:rPr lang="fi-FI" dirty="0" err="1" smtClean="0"/>
              <a:t>trope</a:t>
            </a:r>
            <a:r>
              <a:rPr lang="fi-FI" dirty="0" smtClean="0"/>
              <a:t> of ”</a:t>
            </a:r>
            <a:r>
              <a:rPr lang="fi-FI" dirty="0" err="1" smtClean="0"/>
              <a:t>smuggling</a:t>
            </a:r>
            <a:r>
              <a:rPr lang="fi-FI" dirty="0" smtClean="0"/>
              <a:t>” and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consequences</a:t>
            </a:r>
            <a:r>
              <a:rPr lang="fi-FI" dirty="0" smtClean="0"/>
              <a:t>. </a:t>
            </a:r>
            <a:r>
              <a:rPr lang="fi-FI" dirty="0" err="1" smtClean="0"/>
              <a:t>Available</a:t>
            </a:r>
            <a:r>
              <a:rPr lang="fi-FI" dirty="0"/>
              <a:t> at: </a:t>
            </a:r>
            <a:r>
              <a:rPr lang="fi-FI" dirty="0">
                <a:hlinkClick r:id="rId2"/>
              </a:rPr>
              <a:t>http://www.borderline-europe.de/sites/default/files/background/kidem-doc-final-2-5-17.</a:t>
            </a:r>
            <a:r>
              <a:rPr lang="fi-FI" dirty="0" smtClean="0">
                <a:hlinkClick r:id="rId2"/>
              </a:rPr>
              <a:t>pdf</a:t>
            </a:r>
            <a:endParaRPr lang="fi-FI" dirty="0" smtClean="0"/>
          </a:p>
          <a:p>
            <a:r>
              <a:rPr lang="fi-FI" dirty="0" smtClean="0"/>
              <a:t>Chebel </a:t>
            </a:r>
            <a:r>
              <a:rPr lang="fi-FI" dirty="0" err="1" smtClean="0"/>
              <a:t>d’Appollonia</a:t>
            </a:r>
            <a:r>
              <a:rPr lang="fi-FI" dirty="0" smtClean="0"/>
              <a:t>, A. 2017. </a:t>
            </a:r>
            <a:r>
              <a:rPr lang="fi-FI" dirty="0" err="1"/>
              <a:t>Xenophobia</a:t>
            </a:r>
            <a:r>
              <a:rPr lang="fi-FI" dirty="0"/>
              <a:t>, </a:t>
            </a:r>
            <a:r>
              <a:rPr lang="fi-FI" dirty="0" err="1"/>
              <a:t>racism</a:t>
            </a:r>
            <a:r>
              <a:rPr lang="fi-FI" dirty="0"/>
              <a:t> and the </a:t>
            </a:r>
            <a:r>
              <a:rPr lang="fi-FI" dirty="0" err="1"/>
              <a:t>securitization</a:t>
            </a:r>
            <a:r>
              <a:rPr lang="fi-FI" dirty="0"/>
              <a:t> of </a:t>
            </a:r>
            <a:r>
              <a:rPr lang="fi-FI" dirty="0" err="1" smtClean="0"/>
              <a:t>immigration</a:t>
            </a:r>
            <a:r>
              <a:rPr lang="fi-FI" dirty="0" smtClean="0"/>
              <a:t>. </a:t>
            </a:r>
            <a:r>
              <a:rPr lang="fi-FI" dirty="0"/>
              <a:t>Bourbeau, P. (</a:t>
            </a:r>
            <a:r>
              <a:rPr lang="fi-FI" dirty="0" err="1"/>
              <a:t>edit</a:t>
            </a:r>
            <a:r>
              <a:rPr lang="fi-FI" dirty="0"/>
              <a:t>.) </a:t>
            </a:r>
            <a:r>
              <a:rPr lang="fi-FI" dirty="0" smtClean="0"/>
              <a:t>(2017). </a:t>
            </a:r>
            <a:r>
              <a:rPr lang="fi-FI" dirty="0" err="1"/>
              <a:t>Handbook</a:t>
            </a:r>
            <a:r>
              <a:rPr lang="fi-FI" dirty="0"/>
              <a:t> on </a:t>
            </a:r>
            <a:r>
              <a:rPr lang="fi-FI" dirty="0" err="1"/>
              <a:t>migration</a:t>
            </a:r>
            <a:r>
              <a:rPr lang="fi-FI" dirty="0"/>
              <a:t> and </a:t>
            </a:r>
            <a:r>
              <a:rPr lang="fi-FI" dirty="0" err="1"/>
              <a:t>security</a:t>
            </a:r>
            <a:r>
              <a:rPr lang="fi-FI" dirty="0" smtClean="0"/>
              <a:t>.</a:t>
            </a:r>
          </a:p>
          <a:p>
            <a:r>
              <a:rPr lang="fi-FI" dirty="0" err="1"/>
              <a:t>Günay</a:t>
            </a:r>
            <a:r>
              <a:rPr lang="fi-FI" dirty="0"/>
              <a:t>, C. &amp; </a:t>
            </a:r>
            <a:r>
              <a:rPr lang="fi-FI" dirty="0" err="1"/>
              <a:t>Witjes</a:t>
            </a:r>
            <a:r>
              <a:rPr lang="fi-FI" dirty="0"/>
              <a:t>, N. (</a:t>
            </a:r>
            <a:r>
              <a:rPr lang="fi-FI" dirty="0" err="1"/>
              <a:t>edit</a:t>
            </a:r>
            <a:r>
              <a:rPr lang="fi-FI" dirty="0"/>
              <a:t>.) 2017. </a:t>
            </a:r>
            <a:r>
              <a:rPr lang="fi-FI" i="1" dirty="0" err="1"/>
              <a:t>Border</a:t>
            </a:r>
            <a:r>
              <a:rPr lang="fi-FI" i="1" dirty="0"/>
              <a:t> </a:t>
            </a:r>
            <a:r>
              <a:rPr lang="fi-FI" i="1" dirty="0" err="1"/>
              <a:t>politics</a:t>
            </a:r>
            <a:r>
              <a:rPr lang="fi-FI" i="1" dirty="0"/>
              <a:t>: </a:t>
            </a:r>
            <a:r>
              <a:rPr lang="fi-FI" i="1" dirty="0" err="1"/>
              <a:t>defining</a:t>
            </a:r>
            <a:r>
              <a:rPr lang="fi-FI" i="1" dirty="0"/>
              <a:t> </a:t>
            </a:r>
            <a:r>
              <a:rPr lang="fi-FI" i="1" dirty="0" err="1"/>
              <a:t>spaces</a:t>
            </a:r>
            <a:r>
              <a:rPr lang="fi-FI" i="1" dirty="0"/>
              <a:t> of </a:t>
            </a:r>
            <a:r>
              <a:rPr lang="fi-FI" i="1" dirty="0" err="1"/>
              <a:t>governance</a:t>
            </a:r>
            <a:r>
              <a:rPr lang="fi-FI" i="1" dirty="0"/>
              <a:t> and </a:t>
            </a:r>
            <a:r>
              <a:rPr lang="fi-FI" i="1" dirty="0" err="1"/>
              <a:t>forms</a:t>
            </a:r>
            <a:r>
              <a:rPr lang="fi-FI" i="1" dirty="0"/>
              <a:t> of </a:t>
            </a:r>
            <a:r>
              <a:rPr lang="fi-FI" i="1" dirty="0" err="1"/>
              <a:t>transgressions</a:t>
            </a:r>
            <a:r>
              <a:rPr lang="fi-FI" dirty="0"/>
              <a:t>. </a:t>
            </a:r>
            <a:r>
              <a:rPr lang="fi-FI" dirty="0" err="1"/>
              <a:t>Cham</a:t>
            </a:r>
            <a:r>
              <a:rPr lang="fi-FI" dirty="0"/>
              <a:t>: </a:t>
            </a:r>
            <a:r>
              <a:rPr lang="fi-FI" dirty="0" err="1"/>
              <a:t>Springer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Huysmans</a:t>
            </a:r>
            <a:r>
              <a:rPr lang="fi-FI" dirty="0" smtClean="0"/>
              <a:t>, J. 2000. The </a:t>
            </a:r>
            <a:r>
              <a:rPr lang="fi-FI" dirty="0" err="1" smtClean="0"/>
              <a:t>European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 and the </a:t>
            </a:r>
            <a:r>
              <a:rPr lang="fi-FI" dirty="0" err="1" smtClean="0"/>
              <a:t>securitization</a:t>
            </a:r>
            <a:r>
              <a:rPr lang="fi-FI" dirty="0" smtClean="0"/>
              <a:t> of </a:t>
            </a:r>
            <a:r>
              <a:rPr lang="fi-FI" dirty="0" err="1" smtClean="0"/>
              <a:t>migration</a:t>
            </a:r>
            <a:r>
              <a:rPr lang="fi-FI" dirty="0" smtClean="0"/>
              <a:t>. Journal of common </a:t>
            </a:r>
            <a:r>
              <a:rPr lang="fi-FI" dirty="0" err="1" smtClean="0"/>
              <a:t>market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38 (5), 751–77.</a:t>
            </a:r>
            <a:endParaRPr lang="fi-FI" dirty="0"/>
          </a:p>
          <a:p>
            <a:r>
              <a:rPr lang="fi-FI" dirty="0" err="1" smtClean="0"/>
              <a:t>Zapata-Barrero</a:t>
            </a:r>
            <a:r>
              <a:rPr lang="fi-FI" dirty="0" smtClean="0"/>
              <a:t>, R. &amp; </a:t>
            </a:r>
            <a:r>
              <a:rPr lang="fi-FI" dirty="0" err="1" smtClean="0"/>
              <a:t>Gabrielli</a:t>
            </a:r>
            <a:r>
              <a:rPr lang="fi-FI" dirty="0" smtClean="0"/>
              <a:t>, L. 2017. </a:t>
            </a:r>
            <a:r>
              <a:rPr lang="fi-FI" dirty="0" err="1" smtClean="0"/>
              <a:t>Ethics</a:t>
            </a:r>
            <a:r>
              <a:rPr lang="fi-FI" dirty="0" smtClean="0"/>
              <a:t> and the </a:t>
            </a:r>
            <a:r>
              <a:rPr lang="fi-FI" dirty="0" err="1" smtClean="0"/>
              <a:t>securitization</a:t>
            </a:r>
            <a:r>
              <a:rPr lang="fi-FI" dirty="0" smtClean="0"/>
              <a:t> of </a:t>
            </a:r>
            <a:r>
              <a:rPr lang="fi-FI" dirty="0" err="1" smtClean="0"/>
              <a:t>migration</a:t>
            </a:r>
            <a:r>
              <a:rPr lang="fi-FI" dirty="0" smtClean="0"/>
              <a:t>: </a:t>
            </a:r>
            <a:r>
              <a:rPr lang="fi-FI" dirty="0" err="1" smtClean="0"/>
              <a:t>reversing</a:t>
            </a:r>
            <a:r>
              <a:rPr lang="fi-FI" dirty="0" smtClean="0"/>
              <a:t> the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r>
              <a:rPr lang="fi-FI" dirty="0" smtClean="0"/>
              <a:t>. </a:t>
            </a:r>
            <a:r>
              <a:rPr lang="fi-FI" dirty="0"/>
              <a:t>Bourbeau, P. (</a:t>
            </a:r>
            <a:r>
              <a:rPr lang="fi-FI" dirty="0" err="1"/>
              <a:t>edit</a:t>
            </a:r>
            <a:r>
              <a:rPr lang="fi-FI" dirty="0"/>
              <a:t>.) (2017). </a:t>
            </a:r>
            <a:r>
              <a:rPr lang="fi-FI" dirty="0" err="1"/>
              <a:t>Handbook</a:t>
            </a:r>
            <a:r>
              <a:rPr lang="fi-FI" dirty="0"/>
              <a:t> on </a:t>
            </a:r>
            <a:r>
              <a:rPr lang="fi-FI" dirty="0" err="1"/>
              <a:t>migration</a:t>
            </a:r>
            <a:r>
              <a:rPr lang="fi-FI" dirty="0"/>
              <a:t> and </a:t>
            </a:r>
            <a:r>
              <a:rPr lang="fi-FI" dirty="0" err="1"/>
              <a:t>security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0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Sivisty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Näkemys.thmx</Template>
  <TotalTime>3270</TotalTime>
  <Words>686</Words>
  <Application>Microsoft Macintosh PowerPoint</Application>
  <PresentationFormat>Näytössä katseltava diaesitys (4:3)</PresentationFormat>
  <Paragraphs>63</Paragraphs>
  <Slides>9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Perception</vt:lpstr>
      <vt:lpstr>Securitization of migration</vt:lpstr>
      <vt:lpstr>Violent borders</vt:lpstr>
      <vt:lpstr>Violent borders, security &amp; securitization</vt:lpstr>
      <vt:lpstr>Security, threats, and fears</vt:lpstr>
      <vt:lpstr>Criminalization of migrants: undocumentedness</vt:lpstr>
      <vt:lpstr>Criminalization of acts of solidarity</vt:lpstr>
      <vt:lpstr>Churches’ counter strategies</vt:lpstr>
      <vt:lpstr>Conclusions</vt:lpstr>
      <vt:lpstr>Literature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Securitization of migration</dc:title>
  <dc:creator>Talvikki Ahonen</dc:creator>
  <cp:lastModifiedBy>Talvikki Ahonen</cp:lastModifiedBy>
  <cp:revision>90</cp:revision>
  <dcterms:created xsi:type="dcterms:W3CDTF">2017-06-09T09:39:42Z</dcterms:created>
  <dcterms:modified xsi:type="dcterms:W3CDTF">2017-07-04T15:19:21Z</dcterms:modified>
</cp:coreProperties>
</file>