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4" r:id="rId2"/>
    <p:sldId id="438" r:id="rId3"/>
    <p:sldId id="431" r:id="rId4"/>
    <p:sldId id="427" r:id="rId5"/>
    <p:sldId id="423" r:id="rId6"/>
    <p:sldId id="432" r:id="rId7"/>
    <p:sldId id="419" r:id="rId8"/>
    <p:sldId id="409" r:id="rId9"/>
  </p:sldIdLst>
  <p:sldSz cx="9144000" cy="6858000" type="screen4x3"/>
  <p:notesSz cx="6888163" cy="10020300"/>
  <p:defaultTextStyle>
    <a:defPPr>
      <a:defRPr lang="en-US"/>
    </a:defPPr>
    <a:lvl1pPr algn="l" rtl="0" fontAlgn="base">
      <a:spcBef>
        <a:spcPct val="0"/>
      </a:spcBef>
      <a:spcAft>
        <a:spcPct val="0"/>
      </a:spcAft>
      <a:defRPr b="1" kern="1200">
        <a:solidFill>
          <a:schemeClr val="tx1"/>
        </a:solidFill>
        <a:latin typeface="Max-Regular" pitchFamily="2" charset="0"/>
        <a:ea typeface="+mn-ea"/>
        <a:cs typeface="+mn-cs"/>
      </a:defRPr>
    </a:lvl1pPr>
    <a:lvl2pPr marL="457200" algn="l" rtl="0" fontAlgn="base">
      <a:spcBef>
        <a:spcPct val="0"/>
      </a:spcBef>
      <a:spcAft>
        <a:spcPct val="0"/>
      </a:spcAft>
      <a:defRPr b="1" kern="1200">
        <a:solidFill>
          <a:schemeClr val="tx1"/>
        </a:solidFill>
        <a:latin typeface="Max-Regular" pitchFamily="2" charset="0"/>
        <a:ea typeface="+mn-ea"/>
        <a:cs typeface="+mn-cs"/>
      </a:defRPr>
    </a:lvl2pPr>
    <a:lvl3pPr marL="914400" algn="l" rtl="0" fontAlgn="base">
      <a:spcBef>
        <a:spcPct val="0"/>
      </a:spcBef>
      <a:spcAft>
        <a:spcPct val="0"/>
      </a:spcAft>
      <a:defRPr b="1" kern="1200">
        <a:solidFill>
          <a:schemeClr val="tx1"/>
        </a:solidFill>
        <a:latin typeface="Max-Regular" pitchFamily="2" charset="0"/>
        <a:ea typeface="+mn-ea"/>
        <a:cs typeface="+mn-cs"/>
      </a:defRPr>
    </a:lvl3pPr>
    <a:lvl4pPr marL="1371600" algn="l" rtl="0" fontAlgn="base">
      <a:spcBef>
        <a:spcPct val="0"/>
      </a:spcBef>
      <a:spcAft>
        <a:spcPct val="0"/>
      </a:spcAft>
      <a:defRPr b="1" kern="1200">
        <a:solidFill>
          <a:schemeClr val="tx1"/>
        </a:solidFill>
        <a:latin typeface="Max-Regular" pitchFamily="2" charset="0"/>
        <a:ea typeface="+mn-ea"/>
        <a:cs typeface="+mn-cs"/>
      </a:defRPr>
    </a:lvl4pPr>
    <a:lvl5pPr marL="1828800" algn="l" rtl="0" fontAlgn="base">
      <a:spcBef>
        <a:spcPct val="0"/>
      </a:spcBef>
      <a:spcAft>
        <a:spcPct val="0"/>
      </a:spcAft>
      <a:defRPr b="1" kern="1200">
        <a:solidFill>
          <a:schemeClr val="tx1"/>
        </a:solidFill>
        <a:latin typeface="Max-Regular" pitchFamily="2" charset="0"/>
        <a:ea typeface="+mn-ea"/>
        <a:cs typeface="+mn-cs"/>
      </a:defRPr>
    </a:lvl5pPr>
    <a:lvl6pPr marL="2286000" algn="l" defTabSz="914400" rtl="0" eaLnBrk="1" latinLnBrk="0" hangingPunct="1">
      <a:defRPr b="1" kern="1200">
        <a:solidFill>
          <a:schemeClr val="tx1"/>
        </a:solidFill>
        <a:latin typeface="Max-Regular" pitchFamily="2" charset="0"/>
        <a:ea typeface="+mn-ea"/>
        <a:cs typeface="+mn-cs"/>
      </a:defRPr>
    </a:lvl6pPr>
    <a:lvl7pPr marL="2743200" algn="l" defTabSz="914400" rtl="0" eaLnBrk="1" latinLnBrk="0" hangingPunct="1">
      <a:defRPr b="1" kern="1200">
        <a:solidFill>
          <a:schemeClr val="tx1"/>
        </a:solidFill>
        <a:latin typeface="Max-Regular" pitchFamily="2" charset="0"/>
        <a:ea typeface="+mn-ea"/>
        <a:cs typeface="+mn-cs"/>
      </a:defRPr>
    </a:lvl7pPr>
    <a:lvl8pPr marL="3200400" algn="l" defTabSz="914400" rtl="0" eaLnBrk="1" latinLnBrk="0" hangingPunct="1">
      <a:defRPr b="1" kern="1200">
        <a:solidFill>
          <a:schemeClr val="tx1"/>
        </a:solidFill>
        <a:latin typeface="Max-Regular" pitchFamily="2" charset="0"/>
        <a:ea typeface="+mn-ea"/>
        <a:cs typeface="+mn-cs"/>
      </a:defRPr>
    </a:lvl8pPr>
    <a:lvl9pPr marL="3657600" algn="l" defTabSz="914400" rtl="0" eaLnBrk="1" latinLnBrk="0" hangingPunct="1">
      <a:defRPr b="1" kern="1200">
        <a:solidFill>
          <a:schemeClr val="tx1"/>
        </a:solidFill>
        <a:latin typeface="Max-Regular" pitchFamily="2"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288">
          <p15:clr>
            <a:srgbClr val="A4A3A4"/>
          </p15:clr>
        </p15:guide>
      </p15:sldGuideLst>
    </p:ext>
    <p:ext uri="{2D200454-40CA-4A62-9FC3-DE9A4176ACB9}">
      <p15:notesGuideLst xmlns=""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9C"/>
    <a:srgbClr val="696766"/>
    <a:srgbClr val="85C7E3"/>
    <a:srgbClr val="C27D05"/>
    <a:srgbClr val="FF9933"/>
    <a:srgbClr val="8E74AA"/>
    <a:srgbClr val="00427D"/>
    <a:srgbClr val="005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86410" autoAdjust="0"/>
  </p:normalViewPr>
  <p:slideViewPr>
    <p:cSldViewPr snapToGrid="0">
      <p:cViewPr varScale="1">
        <p:scale>
          <a:sx n="106" d="100"/>
          <a:sy n="106" d="100"/>
        </p:scale>
        <p:origin x="-102" y="-138"/>
      </p:cViewPr>
      <p:guideLst>
        <p:guide orient="horz" pos="2160"/>
        <p:guide pos="3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90" d="100"/>
          <a:sy n="90" d="100"/>
        </p:scale>
        <p:origin x="1075" y="-1325"/>
      </p:cViewPr>
      <p:guideLst>
        <p:guide orient="horz" pos="3156"/>
        <p:guide pos="217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1" y="1"/>
            <a:ext cx="2985295" cy="50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4" tIns="48302" rIns="96604" bIns="48302" numCol="1" anchor="t" anchorCtr="0" compatLnSpc="1">
            <a:prstTxWarp prst="textNoShape">
              <a:avLst/>
            </a:prstTxWarp>
          </a:bodyPr>
          <a:lstStyle>
            <a:lvl1pPr defTabSz="966033">
              <a:defRPr sz="1200" b="0" smtClean="0">
                <a:latin typeface="Arial" charset="0"/>
              </a:defRPr>
            </a:lvl1pPr>
          </a:lstStyle>
          <a:p>
            <a:pPr>
              <a:defRPr/>
            </a:pPr>
            <a:endParaRPr lang="en-US"/>
          </a:p>
        </p:txBody>
      </p:sp>
      <p:sp>
        <p:nvSpPr>
          <p:cNvPr id="69635" name="Rectangle 3"/>
          <p:cNvSpPr>
            <a:spLocks noGrp="1" noChangeArrowheads="1"/>
          </p:cNvSpPr>
          <p:nvPr>
            <p:ph type="dt" idx="1"/>
          </p:nvPr>
        </p:nvSpPr>
        <p:spPr bwMode="auto">
          <a:xfrm>
            <a:off x="3901276" y="1"/>
            <a:ext cx="2985295" cy="50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4" tIns="48302" rIns="96604" bIns="48302" numCol="1" anchor="t" anchorCtr="0" compatLnSpc="1">
            <a:prstTxWarp prst="textNoShape">
              <a:avLst/>
            </a:prstTxWarp>
          </a:bodyPr>
          <a:lstStyle>
            <a:lvl1pPr algn="r" defTabSz="966033">
              <a:defRPr sz="1200" b="0" smtClean="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939800" y="752475"/>
            <a:ext cx="5010150" cy="37576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p:cNvSpPr>
            <a:spLocks noGrp="1" noChangeArrowheads="1"/>
          </p:cNvSpPr>
          <p:nvPr>
            <p:ph type="body" sz="quarter" idx="3"/>
          </p:nvPr>
        </p:nvSpPr>
        <p:spPr bwMode="auto">
          <a:xfrm>
            <a:off x="688179" y="4758909"/>
            <a:ext cx="5511805" cy="4509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4" tIns="48302" rIns="96604" bIns="483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9638" name="Rectangle 6"/>
          <p:cNvSpPr>
            <a:spLocks noGrp="1" noChangeArrowheads="1"/>
          </p:cNvSpPr>
          <p:nvPr>
            <p:ph type="ftr" sz="quarter" idx="4"/>
          </p:nvPr>
        </p:nvSpPr>
        <p:spPr bwMode="auto">
          <a:xfrm>
            <a:off x="1" y="9517817"/>
            <a:ext cx="2985295" cy="50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4" tIns="48302" rIns="96604" bIns="48302" numCol="1" anchor="b" anchorCtr="0" compatLnSpc="1">
            <a:prstTxWarp prst="textNoShape">
              <a:avLst/>
            </a:prstTxWarp>
          </a:bodyPr>
          <a:lstStyle>
            <a:lvl1pPr defTabSz="966033">
              <a:defRPr sz="1200" b="0" smtClean="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901276" y="9517817"/>
            <a:ext cx="2985295" cy="50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4" tIns="48302" rIns="96604" bIns="48302" numCol="1" anchor="b" anchorCtr="0" compatLnSpc="1">
            <a:prstTxWarp prst="textNoShape">
              <a:avLst/>
            </a:prstTxWarp>
          </a:bodyPr>
          <a:lstStyle>
            <a:lvl1pPr algn="r" defTabSz="966033">
              <a:defRPr sz="1200" b="0" smtClean="0">
                <a:latin typeface="Arial" charset="0"/>
              </a:defRPr>
            </a:lvl1pPr>
          </a:lstStyle>
          <a:p>
            <a:pPr>
              <a:defRPr/>
            </a:pPr>
            <a:fld id="{CFEBFE25-04C9-438F-9ABB-DF4E3049BE95}" type="slidenum">
              <a:rPr lang="en-US"/>
              <a:pPr>
                <a:defRPr/>
              </a:pPr>
              <a:t>‹#›</a:t>
            </a:fld>
            <a:endParaRPr lang="en-US"/>
          </a:p>
        </p:txBody>
      </p:sp>
    </p:spTree>
    <p:extLst>
      <p:ext uri="{BB962C8B-B14F-4D97-AF65-F5344CB8AC3E}">
        <p14:creationId xmlns:p14="http://schemas.microsoft.com/office/powerpoint/2010/main" val="118340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1</a:t>
            </a:fld>
            <a:endParaRPr lang="en-US" b="0" dirty="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1</a:t>
            </a:fld>
            <a:endParaRPr lang="en-US" sz="1200" b="0" dirty="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r>
              <a:rPr lang="de-DE" dirty="0" smtClean="0"/>
              <a:t>Im Arbeitsbereich Rassismus war die Situation und </a:t>
            </a:r>
            <a:r>
              <a:rPr lang="de-DE" dirty="0" err="1" smtClean="0"/>
              <a:t>Diskriminerung</a:t>
            </a:r>
            <a:r>
              <a:rPr lang="de-DE" dirty="0" smtClean="0"/>
              <a:t> der Roma Minderheiten seit 1999 Schwerpunkt von CCME. Gemeinsam mit der Konferenz Europäischer Kirche Konferenz in Bratislava:</a:t>
            </a:r>
          </a:p>
          <a:p>
            <a:pPr eaLnBrk="1" hangingPunct="1"/>
            <a:r>
              <a:rPr lang="de-DE" dirty="0"/>
              <a:t>Leben in Gemeinschaft – auf dem Weg zur Chancengleichheit</a:t>
            </a:r>
          </a:p>
          <a:p>
            <a:pPr eaLnBrk="1" hangingPunct="1"/>
            <a:r>
              <a:rPr lang="de-DE" dirty="0"/>
              <a:t>und Überwindung von Diskriminierung  - </a:t>
            </a:r>
          </a:p>
          <a:p>
            <a:pPr eaLnBrk="1" hangingPunct="1"/>
            <a:r>
              <a:rPr lang="de-DE" dirty="0"/>
              <a:t>die Situation der Roma in Mittel- und Osteuropa </a:t>
            </a:r>
            <a:endParaRPr lang="de-DE" dirty="0" smtClean="0"/>
          </a:p>
          <a:p>
            <a:pPr eaLnBrk="1" hangingPunct="1"/>
            <a:endParaRPr lang="de-DE" dirty="0"/>
          </a:p>
          <a:p>
            <a:pPr eaLnBrk="1" hangingPunct="1"/>
            <a:r>
              <a:rPr lang="de-DE" dirty="0" smtClean="0"/>
              <a:t>November 2013: Tagung zu Roma Migration in Europa: </a:t>
            </a:r>
            <a:r>
              <a:rPr lang="de-DE" dirty="0" err="1" smtClean="0"/>
              <a:t>Recommendations</a:t>
            </a:r>
            <a:endParaRPr lang="de-DE" dirty="0" smtClean="0"/>
          </a:p>
          <a:p>
            <a:pPr eaLnBrk="1" hangingPunct="1"/>
            <a:r>
              <a:rPr lang="de-DE" dirty="0" smtClean="0"/>
              <a:t>Mai 2014, CEC-CCEE Konferenz Athen, Kommuniqué</a:t>
            </a:r>
            <a:endParaRPr lang="de-DE" dirty="0"/>
          </a:p>
          <a:p>
            <a:pPr eaLnBrk="1" hangingPunct="1"/>
            <a:endParaRPr lang="de-DE" dirty="0" smtClean="0"/>
          </a:p>
        </p:txBody>
      </p:sp>
    </p:spTree>
    <p:extLst>
      <p:ext uri="{BB962C8B-B14F-4D97-AF65-F5344CB8AC3E}">
        <p14:creationId xmlns:p14="http://schemas.microsoft.com/office/powerpoint/2010/main" val="299638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2</a:t>
            </a:fld>
            <a:endParaRPr lang="en-US" b="0" dirty="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2</a:t>
            </a:fld>
            <a:endParaRPr lang="en-US" sz="1200" b="0" dirty="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r>
              <a:rPr lang="de-DE" dirty="0" smtClean="0"/>
              <a:t>Im Arbeitsbereich Rassismus war die Situation und </a:t>
            </a:r>
            <a:r>
              <a:rPr lang="de-DE" dirty="0" err="1" smtClean="0"/>
              <a:t>Diskriminerung</a:t>
            </a:r>
            <a:r>
              <a:rPr lang="de-DE" dirty="0" smtClean="0"/>
              <a:t> der Roma Minderheiten seit 1999 Schwerpunkt von CCME. Gemeinsam mit der Konferenz Europäischer Kirche Konferenz in Bratislava:</a:t>
            </a:r>
          </a:p>
          <a:p>
            <a:pPr eaLnBrk="1" hangingPunct="1"/>
            <a:r>
              <a:rPr lang="de-DE" dirty="0"/>
              <a:t>Leben in Gemeinschaft – auf dem Weg zur Chancengleichheit</a:t>
            </a:r>
          </a:p>
          <a:p>
            <a:pPr eaLnBrk="1" hangingPunct="1"/>
            <a:r>
              <a:rPr lang="de-DE" dirty="0"/>
              <a:t>und Überwindung von Diskriminierung  - </a:t>
            </a:r>
          </a:p>
          <a:p>
            <a:pPr eaLnBrk="1" hangingPunct="1"/>
            <a:r>
              <a:rPr lang="de-DE" dirty="0"/>
              <a:t>die Situation der Roma in Mittel- und Osteuropa </a:t>
            </a:r>
            <a:endParaRPr lang="de-DE" dirty="0" smtClean="0"/>
          </a:p>
          <a:p>
            <a:pPr eaLnBrk="1" hangingPunct="1"/>
            <a:endParaRPr lang="de-DE" dirty="0"/>
          </a:p>
          <a:p>
            <a:pPr eaLnBrk="1" hangingPunct="1"/>
            <a:r>
              <a:rPr lang="de-DE" dirty="0" smtClean="0"/>
              <a:t>November 2013: Tagung zu Roma Migration in Europa: </a:t>
            </a:r>
            <a:r>
              <a:rPr lang="de-DE" dirty="0" err="1" smtClean="0"/>
              <a:t>Recommendations</a:t>
            </a:r>
            <a:endParaRPr lang="de-DE" dirty="0" smtClean="0"/>
          </a:p>
          <a:p>
            <a:pPr eaLnBrk="1" hangingPunct="1"/>
            <a:r>
              <a:rPr lang="de-DE" dirty="0" smtClean="0"/>
              <a:t>Mai 2014, CEC-CCEE Konferenz Athen, Kommuniqué</a:t>
            </a:r>
            <a:endParaRPr lang="de-DE" dirty="0"/>
          </a:p>
          <a:p>
            <a:pPr eaLnBrk="1" hangingPunct="1"/>
            <a:endParaRPr lang="de-DE" dirty="0" smtClean="0"/>
          </a:p>
        </p:txBody>
      </p:sp>
    </p:spTree>
    <p:extLst>
      <p:ext uri="{BB962C8B-B14F-4D97-AF65-F5344CB8AC3E}">
        <p14:creationId xmlns:p14="http://schemas.microsoft.com/office/powerpoint/2010/main" val="2996384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3</a:t>
            </a:fld>
            <a:endParaRPr lang="en-US" b="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3</a:t>
            </a:fld>
            <a:endParaRPr lang="en-US" sz="1200" b="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1175327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4</a:t>
            </a:fld>
            <a:endParaRPr lang="en-US" b="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4</a:t>
            </a:fld>
            <a:endParaRPr lang="en-US" sz="1200" b="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3427240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5</a:t>
            </a:fld>
            <a:endParaRPr lang="en-US" b="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5</a:t>
            </a:fld>
            <a:endParaRPr lang="en-US" sz="1200" b="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4005464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6</a:t>
            </a:fld>
            <a:endParaRPr lang="en-US" b="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6</a:t>
            </a:fld>
            <a:endParaRPr lang="en-US" sz="1200" b="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384705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C87AA5C-96EF-4533-8580-33A3F7EA4AAB}" type="slidenum">
              <a:rPr lang="en-US" b="0">
                <a:latin typeface="Arial" charset="0"/>
              </a:rPr>
              <a:pPr eaLnBrk="1" hangingPunct="1"/>
              <a:t>7</a:t>
            </a:fld>
            <a:endParaRPr lang="en-US" b="0">
              <a:latin typeface="Arial" charset="0"/>
            </a:endParaRPr>
          </a:p>
        </p:txBody>
      </p:sp>
      <p:sp>
        <p:nvSpPr>
          <p:cNvPr id="10243" name="Rectangle 7"/>
          <p:cNvSpPr txBox="1">
            <a:spLocks noGrp="1" noChangeArrowheads="1"/>
          </p:cNvSpPr>
          <p:nvPr/>
        </p:nvSpPr>
        <p:spPr bwMode="auto">
          <a:xfrm>
            <a:off x="3901276" y="9517817"/>
            <a:ext cx="2985295" cy="50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4" tIns="48302" rIns="96604" bIns="48302" anchor="b"/>
          <a:lstStyle>
            <a:lvl1pPr defTabSz="949325" eaLnBrk="0" hangingPunct="0">
              <a:defRPr b="1">
                <a:solidFill>
                  <a:schemeClr val="tx1"/>
                </a:solidFill>
                <a:latin typeface="Max-Regular" pitchFamily="2" charset="0"/>
              </a:defRPr>
            </a:lvl1pPr>
            <a:lvl2pPr marL="742950" indent="-285750" defTabSz="949325" eaLnBrk="0" hangingPunct="0">
              <a:defRPr b="1">
                <a:solidFill>
                  <a:schemeClr val="tx1"/>
                </a:solidFill>
                <a:latin typeface="Max-Regular" pitchFamily="2" charset="0"/>
              </a:defRPr>
            </a:lvl2pPr>
            <a:lvl3pPr marL="1143000" indent="-228600" defTabSz="949325" eaLnBrk="0" hangingPunct="0">
              <a:defRPr b="1">
                <a:solidFill>
                  <a:schemeClr val="tx1"/>
                </a:solidFill>
                <a:latin typeface="Max-Regular" pitchFamily="2" charset="0"/>
              </a:defRPr>
            </a:lvl3pPr>
            <a:lvl4pPr marL="1600200" indent="-228600" defTabSz="949325" eaLnBrk="0" hangingPunct="0">
              <a:defRPr b="1">
                <a:solidFill>
                  <a:schemeClr val="tx1"/>
                </a:solidFill>
                <a:latin typeface="Max-Regular" pitchFamily="2" charset="0"/>
              </a:defRPr>
            </a:lvl4pPr>
            <a:lvl5pPr marL="2057400" indent="-228600" defTabSz="949325" eaLnBrk="0" hangingPunct="0">
              <a:defRPr b="1">
                <a:solidFill>
                  <a:schemeClr val="tx1"/>
                </a:solidFill>
                <a:latin typeface="Max-Regular" pitchFamily="2" charset="0"/>
              </a:defRPr>
            </a:lvl5pPr>
            <a:lvl6pPr marL="2514600" indent="-228600" defTabSz="949325" eaLnBrk="0" fontAlgn="base" hangingPunct="0">
              <a:spcBef>
                <a:spcPct val="0"/>
              </a:spcBef>
              <a:spcAft>
                <a:spcPct val="0"/>
              </a:spcAft>
              <a:defRPr b="1">
                <a:solidFill>
                  <a:schemeClr val="tx1"/>
                </a:solidFill>
                <a:latin typeface="Max-Regular" pitchFamily="2" charset="0"/>
              </a:defRPr>
            </a:lvl6pPr>
            <a:lvl7pPr marL="2971800" indent="-228600" defTabSz="949325" eaLnBrk="0" fontAlgn="base" hangingPunct="0">
              <a:spcBef>
                <a:spcPct val="0"/>
              </a:spcBef>
              <a:spcAft>
                <a:spcPct val="0"/>
              </a:spcAft>
              <a:defRPr b="1">
                <a:solidFill>
                  <a:schemeClr val="tx1"/>
                </a:solidFill>
                <a:latin typeface="Max-Regular" pitchFamily="2" charset="0"/>
              </a:defRPr>
            </a:lvl7pPr>
            <a:lvl8pPr marL="3429000" indent="-228600" defTabSz="949325" eaLnBrk="0" fontAlgn="base" hangingPunct="0">
              <a:spcBef>
                <a:spcPct val="0"/>
              </a:spcBef>
              <a:spcAft>
                <a:spcPct val="0"/>
              </a:spcAft>
              <a:defRPr b="1">
                <a:solidFill>
                  <a:schemeClr val="tx1"/>
                </a:solidFill>
                <a:latin typeface="Max-Regular" pitchFamily="2" charset="0"/>
              </a:defRPr>
            </a:lvl8pPr>
            <a:lvl9pPr marL="3886200" indent="-228600" defTabSz="949325" eaLnBrk="0" fontAlgn="base" hangingPunct="0">
              <a:spcBef>
                <a:spcPct val="0"/>
              </a:spcBef>
              <a:spcAft>
                <a:spcPct val="0"/>
              </a:spcAft>
              <a:defRPr b="1">
                <a:solidFill>
                  <a:schemeClr val="tx1"/>
                </a:solidFill>
                <a:latin typeface="Max-Regular" pitchFamily="2" charset="0"/>
              </a:defRPr>
            </a:lvl9pPr>
          </a:lstStyle>
          <a:p>
            <a:pPr algn="r" eaLnBrk="1" hangingPunct="1"/>
            <a:fld id="{CD2DD4C5-4F98-4E1D-BB7F-9AF4E3AE532E}" type="slidenum">
              <a:rPr lang="en-US" sz="1200" b="0">
                <a:latin typeface="Arial" charset="0"/>
              </a:rPr>
              <a:pPr algn="r" eaLnBrk="1" hangingPunct="1"/>
              <a:t>7</a:t>
            </a:fld>
            <a:endParaRPr lang="en-US" sz="1200" b="0">
              <a:latin typeface="Arial"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3708790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66033" eaLnBrk="0" hangingPunct="0">
              <a:defRPr b="1">
                <a:solidFill>
                  <a:schemeClr val="tx1"/>
                </a:solidFill>
                <a:latin typeface="Max-Regular" pitchFamily="2" charset="0"/>
              </a:defRPr>
            </a:lvl1pPr>
            <a:lvl2pPr marL="756026" indent="-290779" defTabSz="966033" eaLnBrk="0" hangingPunct="0">
              <a:defRPr b="1">
                <a:solidFill>
                  <a:schemeClr val="tx1"/>
                </a:solidFill>
                <a:latin typeface="Max-Regular" pitchFamily="2" charset="0"/>
              </a:defRPr>
            </a:lvl2pPr>
            <a:lvl3pPr marL="1163117" indent="-232623" defTabSz="966033" eaLnBrk="0" hangingPunct="0">
              <a:defRPr b="1">
                <a:solidFill>
                  <a:schemeClr val="tx1"/>
                </a:solidFill>
                <a:latin typeface="Max-Regular" pitchFamily="2" charset="0"/>
              </a:defRPr>
            </a:lvl3pPr>
            <a:lvl4pPr marL="1628364" indent="-232623" defTabSz="966033" eaLnBrk="0" hangingPunct="0">
              <a:defRPr b="1">
                <a:solidFill>
                  <a:schemeClr val="tx1"/>
                </a:solidFill>
                <a:latin typeface="Max-Regular" pitchFamily="2" charset="0"/>
              </a:defRPr>
            </a:lvl4pPr>
            <a:lvl5pPr marL="2093610" indent="-232623" defTabSz="966033" eaLnBrk="0" hangingPunct="0">
              <a:defRPr b="1">
                <a:solidFill>
                  <a:schemeClr val="tx1"/>
                </a:solidFill>
                <a:latin typeface="Max-Regular" pitchFamily="2" charset="0"/>
              </a:defRPr>
            </a:lvl5pPr>
            <a:lvl6pPr marL="2558857" indent="-232623" defTabSz="966033" eaLnBrk="0" fontAlgn="base" hangingPunct="0">
              <a:spcBef>
                <a:spcPct val="0"/>
              </a:spcBef>
              <a:spcAft>
                <a:spcPct val="0"/>
              </a:spcAft>
              <a:defRPr b="1">
                <a:solidFill>
                  <a:schemeClr val="tx1"/>
                </a:solidFill>
                <a:latin typeface="Max-Regular" pitchFamily="2" charset="0"/>
              </a:defRPr>
            </a:lvl6pPr>
            <a:lvl7pPr marL="3024104" indent="-232623" defTabSz="966033" eaLnBrk="0" fontAlgn="base" hangingPunct="0">
              <a:spcBef>
                <a:spcPct val="0"/>
              </a:spcBef>
              <a:spcAft>
                <a:spcPct val="0"/>
              </a:spcAft>
              <a:defRPr b="1">
                <a:solidFill>
                  <a:schemeClr val="tx1"/>
                </a:solidFill>
                <a:latin typeface="Max-Regular" pitchFamily="2" charset="0"/>
              </a:defRPr>
            </a:lvl7pPr>
            <a:lvl8pPr marL="3489350" indent="-232623" defTabSz="966033" eaLnBrk="0" fontAlgn="base" hangingPunct="0">
              <a:spcBef>
                <a:spcPct val="0"/>
              </a:spcBef>
              <a:spcAft>
                <a:spcPct val="0"/>
              </a:spcAft>
              <a:defRPr b="1">
                <a:solidFill>
                  <a:schemeClr val="tx1"/>
                </a:solidFill>
                <a:latin typeface="Max-Regular" pitchFamily="2" charset="0"/>
              </a:defRPr>
            </a:lvl8pPr>
            <a:lvl9pPr marL="3954597" indent="-232623" defTabSz="966033" eaLnBrk="0" fontAlgn="base" hangingPunct="0">
              <a:spcBef>
                <a:spcPct val="0"/>
              </a:spcBef>
              <a:spcAft>
                <a:spcPct val="0"/>
              </a:spcAft>
              <a:defRPr b="1">
                <a:solidFill>
                  <a:schemeClr val="tx1"/>
                </a:solidFill>
                <a:latin typeface="Max-Regular" pitchFamily="2" charset="0"/>
              </a:defRPr>
            </a:lvl9pPr>
          </a:lstStyle>
          <a:p>
            <a:pPr eaLnBrk="1" hangingPunct="1"/>
            <a:fld id="{E7E3DDDA-A569-4E42-BF59-8333694471E9}" type="slidenum">
              <a:rPr lang="en-US" b="0">
                <a:latin typeface="Arial" charset="0"/>
              </a:rPr>
              <a:pPr eaLnBrk="1" hangingPunct="1"/>
              <a:t>8</a:t>
            </a:fld>
            <a:endParaRPr lang="en-US" b="0">
              <a:latin typeface="Arial"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de-DE" smtClean="0"/>
          </a:p>
        </p:txBody>
      </p:sp>
    </p:spTree>
    <p:extLst>
      <p:ext uri="{BB962C8B-B14F-4D97-AF65-F5344CB8AC3E}">
        <p14:creationId xmlns:p14="http://schemas.microsoft.com/office/powerpoint/2010/main" val="408182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534D69-6919-492F-853F-AB92F0518230}" type="slidenum">
              <a:rPr lang="en-US"/>
              <a:pPr>
                <a:defRPr/>
              </a:pPr>
              <a:t>‹#›</a:t>
            </a:fld>
            <a:endParaRPr lang="en-US"/>
          </a:p>
        </p:txBody>
      </p:sp>
    </p:spTree>
    <p:extLst>
      <p:ext uri="{BB962C8B-B14F-4D97-AF65-F5344CB8AC3E}">
        <p14:creationId xmlns:p14="http://schemas.microsoft.com/office/powerpoint/2010/main" val="921632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B02E58-BDF8-44F7-BEE2-FE2502327A08}" type="slidenum">
              <a:rPr lang="en-US"/>
              <a:pPr>
                <a:defRPr/>
              </a:pPr>
              <a:t>‹#›</a:t>
            </a:fld>
            <a:endParaRPr lang="en-US"/>
          </a:p>
        </p:txBody>
      </p:sp>
    </p:spTree>
    <p:extLst>
      <p:ext uri="{BB962C8B-B14F-4D97-AF65-F5344CB8AC3E}">
        <p14:creationId xmlns:p14="http://schemas.microsoft.com/office/powerpoint/2010/main" val="196827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E3364E-BC8B-47AC-B2CF-72BAC4847D46}" type="slidenum">
              <a:rPr lang="en-US"/>
              <a:pPr>
                <a:defRPr/>
              </a:pPr>
              <a:t>‹#›</a:t>
            </a:fld>
            <a:endParaRPr lang="en-US"/>
          </a:p>
        </p:txBody>
      </p:sp>
    </p:spTree>
    <p:extLst>
      <p:ext uri="{BB962C8B-B14F-4D97-AF65-F5344CB8AC3E}">
        <p14:creationId xmlns:p14="http://schemas.microsoft.com/office/powerpoint/2010/main" val="372369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60E0DF-C6BC-4116-9C57-CC34B7D07D1D}" type="slidenum">
              <a:rPr lang="en-US"/>
              <a:pPr>
                <a:defRPr/>
              </a:pPr>
              <a:t>‹#›</a:t>
            </a:fld>
            <a:endParaRPr lang="en-US"/>
          </a:p>
        </p:txBody>
      </p:sp>
    </p:spTree>
    <p:extLst>
      <p:ext uri="{BB962C8B-B14F-4D97-AF65-F5344CB8AC3E}">
        <p14:creationId xmlns:p14="http://schemas.microsoft.com/office/powerpoint/2010/main" val="410742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44B983-16A4-47AF-BAA4-EA2007D0CEB8}" type="slidenum">
              <a:rPr lang="en-US"/>
              <a:pPr>
                <a:defRPr/>
              </a:pPr>
              <a:t>‹#›</a:t>
            </a:fld>
            <a:endParaRPr lang="en-US"/>
          </a:p>
        </p:txBody>
      </p:sp>
    </p:spTree>
    <p:extLst>
      <p:ext uri="{BB962C8B-B14F-4D97-AF65-F5344CB8AC3E}">
        <p14:creationId xmlns:p14="http://schemas.microsoft.com/office/powerpoint/2010/main" val="336891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0096BB-0BED-4509-AAF1-9344CF095B88}" type="slidenum">
              <a:rPr lang="en-US"/>
              <a:pPr>
                <a:defRPr/>
              </a:pPr>
              <a:t>‹#›</a:t>
            </a:fld>
            <a:endParaRPr lang="en-US"/>
          </a:p>
        </p:txBody>
      </p:sp>
    </p:spTree>
    <p:extLst>
      <p:ext uri="{BB962C8B-B14F-4D97-AF65-F5344CB8AC3E}">
        <p14:creationId xmlns:p14="http://schemas.microsoft.com/office/powerpoint/2010/main" val="19029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7D76EA-3F41-4E32-B578-27CC2809D71C}" type="slidenum">
              <a:rPr lang="en-US"/>
              <a:pPr>
                <a:defRPr/>
              </a:pPr>
              <a:t>‹#›</a:t>
            </a:fld>
            <a:endParaRPr lang="en-US"/>
          </a:p>
        </p:txBody>
      </p:sp>
    </p:spTree>
    <p:extLst>
      <p:ext uri="{BB962C8B-B14F-4D97-AF65-F5344CB8AC3E}">
        <p14:creationId xmlns:p14="http://schemas.microsoft.com/office/powerpoint/2010/main" val="351072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855B8E-94F5-4CDE-A7DA-C8B5D930EA7B}" type="slidenum">
              <a:rPr lang="en-US"/>
              <a:pPr>
                <a:defRPr/>
              </a:pPr>
              <a:t>‹#›</a:t>
            </a:fld>
            <a:endParaRPr lang="en-US"/>
          </a:p>
        </p:txBody>
      </p:sp>
    </p:spTree>
    <p:extLst>
      <p:ext uri="{BB962C8B-B14F-4D97-AF65-F5344CB8AC3E}">
        <p14:creationId xmlns:p14="http://schemas.microsoft.com/office/powerpoint/2010/main" val="75152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F994A0-A5E7-4001-8695-90B6CE7AFFB7}" type="slidenum">
              <a:rPr lang="en-US"/>
              <a:pPr>
                <a:defRPr/>
              </a:pPr>
              <a:t>‹#›</a:t>
            </a:fld>
            <a:endParaRPr lang="en-US"/>
          </a:p>
        </p:txBody>
      </p:sp>
    </p:spTree>
    <p:extLst>
      <p:ext uri="{BB962C8B-B14F-4D97-AF65-F5344CB8AC3E}">
        <p14:creationId xmlns:p14="http://schemas.microsoft.com/office/powerpoint/2010/main" val="110465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049EAA-9684-419A-87B4-D6EE5A9D5201}" type="slidenum">
              <a:rPr lang="en-US"/>
              <a:pPr>
                <a:defRPr/>
              </a:pPr>
              <a:t>‹#›</a:t>
            </a:fld>
            <a:endParaRPr lang="en-US"/>
          </a:p>
        </p:txBody>
      </p:sp>
    </p:spTree>
    <p:extLst>
      <p:ext uri="{BB962C8B-B14F-4D97-AF65-F5344CB8AC3E}">
        <p14:creationId xmlns:p14="http://schemas.microsoft.com/office/powerpoint/2010/main" val="237763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1D1FDA-CF1C-4342-AA4A-46E0F04681CD}" type="slidenum">
              <a:rPr lang="en-US"/>
              <a:pPr>
                <a:defRPr/>
              </a:pPr>
              <a:t>‹#›</a:t>
            </a:fld>
            <a:endParaRPr lang="en-US"/>
          </a:p>
        </p:txBody>
      </p:sp>
    </p:spTree>
    <p:extLst>
      <p:ext uri="{BB962C8B-B14F-4D97-AF65-F5344CB8AC3E}">
        <p14:creationId xmlns:p14="http://schemas.microsoft.com/office/powerpoint/2010/main" val="160466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atin typeface="+mn-lt"/>
              </a:defRPr>
            </a:lvl1pPr>
          </a:lstStyle>
          <a:p>
            <a:pPr>
              <a:defRPr/>
            </a:pPr>
            <a:fld id="{8FCF8DF2-F6F1-43B7-9D5E-CEDE1DB546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7.xml"/><Relationship Id="rId7" Type="http://schemas.openxmlformats.org/officeDocument/2006/relationships/image" Target="../media/image1.w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jpeg"/><Relationship Id="rId4" Type="http://schemas.openxmlformats.org/officeDocument/2006/relationships/notesSlide" Target="../notesSlides/notesSlide1.xml"/><Relationship Id="rId9" Type="http://schemas.openxmlformats.org/officeDocument/2006/relationships/image" Target="../media/image2.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7.xml"/><Relationship Id="rId7" Type="http://schemas.openxmlformats.org/officeDocument/2006/relationships/image" Target="../media/image1.wmf"/><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jpeg"/><Relationship Id="rId4" Type="http://schemas.openxmlformats.org/officeDocument/2006/relationships/notesSlide" Target="../notesSlides/notesSlide2.xm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1.wmf"/><Relationship Id="rId5" Type="http://schemas.openxmlformats.org/officeDocument/2006/relationships/oleObject" Target="../embeddings/oleObject5.bin"/><Relationship Id="rId4" Type="http://schemas.openxmlformats.org/officeDocument/2006/relationships/notesSlide" Target="../notesSlides/notesSlide3.xml"/><Relationship Id="rId9" Type="http://schemas.openxmlformats.org/officeDocument/2006/relationships/image" Target="../media/image2.wmf"/></Relationships>
</file>

<file path=ppt/slides/_rels/slide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7.xml"/><Relationship Id="rId7" Type="http://schemas.openxmlformats.org/officeDocument/2006/relationships/oleObject" Target="../embeddings/oleObject8.bin"/><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1.wmf"/><Relationship Id="rId5" Type="http://schemas.openxmlformats.org/officeDocument/2006/relationships/oleObject" Target="../embeddings/oleObject7.bin"/><Relationship Id="rId4" Type="http://schemas.openxmlformats.org/officeDocument/2006/relationships/notesSlide" Target="../notesSlides/notesSlide4.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1.wmf"/><Relationship Id="rId5" Type="http://schemas.openxmlformats.org/officeDocument/2006/relationships/oleObject" Target="../embeddings/oleObject9.bin"/><Relationship Id="rId4" Type="http://schemas.openxmlformats.org/officeDocument/2006/relationships/notesSlide" Target="../notesSlides/notesSlide5.xml"/><Relationship Id="rId9" Type="http://schemas.openxmlformats.org/officeDocument/2006/relationships/image" Target="../media/image2.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1.wmf"/><Relationship Id="rId5" Type="http://schemas.openxmlformats.org/officeDocument/2006/relationships/oleObject" Target="../embeddings/oleObject11.bin"/><Relationship Id="rId4" Type="http://schemas.openxmlformats.org/officeDocument/2006/relationships/notesSlide" Target="../notesSlides/notesSlide6.xml"/><Relationship Id="rId9" Type="http://schemas.openxmlformats.org/officeDocument/2006/relationships/image" Target="../media/image2.wmf"/></Relationships>
</file>

<file path=ppt/slides/_rels/slide7.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7.xml"/><Relationship Id="rId7" Type="http://schemas.openxmlformats.org/officeDocument/2006/relationships/oleObject" Target="../embeddings/oleObject14.bin"/><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2.wmf"/><Relationship Id="rId5" Type="http://schemas.openxmlformats.org/officeDocument/2006/relationships/oleObject" Target="../embeddings/oleObject13.bin"/><Relationship Id="rId4" Type="http://schemas.openxmlformats.org/officeDocument/2006/relationships/notesSlide" Target="../notesSlides/notesSlide7.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8.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5.png"/><Relationship Id="rId5" Type="http://schemas.openxmlformats.org/officeDocument/2006/relationships/image" Target="../media/image1.w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1291" y="341784"/>
            <a:ext cx="7670321" cy="2601155"/>
          </a:xfrm>
          <a:prstGeom prst="rect">
            <a:avLst/>
          </a:prstGeom>
        </p:spPr>
      </p:pic>
      <p:graphicFrame>
        <p:nvGraphicFramePr>
          <p:cNvPr id="3074"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3239" name="CorelDRAW" r:id="rId6" imgW="2907792" imgH="329184" progId="CorelDRAW.Graphic.12">
                  <p:embed/>
                </p:oleObj>
              </mc:Choice>
              <mc:Fallback>
                <p:oleObj name="CorelDRAW" r:id="rId6" imgW="2907792" imgH="329184" progId="CorelDRAW.Graphic.12">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1" name="Rectangle 3"/>
          <p:cNvSpPr>
            <a:spLocks noChangeArrowheads="1"/>
          </p:cNvSpPr>
          <p:nvPr/>
        </p:nvSpPr>
        <p:spPr bwMode="auto">
          <a:xfrm>
            <a:off x="1102167" y="2357611"/>
            <a:ext cx="7416800" cy="312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US" sz="5900" b="0" dirty="0">
              <a:solidFill>
                <a:srgbClr val="005EA0"/>
              </a:solidFill>
            </a:endParaRPr>
          </a:p>
          <a:p>
            <a:endParaRPr lang="en-US" sz="3200" b="0" dirty="0" smtClean="0">
              <a:solidFill>
                <a:srgbClr val="005EA0"/>
              </a:solidFill>
            </a:endParaRPr>
          </a:p>
          <a:p>
            <a:endParaRPr lang="en-US" sz="3200" b="0" dirty="0" smtClean="0">
              <a:solidFill>
                <a:srgbClr val="005EA0"/>
              </a:solidFill>
            </a:endParaRPr>
          </a:p>
          <a:p>
            <a:endParaRPr lang="en-US" sz="3200" b="0" dirty="0">
              <a:solidFill>
                <a:srgbClr val="005EA0"/>
              </a:solidFill>
            </a:endParaRPr>
          </a:p>
          <a:p>
            <a:pPr marL="742950" lvl="1" indent="-285750">
              <a:buFontTx/>
              <a:buChar char="•"/>
            </a:pPr>
            <a:endParaRPr lang="de-DE" sz="2400" dirty="0">
              <a:solidFill>
                <a:srgbClr val="00599C"/>
              </a:solidFill>
            </a:endParaRPr>
          </a:p>
          <a:p>
            <a:endParaRPr lang="en-US" sz="2400" b="0" dirty="0">
              <a:solidFill>
                <a:srgbClr val="00427D"/>
              </a:solidFill>
            </a:endParaRPr>
          </a:p>
        </p:txBody>
      </p:sp>
      <p:sp>
        <p:nvSpPr>
          <p:cNvPr id="145412" name="Rectangle 4"/>
          <p:cNvSpPr>
            <a:spLocks noChangeArrowheads="1"/>
          </p:cNvSpPr>
          <p:nvPr/>
        </p:nvSpPr>
        <p:spPr bwMode="auto">
          <a:xfrm>
            <a:off x="2482850" y="4473575"/>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b="0">
              <a:latin typeface="Calibri" pitchFamily="34" charset="0"/>
            </a:endParaRPr>
          </a:p>
        </p:txBody>
      </p:sp>
      <p:graphicFrame>
        <p:nvGraphicFramePr>
          <p:cNvPr id="3078" name="Object 6"/>
          <p:cNvGraphicFramePr>
            <a:graphicFrameLocks/>
          </p:cNvGraphicFramePr>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3240" name="CorelDRAW" r:id="rId8" imgW="1143000" imgH="170688" progId="CorelDRAW.Graphic.12">
                  <p:embed/>
                </p:oleObj>
              </mc:Choice>
              <mc:Fallback>
                <p:oleObj name="CorelDRAW" r:id="rId8" imgW="1143000" imgH="170688" progId="CorelDRAW.Graphic.12">
                  <p:embed/>
                  <p:pic>
                    <p:nvPicPr>
                      <p:cNvPr id="0" name="Object 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feld 7"/>
          <p:cNvSpPr txBox="1"/>
          <p:nvPr/>
        </p:nvSpPr>
        <p:spPr>
          <a:xfrm>
            <a:off x="151291" y="3213208"/>
            <a:ext cx="7596665" cy="1938992"/>
          </a:xfrm>
          <a:prstGeom prst="rect">
            <a:avLst/>
          </a:prstGeom>
          <a:noFill/>
        </p:spPr>
        <p:txBody>
          <a:bodyPr wrap="square" rtlCol="0">
            <a:spAutoFit/>
          </a:bodyPr>
          <a:lstStyle/>
          <a:p>
            <a:r>
              <a:rPr lang="de-DE" sz="2400" smtClean="0">
                <a:solidFill>
                  <a:srgbClr val="00599C"/>
                </a:solidFill>
              </a:rPr>
              <a:t>International </a:t>
            </a:r>
            <a:r>
              <a:rPr lang="de-DE" sz="2400" dirty="0" smtClean="0">
                <a:solidFill>
                  <a:srgbClr val="00599C"/>
                </a:solidFill>
              </a:rPr>
              <a:t>and European Legislation on</a:t>
            </a:r>
          </a:p>
          <a:p>
            <a:r>
              <a:rPr lang="de-DE" sz="2400" dirty="0" smtClean="0">
                <a:solidFill>
                  <a:srgbClr val="00599C"/>
                </a:solidFill>
              </a:rPr>
              <a:t>Trafficking in Persons</a:t>
            </a:r>
          </a:p>
          <a:p>
            <a:endParaRPr lang="de-DE" sz="2400" dirty="0">
              <a:solidFill>
                <a:srgbClr val="00599C"/>
              </a:solidFill>
            </a:endParaRPr>
          </a:p>
          <a:p>
            <a:endParaRPr lang="de-DE" sz="2400" dirty="0" smtClean="0">
              <a:solidFill>
                <a:srgbClr val="00599C"/>
              </a:solidFill>
            </a:endParaRPr>
          </a:p>
          <a:p>
            <a:r>
              <a:rPr lang="de-DE" sz="2400" dirty="0" smtClean="0">
                <a:solidFill>
                  <a:srgbClr val="00599C"/>
                </a:solidFill>
              </a:rPr>
              <a:t>SSHR, </a:t>
            </a:r>
            <a:r>
              <a:rPr lang="de-DE" sz="2400" dirty="0" smtClean="0">
                <a:solidFill>
                  <a:srgbClr val="00599C"/>
                </a:solidFill>
              </a:rPr>
              <a:t>Palermo, 6 July 2017</a:t>
            </a:r>
            <a:endParaRPr lang="de-DE" sz="2400" dirty="0" smtClean="0">
              <a:solidFill>
                <a:srgbClr val="00599C"/>
              </a:solidFill>
            </a:endParaRPr>
          </a:p>
        </p:txBody>
      </p:sp>
    </p:spTree>
    <p:custDataLst>
      <p:tags r:id="rId2"/>
    </p:custDataLst>
  </p:cSld>
  <p:clrMapOvr>
    <a:masterClrMapping/>
  </p:clrMapOvr>
  <p:transition spd="slow" advTm="1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nodePh="1">
                                  <p:stCondLst>
                                    <p:cond delay="0"/>
                                  </p:stCondLst>
                                  <p:endCondLst>
                                    <p:cond evt="begin" delay="0">
                                      <p:tn val="5"/>
                                    </p:cond>
                                  </p:endCondLst>
                                  <p:iterate type="lt">
                                    <p:tmPct val="10000"/>
                                  </p:iterate>
                                  <p:childTnLst>
                                    <p:set>
                                      <p:cBhvr>
                                        <p:cTn id="6" dur="1" fill="hold">
                                          <p:stCondLst>
                                            <p:cond delay="0"/>
                                          </p:stCondLst>
                                        </p:cTn>
                                        <p:tgtEl>
                                          <p:spTgt spid="145411"/>
                                        </p:tgtEl>
                                        <p:attrNameLst>
                                          <p:attrName>style.visibility</p:attrName>
                                        </p:attrNameLst>
                                      </p:cBhvr>
                                      <p:to>
                                        <p:strVal val="visible"/>
                                      </p:to>
                                    </p:set>
                                    <p:animEffect transition="in" filter="fade">
                                      <p:cBhvr>
                                        <p:cTn id="7" dur="500"/>
                                        <p:tgtEl>
                                          <p:spTgt spid="145411"/>
                                        </p:tgtEl>
                                      </p:cBhvr>
                                    </p:animEffect>
                                    <p:anim calcmode="lin" valueType="num">
                                      <p:cBhvr>
                                        <p:cTn id="8" dur="500" fill="hold"/>
                                        <p:tgtEl>
                                          <p:spTgt spid="145411"/>
                                        </p:tgtEl>
                                        <p:attrNameLst>
                                          <p:attrName>ppt_x</p:attrName>
                                        </p:attrNameLst>
                                      </p:cBhvr>
                                      <p:tavLst>
                                        <p:tav tm="0">
                                          <p:val>
                                            <p:strVal val="#ppt_x-.1"/>
                                          </p:val>
                                        </p:tav>
                                        <p:tav tm="100000">
                                          <p:val>
                                            <p:strVal val="#ppt_x"/>
                                          </p:val>
                                        </p:tav>
                                      </p:tavLst>
                                    </p:anim>
                                    <p:anim calcmode="lin" valueType="num">
                                      <p:cBhvr>
                                        <p:cTn id="9" dur="500" fill="hold"/>
                                        <p:tgtEl>
                                          <p:spTgt spid="145411"/>
                                        </p:tgtEl>
                                        <p:attrNameLst>
                                          <p:attrName>ppt_y</p:attrName>
                                        </p:attrNameLst>
                                      </p:cBhvr>
                                      <p:tavLst>
                                        <p:tav tm="0">
                                          <p:val>
                                            <p:strVal val="#ppt_y"/>
                                          </p:val>
                                        </p:tav>
                                        <p:tav tm="100000">
                                          <p:val>
                                            <p:strVal val="#ppt_y"/>
                                          </p:val>
                                        </p:tav>
                                      </p:tavLst>
                                    </p:anim>
                                  </p:childTnLst>
                                </p:cTn>
                              </p:par>
                              <p:par>
                                <p:cTn id="10" presetID="40" presetClass="entr" presetSubtype="0" fill="hold" grpId="0" nodeType="withEffect" nodePh="1">
                                  <p:stCondLst>
                                    <p:cond delay="0"/>
                                  </p:stCondLst>
                                  <p:endCondLst>
                                    <p:cond evt="begin" delay="0">
                                      <p:tn val="10"/>
                                    </p:cond>
                                  </p:endCondLst>
                                  <p:iterate type="lt">
                                    <p:tmPct val="10000"/>
                                  </p:iterate>
                                  <p:childTnLst>
                                    <p:set>
                                      <p:cBhvr>
                                        <p:cTn id="11" dur="1" fill="hold">
                                          <p:stCondLst>
                                            <p:cond delay="0"/>
                                          </p:stCondLst>
                                        </p:cTn>
                                        <p:tgtEl>
                                          <p:spTgt spid="145412"/>
                                        </p:tgtEl>
                                        <p:attrNameLst>
                                          <p:attrName>style.visibility</p:attrName>
                                        </p:attrNameLst>
                                      </p:cBhvr>
                                      <p:to>
                                        <p:strVal val="visible"/>
                                      </p:to>
                                    </p:set>
                                    <p:animEffect transition="in" filter="fade">
                                      <p:cBhvr>
                                        <p:cTn id="12" dur="125"/>
                                        <p:tgtEl>
                                          <p:spTgt spid="145412"/>
                                        </p:tgtEl>
                                      </p:cBhvr>
                                    </p:animEffect>
                                    <p:anim calcmode="lin" valueType="num">
                                      <p:cBhvr>
                                        <p:cTn id="13" dur="125" fill="hold"/>
                                        <p:tgtEl>
                                          <p:spTgt spid="145412"/>
                                        </p:tgtEl>
                                        <p:attrNameLst>
                                          <p:attrName>ppt_x</p:attrName>
                                        </p:attrNameLst>
                                      </p:cBhvr>
                                      <p:tavLst>
                                        <p:tav tm="0">
                                          <p:val>
                                            <p:strVal val="#ppt_x-.1"/>
                                          </p:val>
                                        </p:tav>
                                        <p:tav tm="100000">
                                          <p:val>
                                            <p:strVal val="#ppt_x"/>
                                          </p:val>
                                        </p:tav>
                                      </p:tavLst>
                                    </p:anim>
                                    <p:anim calcmode="lin" valueType="num">
                                      <p:cBhvr>
                                        <p:cTn id="14" dur="125" fill="hold"/>
                                        <p:tgtEl>
                                          <p:spTgt spid="145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p:bldP spid="1454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164" y="466724"/>
            <a:ext cx="7670321" cy="2601155"/>
          </a:xfrm>
          <a:prstGeom prst="rect">
            <a:avLst/>
          </a:prstGeom>
        </p:spPr>
      </p:pic>
      <p:graphicFrame>
        <p:nvGraphicFramePr>
          <p:cNvPr id="3074"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52256" name="CorelDRAW" r:id="rId6" imgW="2907792" imgH="329184" progId="CorelDRAW.Graphic.12">
                  <p:embed/>
                </p:oleObj>
              </mc:Choice>
              <mc:Fallback>
                <p:oleObj name="CorelDRAW" r:id="rId6" imgW="2907792" imgH="329184"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1" name="Rectangle 3"/>
          <p:cNvSpPr>
            <a:spLocks noChangeArrowheads="1"/>
          </p:cNvSpPr>
          <p:nvPr/>
        </p:nvSpPr>
        <p:spPr bwMode="auto">
          <a:xfrm>
            <a:off x="1102167" y="2357611"/>
            <a:ext cx="7416800" cy="287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US" sz="5900" b="0" dirty="0">
              <a:solidFill>
                <a:srgbClr val="005EA0"/>
              </a:solidFill>
            </a:endParaRPr>
          </a:p>
          <a:p>
            <a:r>
              <a:rPr lang="en-US" sz="3200" b="0" dirty="0" smtClean="0">
                <a:solidFill>
                  <a:srgbClr val="005EA0"/>
                </a:solidFill>
              </a:rPr>
              <a:t>Three main instruments</a:t>
            </a:r>
            <a:endParaRPr lang="en-US" sz="3200" b="0" dirty="0">
              <a:solidFill>
                <a:srgbClr val="005EA0"/>
              </a:solidFill>
            </a:endParaRPr>
          </a:p>
          <a:p>
            <a:pPr marL="742950" lvl="1" indent="-285750">
              <a:buFontTx/>
              <a:buChar char="•"/>
            </a:pPr>
            <a:r>
              <a:rPr lang="de-DE" sz="2400" dirty="0" smtClean="0">
                <a:solidFill>
                  <a:srgbClr val="00599C"/>
                </a:solidFill>
              </a:rPr>
              <a:t>Palermo protocol (UN)</a:t>
            </a:r>
            <a:endParaRPr lang="de-DE" sz="2400" dirty="0">
              <a:solidFill>
                <a:srgbClr val="00599C"/>
              </a:solidFill>
            </a:endParaRPr>
          </a:p>
          <a:p>
            <a:pPr marL="742950" lvl="1" indent="-285750">
              <a:buFontTx/>
              <a:buChar char="•"/>
            </a:pPr>
            <a:r>
              <a:rPr lang="de-DE" sz="2400" dirty="0" smtClean="0">
                <a:solidFill>
                  <a:srgbClr val="00599C"/>
                </a:solidFill>
              </a:rPr>
              <a:t>Coiuncil of Europe Convention </a:t>
            </a:r>
            <a:endParaRPr lang="de-DE" sz="2400" dirty="0">
              <a:solidFill>
                <a:srgbClr val="00599C"/>
              </a:solidFill>
            </a:endParaRPr>
          </a:p>
          <a:p>
            <a:pPr marL="742950" lvl="1" indent="-285750">
              <a:buFontTx/>
              <a:buChar char="•"/>
            </a:pPr>
            <a:r>
              <a:rPr lang="de-DE" sz="2400" dirty="0" smtClean="0">
                <a:solidFill>
                  <a:srgbClr val="00599C"/>
                </a:solidFill>
              </a:rPr>
              <a:t>EU directive</a:t>
            </a:r>
            <a:endParaRPr lang="de-DE" sz="2400" dirty="0">
              <a:solidFill>
                <a:srgbClr val="00599C"/>
              </a:solidFill>
            </a:endParaRPr>
          </a:p>
          <a:p>
            <a:endParaRPr lang="en-US" sz="2400" b="0" dirty="0">
              <a:solidFill>
                <a:srgbClr val="00427D"/>
              </a:solidFill>
            </a:endParaRPr>
          </a:p>
        </p:txBody>
      </p:sp>
      <p:sp>
        <p:nvSpPr>
          <p:cNvPr id="145412" name="Rectangle 4"/>
          <p:cNvSpPr>
            <a:spLocks noChangeArrowheads="1"/>
          </p:cNvSpPr>
          <p:nvPr/>
        </p:nvSpPr>
        <p:spPr bwMode="auto">
          <a:xfrm>
            <a:off x="2482850" y="4473575"/>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b="0">
              <a:latin typeface="Calibri" pitchFamily="34" charset="0"/>
            </a:endParaRPr>
          </a:p>
        </p:txBody>
      </p:sp>
      <p:graphicFrame>
        <p:nvGraphicFramePr>
          <p:cNvPr id="3078" name="Object 6"/>
          <p:cNvGraphicFramePr>
            <a:graphicFrameLocks/>
          </p:cNvGraphicFramePr>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52257" name="CorelDRAW" r:id="rId8" imgW="1143000" imgH="170688" progId="CorelDRAW.Graphic.12">
                  <p:embed/>
                </p:oleObj>
              </mc:Choice>
              <mc:Fallback>
                <p:oleObj name="CorelDRAW" r:id="rId8" imgW="1143000" imgH="170688" progId="CorelDRAW.Graphic.12">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ransition spd="slow" advTm="1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45411"/>
                                        </p:tgtEl>
                                        <p:attrNameLst>
                                          <p:attrName>style.visibility</p:attrName>
                                        </p:attrNameLst>
                                      </p:cBhvr>
                                      <p:to>
                                        <p:strVal val="visible"/>
                                      </p:to>
                                    </p:set>
                                    <p:animEffect transition="in" filter="fade">
                                      <p:cBhvr>
                                        <p:cTn id="7" dur="500"/>
                                        <p:tgtEl>
                                          <p:spTgt spid="145411"/>
                                        </p:tgtEl>
                                      </p:cBhvr>
                                    </p:animEffect>
                                    <p:anim calcmode="lin" valueType="num">
                                      <p:cBhvr>
                                        <p:cTn id="8" dur="500" fill="hold"/>
                                        <p:tgtEl>
                                          <p:spTgt spid="145411"/>
                                        </p:tgtEl>
                                        <p:attrNameLst>
                                          <p:attrName>ppt_x</p:attrName>
                                        </p:attrNameLst>
                                      </p:cBhvr>
                                      <p:tavLst>
                                        <p:tav tm="0">
                                          <p:val>
                                            <p:strVal val="#ppt_x-.1"/>
                                          </p:val>
                                        </p:tav>
                                        <p:tav tm="100000">
                                          <p:val>
                                            <p:strVal val="#ppt_x"/>
                                          </p:val>
                                        </p:tav>
                                      </p:tavLst>
                                    </p:anim>
                                    <p:anim calcmode="lin" valueType="num">
                                      <p:cBhvr>
                                        <p:cTn id="9" dur="500" fill="hold"/>
                                        <p:tgtEl>
                                          <p:spTgt spid="145411"/>
                                        </p:tgtEl>
                                        <p:attrNameLst>
                                          <p:attrName>ppt_y</p:attrName>
                                        </p:attrNameLst>
                                      </p:cBhvr>
                                      <p:tavLst>
                                        <p:tav tm="0">
                                          <p:val>
                                            <p:strVal val="#ppt_y"/>
                                          </p:val>
                                        </p:tav>
                                        <p:tav tm="100000">
                                          <p:val>
                                            <p:strVal val="#ppt_y"/>
                                          </p:val>
                                        </p:tav>
                                      </p:tavLst>
                                    </p:anim>
                                  </p:childTnLst>
                                </p:cTn>
                              </p:par>
                              <p:par>
                                <p:cTn id="10" presetID="40" presetClass="entr" presetSubtype="0" fill="hold" grpId="0" nodeType="withEffect" nodePh="1">
                                  <p:stCondLst>
                                    <p:cond delay="0"/>
                                  </p:stCondLst>
                                  <p:endCondLst>
                                    <p:cond evt="begin" delay="0">
                                      <p:tn val="10"/>
                                    </p:cond>
                                  </p:endCondLst>
                                  <p:iterate type="lt">
                                    <p:tmPct val="10000"/>
                                  </p:iterate>
                                  <p:childTnLst>
                                    <p:set>
                                      <p:cBhvr>
                                        <p:cTn id="11" dur="1" fill="hold">
                                          <p:stCondLst>
                                            <p:cond delay="0"/>
                                          </p:stCondLst>
                                        </p:cTn>
                                        <p:tgtEl>
                                          <p:spTgt spid="145412"/>
                                        </p:tgtEl>
                                        <p:attrNameLst>
                                          <p:attrName>style.visibility</p:attrName>
                                        </p:attrNameLst>
                                      </p:cBhvr>
                                      <p:to>
                                        <p:strVal val="visible"/>
                                      </p:to>
                                    </p:set>
                                    <p:animEffect transition="in" filter="fade">
                                      <p:cBhvr>
                                        <p:cTn id="12" dur="125"/>
                                        <p:tgtEl>
                                          <p:spTgt spid="145412"/>
                                        </p:tgtEl>
                                      </p:cBhvr>
                                    </p:animEffect>
                                    <p:anim calcmode="lin" valueType="num">
                                      <p:cBhvr>
                                        <p:cTn id="13" dur="125" fill="hold"/>
                                        <p:tgtEl>
                                          <p:spTgt spid="145412"/>
                                        </p:tgtEl>
                                        <p:attrNameLst>
                                          <p:attrName>ppt_x</p:attrName>
                                        </p:attrNameLst>
                                      </p:cBhvr>
                                      <p:tavLst>
                                        <p:tav tm="0">
                                          <p:val>
                                            <p:strVal val="#ppt_x-.1"/>
                                          </p:val>
                                        </p:tav>
                                        <p:tav tm="100000">
                                          <p:val>
                                            <p:strVal val="#ppt_x"/>
                                          </p:val>
                                        </p:tav>
                                      </p:tavLst>
                                    </p:anim>
                                    <p:anim calcmode="lin" valueType="num">
                                      <p:cBhvr>
                                        <p:cTn id="14" dur="125" fill="hold"/>
                                        <p:tgtEl>
                                          <p:spTgt spid="145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p:bldP spid="1454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53280" name="CorelDRAW" r:id="rId5" imgW="2907792" imgH="329184" progId="CorelDRAW.Graphic.12">
                  <p:embed/>
                </p:oleObj>
              </mc:Choice>
              <mc:Fallback>
                <p:oleObj name="CorelDRAW" r:id="rId5" imgW="2907792" imgH="329184" progId="CorelDRAW.Graphic.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2" name="Rectangle 4"/>
          <p:cNvSpPr>
            <a:spLocks noChangeArrowheads="1"/>
          </p:cNvSpPr>
          <p:nvPr/>
        </p:nvSpPr>
        <p:spPr bwMode="auto">
          <a:xfrm>
            <a:off x="2482850" y="4473575"/>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b="0">
              <a:latin typeface="Calibri" pitchFamily="34" charset="0"/>
            </a:endParaRPr>
          </a:p>
        </p:txBody>
      </p:sp>
      <p:pic>
        <p:nvPicPr>
          <p:cNvPr id="14541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 y="541338"/>
            <a:ext cx="2447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8" name="Object 6"/>
          <p:cNvGraphicFramePr>
            <a:graphicFrameLocks/>
          </p:cNvGraphicFramePr>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53281" name="CorelDRAW" r:id="rId8" imgW="1143000" imgH="170688" progId="CorelDRAW.Graphic.12">
                  <p:embed/>
                </p:oleObj>
              </mc:Choice>
              <mc:Fallback>
                <p:oleObj name="CorelDRAW" r:id="rId8" imgW="1143000" imgH="170688" progId="CorelDRAW.Graphic.12">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feld 1"/>
          <p:cNvSpPr txBox="1"/>
          <p:nvPr/>
        </p:nvSpPr>
        <p:spPr>
          <a:xfrm>
            <a:off x="4029771" y="1077106"/>
            <a:ext cx="4930815" cy="461665"/>
          </a:xfrm>
          <a:prstGeom prst="rect">
            <a:avLst/>
          </a:prstGeom>
          <a:noFill/>
        </p:spPr>
        <p:txBody>
          <a:bodyPr wrap="square" rtlCol="0">
            <a:spAutoFit/>
          </a:bodyPr>
          <a:lstStyle/>
          <a:p>
            <a:r>
              <a:rPr lang="de-DE" sz="2400" dirty="0" smtClean="0">
                <a:solidFill>
                  <a:srgbClr val="00599C"/>
                </a:solidFill>
              </a:rPr>
              <a:t>Palermo protocol (2000)</a:t>
            </a:r>
            <a:endParaRPr lang="de-DE" sz="2400" dirty="0">
              <a:solidFill>
                <a:srgbClr val="00599C"/>
              </a:solidFill>
            </a:endParaRPr>
          </a:p>
        </p:txBody>
      </p:sp>
      <p:sp>
        <p:nvSpPr>
          <p:cNvPr id="9" name="Textfeld 8"/>
          <p:cNvSpPr txBox="1"/>
          <p:nvPr/>
        </p:nvSpPr>
        <p:spPr>
          <a:xfrm>
            <a:off x="968188" y="1912938"/>
            <a:ext cx="7234518" cy="6709529"/>
          </a:xfrm>
          <a:prstGeom prst="rect">
            <a:avLst/>
          </a:prstGeom>
          <a:noFill/>
        </p:spPr>
        <p:txBody>
          <a:bodyPr wrap="square" rtlCol="0">
            <a:spAutoFit/>
          </a:bodyPr>
          <a:lstStyle/>
          <a:p>
            <a:pPr marL="285750" indent="-285750">
              <a:buFont typeface="Wingdings" panose="05000000000000000000" pitchFamily="2" charset="2"/>
              <a:buChar char="Ø"/>
            </a:pPr>
            <a:r>
              <a:rPr lang="de-DE" sz="1600" dirty="0" smtClean="0">
                <a:solidFill>
                  <a:srgbClr val="00599C"/>
                </a:solidFill>
              </a:rPr>
              <a:t>Supplements UN Convention on </a:t>
            </a:r>
            <a:r>
              <a:rPr lang="en-GB" sz="1600" dirty="0">
                <a:solidFill>
                  <a:srgbClr val="00599C"/>
                </a:solidFill>
              </a:rPr>
              <a:t>Convention against Transnational Organized Crime </a:t>
            </a:r>
            <a:endParaRPr lang="en-GB" sz="1600" dirty="0" smtClean="0">
              <a:solidFill>
                <a:srgbClr val="00599C"/>
              </a:solidFill>
            </a:endParaRPr>
          </a:p>
          <a:p>
            <a:pPr marL="285750" indent="-285750">
              <a:buFont typeface="Wingdings" panose="05000000000000000000" pitchFamily="2" charset="2"/>
              <a:buChar char="Ø"/>
            </a:pPr>
            <a:r>
              <a:rPr lang="de-DE" sz="1600" dirty="0" smtClean="0">
                <a:solidFill>
                  <a:srgbClr val="00599C"/>
                </a:solidFill>
              </a:rPr>
              <a:t>„</a:t>
            </a:r>
            <a:r>
              <a:rPr lang="en-GB" sz="1600" dirty="0">
                <a:solidFill>
                  <a:srgbClr val="00599C"/>
                </a:solidFill>
              </a:rPr>
              <a:t>Protocol to Prevent, Suppress and Punish Trafficking in Persons, especially Women and </a:t>
            </a:r>
            <a:r>
              <a:rPr lang="en-GB" sz="1600" dirty="0" smtClean="0">
                <a:solidFill>
                  <a:srgbClr val="00599C"/>
                </a:solidFill>
              </a:rPr>
              <a:t>Children”</a:t>
            </a:r>
          </a:p>
          <a:p>
            <a:pPr marL="285750" indent="-285750">
              <a:buFont typeface="Wingdings" panose="05000000000000000000" pitchFamily="2" charset="2"/>
              <a:buChar char="Ø"/>
            </a:pPr>
            <a:r>
              <a:rPr lang="de-DE" sz="1600" dirty="0" smtClean="0">
                <a:solidFill>
                  <a:srgbClr val="00599C"/>
                </a:solidFill>
              </a:rPr>
              <a:t>Instrument to combat crime, binding language on criminalisation, weaker language on rights of victims („Shall consider“)</a:t>
            </a:r>
          </a:p>
          <a:p>
            <a:pPr marL="285750" indent="-285750">
              <a:buFont typeface="Wingdings" panose="05000000000000000000" pitchFamily="2" charset="2"/>
              <a:buChar char="Ø"/>
            </a:pPr>
            <a:r>
              <a:rPr lang="de-DE" sz="1600" dirty="0" smtClean="0">
                <a:solidFill>
                  <a:srgbClr val="00599C"/>
                </a:solidFill>
              </a:rPr>
              <a:t>Coined definition: </a:t>
            </a:r>
            <a:r>
              <a:rPr lang="en-GB" sz="1600" dirty="0">
                <a:solidFill>
                  <a:srgbClr val="00599C"/>
                </a:solidFill>
              </a:rPr>
              <a:t>"Trafficking in persons" shall mean the recruitment, transportation, transfer, harbouring or receipt of persons, by means of the threat or use of force or other forms of coercion, of abduction, of fraud, of deception, of the abuse of power or of a position of vulnerability or of the giving or receiving of payments or benefits to achieve the consent of a person having control over another person, for the purpose of exploitation. Exploitation shall include, at a minimum, the exploitation of the prostitution of others or other forms of sexual exploitation, forced labour or services, slavery or practices similar to slavery, servitude or the removal of organs... The consent of a victim of trafficking in persons to the intended exploitation set forth [above] shall be irrelevant where any of the means set forth [above] have been used.</a:t>
            </a:r>
            <a:endParaRPr lang="de-DE" sz="1600" dirty="0" smtClean="0">
              <a:solidFill>
                <a:srgbClr val="00599C"/>
              </a:solidFill>
            </a:endParaRPr>
          </a:p>
          <a:p>
            <a:pPr marL="285750" indent="-285750">
              <a:buFont typeface="Wingdings" panose="05000000000000000000" pitchFamily="2" charset="2"/>
              <a:buChar char="Ø"/>
            </a:pPr>
            <a:endParaRPr lang="de-DE" b="0" dirty="0">
              <a:solidFill>
                <a:srgbClr val="00599C"/>
              </a:solidFill>
            </a:endParaRPr>
          </a:p>
          <a:p>
            <a:pPr marL="285750" indent="-285750">
              <a:buFont typeface="Wingdings" panose="05000000000000000000" pitchFamily="2" charset="2"/>
              <a:buChar char="Ø"/>
            </a:pPr>
            <a:endParaRPr lang="de-DE" b="0" dirty="0">
              <a:solidFill>
                <a:srgbClr val="00599C"/>
              </a:solidFill>
            </a:endParaRPr>
          </a:p>
          <a:p>
            <a:pPr marL="742950" lvl="1" indent="-285750">
              <a:buFont typeface="Wingdings" panose="05000000000000000000" pitchFamily="2" charset="2"/>
              <a:buChar char="Ø"/>
            </a:pPr>
            <a:endParaRPr lang="de-DE" b="0" dirty="0" smtClean="0">
              <a:solidFill>
                <a:srgbClr val="00599C"/>
              </a:solidFill>
            </a:endParaRPr>
          </a:p>
          <a:p>
            <a:pPr marL="742950" lvl="1" indent="-285750">
              <a:buFont typeface="Wingdings" panose="05000000000000000000" pitchFamily="2" charset="2"/>
              <a:buChar char="Ø"/>
            </a:pPr>
            <a:endParaRPr lang="de-DE" b="0" dirty="0" smtClean="0">
              <a:solidFill>
                <a:srgbClr val="00599C"/>
              </a:solidFill>
            </a:endParaRPr>
          </a:p>
          <a:p>
            <a:pPr marL="742950" lvl="1" indent="-285750">
              <a:buFont typeface="Wingdings" panose="05000000000000000000" pitchFamily="2" charset="2"/>
              <a:buChar char="Ø"/>
            </a:pPr>
            <a:endParaRPr lang="de-DE" b="0" dirty="0">
              <a:solidFill>
                <a:srgbClr val="00599C"/>
              </a:solidFill>
            </a:endParaRPr>
          </a:p>
          <a:p>
            <a:pPr marL="285750" indent="-285750">
              <a:buFont typeface="Wingdings" panose="05000000000000000000" pitchFamily="2" charset="2"/>
              <a:buChar char="Ø"/>
            </a:pPr>
            <a:endParaRPr lang="de-DE" b="0" dirty="0" smtClean="0">
              <a:solidFill>
                <a:srgbClr val="00599C"/>
              </a:solidFill>
            </a:endParaRPr>
          </a:p>
          <a:p>
            <a:endParaRPr lang="de-DE" b="0" dirty="0">
              <a:solidFill>
                <a:srgbClr val="00599C"/>
              </a:solidFill>
            </a:endParaRPr>
          </a:p>
        </p:txBody>
      </p:sp>
    </p:spTree>
    <p:custDataLst>
      <p:tags r:id="rId2"/>
    </p:custDataLst>
    <p:extLst>
      <p:ext uri="{BB962C8B-B14F-4D97-AF65-F5344CB8AC3E}">
        <p14:creationId xmlns:p14="http://schemas.microsoft.com/office/powerpoint/2010/main" val="1674465617"/>
      </p:ext>
    </p:extLst>
  </p:cSld>
  <p:clrMapOvr>
    <a:masterClrMapping/>
  </p:clrMapOvr>
  <p:transition spd="slow" advTm="1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2000" fill="hold"/>
                                        <p:tgtEl>
                                          <p:spTgt spid="145413"/>
                                        </p:tgtEl>
                                        <p:attrNameLst>
                                          <p:attrName>ppt_x</p:attrName>
                                        </p:attrNameLst>
                                      </p:cBhvr>
                                      <p:tavLst>
                                        <p:tav tm="0">
                                          <p:val>
                                            <p:strVal val="1+#ppt_w/2"/>
                                          </p:val>
                                        </p:tav>
                                        <p:tav tm="100000">
                                          <p:val>
                                            <p:strVal val="#ppt_x"/>
                                          </p:val>
                                        </p:tav>
                                      </p:tavLst>
                                    </p:anim>
                                    <p:anim calcmode="lin" valueType="num">
                                      <p:cBhvr additive="base">
                                        <p:cTn id="8" dur="2000" fill="hold"/>
                                        <p:tgtEl>
                                          <p:spTgt spid="145413"/>
                                        </p:tgtEl>
                                        <p:attrNameLst>
                                          <p:attrName>ppt_y</p:attrName>
                                        </p:attrNameLst>
                                      </p:cBhvr>
                                      <p:tavLst>
                                        <p:tav tm="0">
                                          <p:val>
                                            <p:strVal val="#ppt_y"/>
                                          </p:val>
                                        </p:tav>
                                        <p:tav tm="100000">
                                          <p:val>
                                            <p:strVal val="#ppt_y"/>
                                          </p:val>
                                        </p:tav>
                                      </p:tavLst>
                                    </p:anim>
                                  </p:childTnLst>
                                </p:cTn>
                              </p:par>
                              <p:par>
                                <p:cTn id="9" presetID="40" presetClass="entr" presetSubtype="0" fill="hold" grpId="0" nodeType="withEffect" nodePh="1">
                                  <p:stCondLst>
                                    <p:cond delay="0"/>
                                  </p:stCondLst>
                                  <p:endCondLst>
                                    <p:cond evt="begin" delay="0">
                                      <p:tn val="9"/>
                                    </p:cond>
                                  </p:endCondLst>
                                  <p:iterate type="lt">
                                    <p:tmPct val="10000"/>
                                  </p:iterate>
                                  <p:childTnLst>
                                    <p:set>
                                      <p:cBhvr>
                                        <p:cTn id="10" dur="1" fill="hold">
                                          <p:stCondLst>
                                            <p:cond delay="0"/>
                                          </p:stCondLst>
                                        </p:cTn>
                                        <p:tgtEl>
                                          <p:spTgt spid="145412"/>
                                        </p:tgtEl>
                                        <p:attrNameLst>
                                          <p:attrName>style.visibility</p:attrName>
                                        </p:attrNameLst>
                                      </p:cBhvr>
                                      <p:to>
                                        <p:strVal val="visible"/>
                                      </p:to>
                                    </p:set>
                                    <p:animEffect transition="in" filter="fade">
                                      <p:cBhvr>
                                        <p:cTn id="11" dur="125"/>
                                        <p:tgtEl>
                                          <p:spTgt spid="145412"/>
                                        </p:tgtEl>
                                      </p:cBhvr>
                                    </p:animEffect>
                                    <p:anim calcmode="lin" valueType="num">
                                      <p:cBhvr>
                                        <p:cTn id="12" dur="125" fill="hold"/>
                                        <p:tgtEl>
                                          <p:spTgt spid="145412"/>
                                        </p:tgtEl>
                                        <p:attrNameLst>
                                          <p:attrName>ppt_x</p:attrName>
                                        </p:attrNameLst>
                                      </p:cBhvr>
                                      <p:tavLst>
                                        <p:tav tm="0">
                                          <p:val>
                                            <p:strVal val="#ppt_x-.1"/>
                                          </p:val>
                                        </p:tav>
                                        <p:tav tm="100000">
                                          <p:val>
                                            <p:strVal val="#ppt_x"/>
                                          </p:val>
                                        </p:tav>
                                      </p:tavLst>
                                    </p:anim>
                                    <p:anim calcmode="lin" valueType="num">
                                      <p:cBhvr>
                                        <p:cTn id="13" dur="125" fill="hold"/>
                                        <p:tgtEl>
                                          <p:spTgt spid="145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029771" y="1077106"/>
            <a:ext cx="4930815" cy="461665"/>
          </a:xfrm>
          <a:prstGeom prst="rect">
            <a:avLst/>
          </a:prstGeom>
          <a:noFill/>
        </p:spPr>
        <p:txBody>
          <a:bodyPr wrap="square" rtlCol="0">
            <a:spAutoFit/>
          </a:bodyPr>
          <a:lstStyle/>
          <a:p>
            <a:r>
              <a:rPr lang="de-DE" sz="2400" dirty="0" smtClean="0">
                <a:solidFill>
                  <a:srgbClr val="00599C"/>
                </a:solidFill>
              </a:rPr>
              <a:t>Palermo protocol (cont.)</a:t>
            </a:r>
            <a:endParaRPr lang="de-DE" sz="2400" dirty="0">
              <a:solidFill>
                <a:srgbClr val="00599C"/>
              </a:solidFill>
            </a:endParaRPr>
          </a:p>
        </p:txBody>
      </p:sp>
      <p:graphicFrame>
        <p:nvGraphicFramePr>
          <p:cNvPr id="3074" name="Object 2"/>
          <p:cNvGraphicFramePr>
            <a:graphicFrameLocks noChangeAspect="1"/>
          </p:cNvGraphicFramePr>
          <p:nvPr>
            <p:extLst>
              <p:ext uri="{D42A27DB-BD31-4B8C-83A1-F6EECF244321}">
                <p14:modId xmlns:p14="http://schemas.microsoft.com/office/powerpoint/2010/main" val="3614401444"/>
              </p:ext>
            </p:extLst>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47152" name="CorelDRAW" r:id="rId5" imgW="2907792" imgH="329184" progId="CorelDRAW.Graphic.12">
                  <p:embed/>
                </p:oleObj>
              </mc:Choice>
              <mc:Fallback>
                <p:oleObj name="CorelDRAW" r:id="rId5" imgW="2907792" imgH="329184" progId="CorelDRAW.Graphic.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8" name="Object 6"/>
          <p:cNvGraphicFramePr>
            <a:graphicFrameLocks/>
          </p:cNvGraphicFramePr>
          <p:nvPr>
            <p:extLst>
              <p:ext uri="{D42A27DB-BD31-4B8C-83A1-F6EECF244321}">
                <p14:modId xmlns:p14="http://schemas.microsoft.com/office/powerpoint/2010/main" val="2490705102"/>
              </p:ext>
            </p:extLst>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47153" name="CorelDRAW" r:id="rId7" imgW="1143000" imgH="170688" progId="CorelDRAW.Graphic.12">
                  <p:embed/>
                </p:oleObj>
              </mc:Choice>
              <mc:Fallback>
                <p:oleObj name="CorelDRAW" r:id="rId7" imgW="1143000" imgH="170688" progId="CorelDRAW.Graphic.12">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45413"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25" y="541338"/>
            <a:ext cx="2447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681317" y="1939832"/>
            <a:ext cx="8175811" cy="4832092"/>
          </a:xfrm>
          <a:prstGeom prst="rect">
            <a:avLst/>
          </a:prstGeom>
          <a:noFill/>
        </p:spPr>
        <p:txBody>
          <a:bodyPr wrap="square" rtlCol="0">
            <a:spAutoFit/>
          </a:bodyPr>
          <a:lstStyle/>
          <a:p>
            <a:endParaRPr lang="en-GB" sz="1400" dirty="0"/>
          </a:p>
          <a:p>
            <a:r>
              <a:rPr lang="en-GB" sz="1400" dirty="0"/>
              <a:t>   </a:t>
            </a:r>
            <a:r>
              <a:rPr lang="en-GB" sz="1400" dirty="0" smtClean="0"/>
              <a:t>- Facilitating </a:t>
            </a:r>
            <a:r>
              <a:rPr lang="en-GB" sz="1400" dirty="0"/>
              <a:t>the return and acceptance of children who have been victims of cross-border trafficking, with due regard to their safety</a:t>
            </a:r>
          </a:p>
          <a:p>
            <a:r>
              <a:rPr lang="en-GB" sz="1400" dirty="0"/>
              <a:t>   </a:t>
            </a:r>
            <a:r>
              <a:rPr lang="en-GB" sz="1400" dirty="0" smtClean="0"/>
              <a:t>- Prohibiting </a:t>
            </a:r>
            <a:r>
              <a:rPr lang="en-GB" sz="1400" dirty="0"/>
              <a:t>the trafficking of children </a:t>
            </a:r>
            <a:r>
              <a:rPr lang="en-GB" sz="1400" dirty="0" smtClean="0"/>
              <a:t>age</a:t>
            </a:r>
            <a:r>
              <a:rPr lang="en-GB" sz="1400" dirty="0"/>
              <a:t>) for purposes of commercial sexual exploitation of children (CSEC), exploitative labour practices, or the removal of body parts</a:t>
            </a:r>
          </a:p>
          <a:p>
            <a:r>
              <a:rPr lang="en-GB" sz="1400" dirty="0"/>
              <a:t> </a:t>
            </a:r>
            <a:r>
              <a:rPr lang="en-GB" sz="1400" dirty="0" smtClean="0"/>
              <a:t>-  </a:t>
            </a:r>
            <a:r>
              <a:rPr lang="en-GB" sz="1400" dirty="0"/>
              <a:t>Suspending parental rights of parents, caregivers, or any other persons who have parental rights in respect of a child should they be found to have trafficked a child</a:t>
            </a:r>
          </a:p>
          <a:p>
            <a:r>
              <a:rPr lang="en-GB" sz="1400" dirty="0"/>
              <a:t> </a:t>
            </a:r>
            <a:r>
              <a:rPr lang="en-GB" sz="1400" dirty="0" smtClean="0"/>
              <a:t>-  </a:t>
            </a:r>
            <a:r>
              <a:rPr lang="en-GB" sz="1400" dirty="0"/>
              <a:t>Ensuring that definitions of trafficking reflect the need for special safeguards and care for children, including appropriate legal protection</a:t>
            </a:r>
          </a:p>
          <a:p>
            <a:r>
              <a:rPr lang="en-GB" sz="1400" dirty="0"/>
              <a:t>   </a:t>
            </a:r>
            <a:r>
              <a:rPr lang="en-GB" sz="1400" dirty="0" smtClean="0"/>
              <a:t>- </a:t>
            </a:r>
            <a:r>
              <a:rPr lang="en-GB" sz="1400" dirty="0"/>
              <a:t>Ensuring that trafficked persons are not punished for any offences or activities related to their having been trafficked, such as prostitution and immigration violations</a:t>
            </a:r>
          </a:p>
          <a:p>
            <a:r>
              <a:rPr lang="en-GB" sz="1400" dirty="0"/>
              <a:t>   </a:t>
            </a:r>
            <a:r>
              <a:rPr lang="en-GB" sz="1400" dirty="0" smtClean="0"/>
              <a:t>- Ensuring </a:t>
            </a:r>
            <a:r>
              <a:rPr lang="en-GB" sz="1400" dirty="0"/>
              <a:t>that victims of trafficking are protected from deportation or return where there are reasonable grounds to suspect that such return would represent a significant security risk to the trafficked person or their family</a:t>
            </a:r>
          </a:p>
          <a:p>
            <a:r>
              <a:rPr lang="en-GB" sz="1400" dirty="0"/>
              <a:t>   </a:t>
            </a:r>
            <a:r>
              <a:rPr lang="en-GB" sz="1400" dirty="0" smtClean="0"/>
              <a:t>- Considering </a:t>
            </a:r>
            <a:r>
              <a:rPr lang="en-GB" sz="1400" dirty="0"/>
              <a:t>temporary or permanent residence in countries of transit or destination for trafficking victims in exchange for testimony against alleged traffickers, or on humanitarian and compassionate grounds</a:t>
            </a:r>
          </a:p>
          <a:p>
            <a:r>
              <a:rPr lang="en-GB" sz="1400" dirty="0"/>
              <a:t>  </a:t>
            </a:r>
            <a:r>
              <a:rPr lang="en-GB" sz="1400" dirty="0" smtClean="0"/>
              <a:t>- Providing </a:t>
            </a:r>
            <a:r>
              <a:rPr lang="en-GB" sz="1400" dirty="0"/>
              <a:t>for proportional criminal penalties to be applied to persons found guilty of trafficking in aggravating circumstances, including offences involving trafficking in children or offences committed or involving complicity by state officials</a:t>
            </a:r>
          </a:p>
          <a:p>
            <a:r>
              <a:rPr lang="en-GB" sz="1400" dirty="0"/>
              <a:t> </a:t>
            </a:r>
            <a:r>
              <a:rPr lang="en-GB" sz="1400" dirty="0" smtClean="0"/>
              <a:t>- Providing </a:t>
            </a:r>
            <a:r>
              <a:rPr lang="en-GB" sz="1400" dirty="0"/>
              <a:t>for the confiscation of the instruments and proceeds of trafficking and related offences to be used for the benefit of trafficked persons</a:t>
            </a:r>
          </a:p>
        </p:txBody>
      </p:sp>
    </p:spTree>
    <p:custDataLst>
      <p:tags r:id="rId2"/>
    </p:custDataLst>
    <p:extLst>
      <p:ext uri="{BB962C8B-B14F-4D97-AF65-F5344CB8AC3E}">
        <p14:creationId xmlns:p14="http://schemas.microsoft.com/office/powerpoint/2010/main" val="1769454892"/>
      </p:ext>
    </p:extLst>
  </p:cSld>
  <p:clrMapOvr>
    <a:masterClrMapping/>
  </p:clrMapOvr>
  <p:transition spd="slow" advTm="176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44090" name="CorelDRAW" r:id="rId5" imgW="2907792" imgH="329184" progId="CorelDRAW.Graphic.12">
                  <p:embed/>
                </p:oleObj>
              </mc:Choice>
              <mc:Fallback>
                <p:oleObj name="CorelDRAW" r:id="rId5" imgW="2907792" imgH="329184" progId="CorelDRAW.Graphic.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2" name="Rectangle 4"/>
          <p:cNvSpPr>
            <a:spLocks noChangeArrowheads="1"/>
          </p:cNvSpPr>
          <p:nvPr/>
        </p:nvSpPr>
        <p:spPr bwMode="auto">
          <a:xfrm>
            <a:off x="2482850" y="4473575"/>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b="0">
              <a:latin typeface="Calibri" pitchFamily="34" charset="0"/>
            </a:endParaRPr>
          </a:p>
        </p:txBody>
      </p:sp>
      <p:pic>
        <p:nvPicPr>
          <p:cNvPr id="14541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 y="541338"/>
            <a:ext cx="2447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8" name="Object 6"/>
          <p:cNvGraphicFramePr>
            <a:graphicFrameLocks/>
          </p:cNvGraphicFramePr>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44091" name="CorelDRAW" r:id="rId8" imgW="1143000" imgH="170688" progId="CorelDRAW.Graphic.12">
                  <p:embed/>
                </p:oleObj>
              </mc:Choice>
              <mc:Fallback>
                <p:oleObj name="CorelDRAW" r:id="rId8" imgW="1143000" imgH="170688" progId="CorelDRAW.Graphic.12">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feld 1"/>
          <p:cNvSpPr txBox="1"/>
          <p:nvPr/>
        </p:nvSpPr>
        <p:spPr>
          <a:xfrm>
            <a:off x="4029771" y="1077106"/>
            <a:ext cx="4930815" cy="830997"/>
          </a:xfrm>
          <a:prstGeom prst="rect">
            <a:avLst/>
          </a:prstGeom>
          <a:noFill/>
        </p:spPr>
        <p:txBody>
          <a:bodyPr wrap="square" rtlCol="0">
            <a:spAutoFit/>
          </a:bodyPr>
          <a:lstStyle/>
          <a:p>
            <a:r>
              <a:rPr lang="de-DE" sz="2400" dirty="0" smtClean="0">
                <a:solidFill>
                  <a:srgbClr val="00599C"/>
                </a:solidFill>
              </a:rPr>
              <a:t>Council of Europe convention (2005)</a:t>
            </a:r>
            <a:endParaRPr lang="de-DE" sz="2400" dirty="0">
              <a:solidFill>
                <a:srgbClr val="00599C"/>
              </a:solidFill>
            </a:endParaRPr>
          </a:p>
        </p:txBody>
      </p:sp>
      <p:sp>
        <p:nvSpPr>
          <p:cNvPr id="9" name="Textfeld 8"/>
          <p:cNvSpPr txBox="1"/>
          <p:nvPr/>
        </p:nvSpPr>
        <p:spPr>
          <a:xfrm>
            <a:off x="815788" y="2169460"/>
            <a:ext cx="7125806" cy="4801314"/>
          </a:xfrm>
          <a:prstGeom prst="rect">
            <a:avLst/>
          </a:prstGeom>
          <a:noFill/>
        </p:spPr>
        <p:txBody>
          <a:bodyPr wrap="square" rtlCol="0">
            <a:spAutoFit/>
          </a:bodyPr>
          <a:lstStyle/>
          <a:p>
            <a:pPr marL="285750" indent="-285750">
              <a:buFont typeface="Wingdings" panose="05000000000000000000" pitchFamily="2" charset="2"/>
              <a:buChar char="Ø"/>
            </a:pPr>
            <a:r>
              <a:rPr lang="en-GB" dirty="0">
                <a:solidFill>
                  <a:srgbClr val="00599C"/>
                </a:solidFill>
              </a:rPr>
              <a:t>comprehensive </a:t>
            </a:r>
            <a:r>
              <a:rPr lang="en-GB" dirty="0" smtClean="0">
                <a:solidFill>
                  <a:srgbClr val="00599C"/>
                </a:solidFill>
              </a:rPr>
              <a:t>scope: all </a:t>
            </a:r>
            <a:r>
              <a:rPr lang="en-GB" dirty="0">
                <a:solidFill>
                  <a:srgbClr val="00599C"/>
                </a:solidFill>
              </a:rPr>
              <a:t>forms of trafficking (whether national or transnational, linked or not linked to organised crime) </a:t>
            </a:r>
            <a:endParaRPr lang="en-GB" dirty="0" smtClean="0">
              <a:solidFill>
                <a:srgbClr val="00599C"/>
              </a:solidFill>
            </a:endParaRPr>
          </a:p>
          <a:p>
            <a:pPr marL="285750" indent="-285750">
              <a:buFont typeface="Wingdings" panose="05000000000000000000" pitchFamily="2" charset="2"/>
              <a:buChar char="Ø"/>
            </a:pPr>
            <a:r>
              <a:rPr lang="en-GB" dirty="0" smtClean="0">
                <a:solidFill>
                  <a:srgbClr val="00599C"/>
                </a:solidFill>
              </a:rPr>
              <a:t>all </a:t>
            </a:r>
            <a:r>
              <a:rPr lang="en-GB" dirty="0">
                <a:solidFill>
                  <a:srgbClr val="00599C"/>
                </a:solidFill>
              </a:rPr>
              <a:t>persons who are victims of trafficking (women, men or children</a:t>
            </a:r>
            <a:r>
              <a:rPr lang="en-GB" dirty="0" smtClean="0">
                <a:solidFill>
                  <a:srgbClr val="00599C"/>
                </a:solidFill>
              </a:rPr>
              <a:t>)</a:t>
            </a:r>
          </a:p>
          <a:p>
            <a:pPr marL="285750" indent="-285750">
              <a:buFont typeface="Wingdings" panose="05000000000000000000" pitchFamily="2" charset="2"/>
              <a:buChar char="Ø"/>
            </a:pPr>
            <a:r>
              <a:rPr lang="en-GB" dirty="0">
                <a:solidFill>
                  <a:srgbClr val="00599C"/>
                </a:solidFill>
              </a:rPr>
              <a:t>Preamble defines trafficking in human beings as a violation of human rights and an offence to the dignity and integrity of the human being. </a:t>
            </a:r>
            <a:endParaRPr lang="en-GB" dirty="0" smtClean="0">
              <a:solidFill>
                <a:srgbClr val="00599C"/>
              </a:solidFill>
            </a:endParaRPr>
          </a:p>
          <a:p>
            <a:pPr marL="285750" indent="-285750">
              <a:buFont typeface="Wingdings" panose="05000000000000000000" pitchFamily="2" charset="2"/>
              <a:buChar char="Ø"/>
            </a:pPr>
            <a:r>
              <a:rPr lang="en-GB" dirty="0" smtClean="0">
                <a:solidFill>
                  <a:srgbClr val="00599C"/>
                </a:solidFill>
              </a:rPr>
              <a:t>rights </a:t>
            </a:r>
            <a:r>
              <a:rPr lang="en-GB" dirty="0">
                <a:solidFill>
                  <a:srgbClr val="00599C"/>
                </a:solidFill>
              </a:rPr>
              <a:t>for victims of trafficking, in particular the right to be identified as a victim, to be protected and assisted, </a:t>
            </a:r>
            <a:endParaRPr lang="en-GB" dirty="0" smtClean="0">
              <a:solidFill>
                <a:srgbClr val="00599C"/>
              </a:solidFill>
            </a:endParaRPr>
          </a:p>
          <a:p>
            <a:pPr marL="285750" indent="-285750">
              <a:buFont typeface="Wingdings" panose="05000000000000000000" pitchFamily="2" charset="2"/>
              <a:buChar char="Ø"/>
            </a:pPr>
            <a:r>
              <a:rPr lang="en-GB" dirty="0" smtClean="0">
                <a:solidFill>
                  <a:srgbClr val="00599C"/>
                </a:solidFill>
              </a:rPr>
              <a:t>recovery </a:t>
            </a:r>
            <a:r>
              <a:rPr lang="en-GB" dirty="0">
                <a:solidFill>
                  <a:srgbClr val="00599C"/>
                </a:solidFill>
              </a:rPr>
              <a:t>and reflection period of at least 30 days, </a:t>
            </a:r>
            <a:endParaRPr lang="en-GB" dirty="0" smtClean="0">
              <a:solidFill>
                <a:srgbClr val="00599C"/>
              </a:solidFill>
            </a:endParaRPr>
          </a:p>
          <a:p>
            <a:pPr marL="285750" indent="-285750">
              <a:buFont typeface="Wingdings" panose="05000000000000000000" pitchFamily="2" charset="2"/>
              <a:buChar char="Ø"/>
            </a:pPr>
            <a:r>
              <a:rPr lang="en-GB" dirty="0" smtClean="0">
                <a:solidFill>
                  <a:srgbClr val="00599C"/>
                </a:solidFill>
              </a:rPr>
              <a:t>renewable </a:t>
            </a:r>
            <a:r>
              <a:rPr lang="en-GB" dirty="0">
                <a:solidFill>
                  <a:srgbClr val="00599C"/>
                </a:solidFill>
              </a:rPr>
              <a:t>residence permit, </a:t>
            </a:r>
            <a:endParaRPr lang="en-GB" dirty="0" smtClean="0">
              <a:solidFill>
                <a:srgbClr val="00599C"/>
              </a:solidFill>
            </a:endParaRPr>
          </a:p>
          <a:p>
            <a:pPr marL="285750" indent="-285750">
              <a:buFont typeface="Wingdings" panose="05000000000000000000" pitchFamily="2" charset="2"/>
              <a:buChar char="Ø"/>
            </a:pPr>
            <a:r>
              <a:rPr lang="en-GB" dirty="0" smtClean="0">
                <a:solidFill>
                  <a:srgbClr val="00599C"/>
                </a:solidFill>
              </a:rPr>
              <a:t>compensation </a:t>
            </a:r>
            <a:r>
              <a:rPr lang="en-GB" dirty="0">
                <a:solidFill>
                  <a:srgbClr val="00599C"/>
                </a:solidFill>
              </a:rPr>
              <a:t>for the damages </a:t>
            </a:r>
            <a:r>
              <a:rPr lang="en-GB" dirty="0" smtClean="0">
                <a:solidFill>
                  <a:srgbClr val="00599C"/>
                </a:solidFill>
              </a:rPr>
              <a:t>suffered</a:t>
            </a:r>
          </a:p>
          <a:p>
            <a:pPr marL="285750" indent="-285750">
              <a:buFont typeface="Wingdings" panose="05000000000000000000" pitchFamily="2" charset="2"/>
              <a:buChar char="Ø"/>
            </a:pPr>
            <a:r>
              <a:rPr lang="en-GB" dirty="0" smtClean="0">
                <a:solidFill>
                  <a:srgbClr val="00599C"/>
                </a:solidFill>
              </a:rPr>
              <a:t>Independent monitoring: Group </a:t>
            </a:r>
            <a:r>
              <a:rPr lang="en-GB" dirty="0">
                <a:solidFill>
                  <a:srgbClr val="00599C"/>
                </a:solidFill>
              </a:rPr>
              <a:t>of Experts on Action against Trafficking in Human Beings (GRETA</a:t>
            </a:r>
            <a:r>
              <a:rPr lang="en-GB" dirty="0" smtClean="0">
                <a:solidFill>
                  <a:srgbClr val="00599C"/>
                </a:solidFill>
              </a:rPr>
              <a:t>)</a:t>
            </a:r>
            <a:r>
              <a:rPr lang="de-DE" dirty="0" smtClean="0">
                <a:solidFill>
                  <a:srgbClr val="00599C"/>
                </a:solidFill>
              </a:rPr>
              <a:t/>
            </a:r>
            <a:br>
              <a:rPr lang="de-DE" dirty="0" smtClean="0">
                <a:solidFill>
                  <a:srgbClr val="00599C"/>
                </a:solidFill>
              </a:rPr>
            </a:br>
            <a:endParaRPr lang="de-DE" dirty="0" smtClean="0">
              <a:solidFill>
                <a:srgbClr val="00599C"/>
              </a:solidFill>
            </a:endParaRPr>
          </a:p>
          <a:p>
            <a:pPr marL="285750" indent="-285750">
              <a:buFont typeface="Wingdings" panose="05000000000000000000" pitchFamily="2" charset="2"/>
              <a:buChar char="Ø"/>
            </a:pPr>
            <a:endParaRPr lang="de-DE" dirty="0">
              <a:solidFill>
                <a:srgbClr val="00599C"/>
              </a:solidFill>
            </a:endParaRPr>
          </a:p>
        </p:txBody>
      </p:sp>
    </p:spTree>
    <p:custDataLst>
      <p:tags r:id="rId2"/>
    </p:custDataLst>
    <p:extLst>
      <p:ext uri="{BB962C8B-B14F-4D97-AF65-F5344CB8AC3E}">
        <p14:creationId xmlns:p14="http://schemas.microsoft.com/office/powerpoint/2010/main" val="527763655"/>
      </p:ext>
    </p:extLst>
  </p:cSld>
  <p:clrMapOvr>
    <a:masterClrMapping/>
  </p:clrMapOvr>
  <p:transition spd="slow" advTm="1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2000" fill="hold"/>
                                        <p:tgtEl>
                                          <p:spTgt spid="145413"/>
                                        </p:tgtEl>
                                        <p:attrNameLst>
                                          <p:attrName>ppt_x</p:attrName>
                                        </p:attrNameLst>
                                      </p:cBhvr>
                                      <p:tavLst>
                                        <p:tav tm="0">
                                          <p:val>
                                            <p:strVal val="1+#ppt_w/2"/>
                                          </p:val>
                                        </p:tav>
                                        <p:tav tm="100000">
                                          <p:val>
                                            <p:strVal val="#ppt_x"/>
                                          </p:val>
                                        </p:tav>
                                      </p:tavLst>
                                    </p:anim>
                                    <p:anim calcmode="lin" valueType="num">
                                      <p:cBhvr additive="base">
                                        <p:cTn id="8" dur="2000" fill="hold"/>
                                        <p:tgtEl>
                                          <p:spTgt spid="145413"/>
                                        </p:tgtEl>
                                        <p:attrNameLst>
                                          <p:attrName>ppt_y</p:attrName>
                                        </p:attrNameLst>
                                      </p:cBhvr>
                                      <p:tavLst>
                                        <p:tav tm="0">
                                          <p:val>
                                            <p:strVal val="#ppt_y"/>
                                          </p:val>
                                        </p:tav>
                                        <p:tav tm="100000">
                                          <p:val>
                                            <p:strVal val="#ppt_y"/>
                                          </p:val>
                                        </p:tav>
                                      </p:tavLst>
                                    </p:anim>
                                  </p:childTnLst>
                                </p:cTn>
                              </p:par>
                              <p:par>
                                <p:cTn id="9" presetID="40" presetClass="entr" presetSubtype="0" fill="hold" grpId="0" nodeType="withEffect" nodePh="1">
                                  <p:stCondLst>
                                    <p:cond delay="0"/>
                                  </p:stCondLst>
                                  <p:endCondLst>
                                    <p:cond evt="begin" delay="0">
                                      <p:tn val="9"/>
                                    </p:cond>
                                  </p:endCondLst>
                                  <p:iterate type="lt">
                                    <p:tmPct val="10000"/>
                                  </p:iterate>
                                  <p:childTnLst>
                                    <p:set>
                                      <p:cBhvr>
                                        <p:cTn id="10" dur="1" fill="hold">
                                          <p:stCondLst>
                                            <p:cond delay="0"/>
                                          </p:stCondLst>
                                        </p:cTn>
                                        <p:tgtEl>
                                          <p:spTgt spid="145412"/>
                                        </p:tgtEl>
                                        <p:attrNameLst>
                                          <p:attrName>style.visibility</p:attrName>
                                        </p:attrNameLst>
                                      </p:cBhvr>
                                      <p:to>
                                        <p:strVal val="visible"/>
                                      </p:to>
                                    </p:set>
                                    <p:animEffect transition="in" filter="fade">
                                      <p:cBhvr>
                                        <p:cTn id="11" dur="125"/>
                                        <p:tgtEl>
                                          <p:spTgt spid="145412"/>
                                        </p:tgtEl>
                                      </p:cBhvr>
                                    </p:animEffect>
                                    <p:anim calcmode="lin" valueType="num">
                                      <p:cBhvr>
                                        <p:cTn id="12" dur="125" fill="hold"/>
                                        <p:tgtEl>
                                          <p:spTgt spid="145412"/>
                                        </p:tgtEl>
                                        <p:attrNameLst>
                                          <p:attrName>ppt_x</p:attrName>
                                        </p:attrNameLst>
                                      </p:cBhvr>
                                      <p:tavLst>
                                        <p:tav tm="0">
                                          <p:val>
                                            <p:strVal val="#ppt_x-.1"/>
                                          </p:val>
                                        </p:tav>
                                        <p:tav tm="100000">
                                          <p:val>
                                            <p:strVal val="#ppt_x"/>
                                          </p:val>
                                        </p:tav>
                                      </p:tavLst>
                                    </p:anim>
                                    <p:anim calcmode="lin" valueType="num">
                                      <p:cBhvr>
                                        <p:cTn id="13" dur="125" fill="hold"/>
                                        <p:tgtEl>
                                          <p:spTgt spid="145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54304" name="CorelDRAW" r:id="rId5" imgW="2907792" imgH="329184" progId="CorelDRAW.Graphic.12">
                  <p:embed/>
                </p:oleObj>
              </mc:Choice>
              <mc:Fallback>
                <p:oleObj name="CorelDRAW" r:id="rId5" imgW="2907792" imgH="329184" progId="CorelDRAW.Graphic.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2" name="Rectangle 4"/>
          <p:cNvSpPr>
            <a:spLocks noChangeArrowheads="1"/>
          </p:cNvSpPr>
          <p:nvPr/>
        </p:nvSpPr>
        <p:spPr bwMode="auto">
          <a:xfrm>
            <a:off x="2482850" y="4473575"/>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b="0">
              <a:latin typeface="Calibri" pitchFamily="34" charset="0"/>
            </a:endParaRPr>
          </a:p>
        </p:txBody>
      </p:sp>
      <p:pic>
        <p:nvPicPr>
          <p:cNvPr id="14541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 y="448665"/>
            <a:ext cx="2447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8" name="Object 6"/>
          <p:cNvGraphicFramePr>
            <a:graphicFrameLocks/>
          </p:cNvGraphicFramePr>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54305" name="CorelDRAW" r:id="rId8" imgW="1143000" imgH="170688" progId="CorelDRAW.Graphic.12">
                  <p:embed/>
                </p:oleObj>
              </mc:Choice>
              <mc:Fallback>
                <p:oleObj name="CorelDRAW" r:id="rId8" imgW="1143000" imgH="170688" progId="CorelDRAW.Graphic.12">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feld 1"/>
          <p:cNvSpPr txBox="1"/>
          <p:nvPr/>
        </p:nvSpPr>
        <p:spPr>
          <a:xfrm>
            <a:off x="1593955" y="2530638"/>
            <a:ext cx="6331352" cy="369332"/>
          </a:xfrm>
          <a:prstGeom prst="rect">
            <a:avLst/>
          </a:prstGeom>
          <a:noFill/>
        </p:spPr>
        <p:txBody>
          <a:bodyPr wrap="square" rtlCol="0">
            <a:spAutoFit/>
          </a:bodyPr>
          <a:lstStyle/>
          <a:p>
            <a:endParaRPr lang="de-DE" dirty="0"/>
          </a:p>
        </p:txBody>
      </p:sp>
      <p:sp>
        <p:nvSpPr>
          <p:cNvPr id="3" name="Textfeld 2"/>
          <p:cNvSpPr txBox="1"/>
          <p:nvPr/>
        </p:nvSpPr>
        <p:spPr>
          <a:xfrm>
            <a:off x="649705" y="2530638"/>
            <a:ext cx="7495673" cy="4524315"/>
          </a:xfrm>
          <a:prstGeom prst="rect">
            <a:avLst/>
          </a:prstGeom>
          <a:noFill/>
        </p:spPr>
        <p:txBody>
          <a:bodyPr wrap="square" rtlCol="0">
            <a:spAutoFit/>
          </a:bodyPr>
          <a:lstStyle/>
          <a:p>
            <a:pPr marL="285750" indent="-285750">
              <a:buFontTx/>
              <a:buChar char="-"/>
            </a:pPr>
            <a:r>
              <a:rPr lang="en-GB" dirty="0" smtClean="0">
                <a:solidFill>
                  <a:srgbClr val="00599C"/>
                </a:solidFill>
              </a:rPr>
              <a:t>A </a:t>
            </a:r>
            <a:r>
              <a:rPr lang="en-GB" dirty="0">
                <a:solidFill>
                  <a:srgbClr val="00599C"/>
                </a:solidFill>
              </a:rPr>
              <a:t>broad concept of what should be considered trafficking in human beings</a:t>
            </a:r>
            <a:r>
              <a:rPr lang="en-GB" dirty="0" smtClean="0">
                <a:solidFill>
                  <a:srgbClr val="00599C"/>
                </a:solidFill>
              </a:rPr>
              <a:t>.</a:t>
            </a:r>
          </a:p>
          <a:p>
            <a:pPr marL="285750" indent="-285750">
              <a:buFontTx/>
              <a:buChar char="-"/>
            </a:pPr>
            <a:r>
              <a:rPr lang="en-GB" dirty="0" smtClean="0">
                <a:solidFill>
                  <a:srgbClr val="00599C"/>
                </a:solidFill>
              </a:rPr>
              <a:t>Penalties </a:t>
            </a:r>
            <a:r>
              <a:rPr lang="en-GB" dirty="0">
                <a:solidFill>
                  <a:srgbClr val="00599C"/>
                </a:solidFill>
              </a:rPr>
              <a:t>for traffickers have been extended from 8 to 10 years within the </a:t>
            </a:r>
            <a:r>
              <a:rPr lang="en-GB" dirty="0" smtClean="0">
                <a:solidFill>
                  <a:srgbClr val="00599C"/>
                </a:solidFill>
              </a:rPr>
              <a:t>EU</a:t>
            </a:r>
          </a:p>
          <a:p>
            <a:pPr marL="285750" indent="-285750">
              <a:buFontTx/>
              <a:buChar char="-"/>
            </a:pPr>
            <a:r>
              <a:rPr lang="de-DE" dirty="0" smtClean="0">
                <a:solidFill>
                  <a:srgbClr val="00599C"/>
                </a:solidFill>
              </a:rPr>
              <a:t>Support to „victims“ – not conditional on cooperation</a:t>
            </a:r>
            <a:endParaRPr lang="en-GB" dirty="0" smtClean="0">
              <a:solidFill>
                <a:srgbClr val="00599C"/>
              </a:solidFill>
            </a:endParaRPr>
          </a:p>
          <a:p>
            <a:pPr marL="285750" indent="-285750">
              <a:buFontTx/>
              <a:buChar char="-"/>
            </a:pPr>
            <a:r>
              <a:rPr lang="en-GB" dirty="0" smtClean="0">
                <a:solidFill>
                  <a:srgbClr val="00599C"/>
                </a:solidFill>
              </a:rPr>
              <a:t>EU </a:t>
            </a:r>
            <a:r>
              <a:rPr lang="en-GB" dirty="0">
                <a:solidFill>
                  <a:srgbClr val="00599C"/>
                </a:solidFill>
              </a:rPr>
              <a:t>Member States shall take the necessary measures to ensure that victims of human trafficking are not punished for their compelled involvement in criminal </a:t>
            </a:r>
            <a:r>
              <a:rPr lang="en-GB" dirty="0" smtClean="0">
                <a:solidFill>
                  <a:srgbClr val="00599C"/>
                </a:solidFill>
              </a:rPr>
              <a:t>activities.</a:t>
            </a:r>
          </a:p>
          <a:p>
            <a:pPr marL="285750" indent="-285750">
              <a:buFontTx/>
              <a:buChar char="-"/>
            </a:pPr>
            <a:r>
              <a:rPr lang="en-GB" dirty="0" smtClean="0">
                <a:solidFill>
                  <a:srgbClr val="00599C"/>
                </a:solidFill>
              </a:rPr>
              <a:t>Each </a:t>
            </a:r>
            <a:r>
              <a:rPr lang="en-GB" dirty="0">
                <a:solidFill>
                  <a:srgbClr val="00599C"/>
                </a:solidFill>
              </a:rPr>
              <a:t>Member State will have to investigate and prosecute offences committed in whole or in part within its territory or committed by one of its nationals, even outside of its </a:t>
            </a:r>
            <a:r>
              <a:rPr lang="en-GB" dirty="0" smtClean="0">
                <a:solidFill>
                  <a:srgbClr val="00599C"/>
                </a:solidFill>
              </a:rPr>
              <a:t>territory</a:t>
            </a:r>
          </a:p>
          <a:p>
            <a:pPr marL="285750" indent="-285750">
              <a:buFontTx/>
              <a:buChar char="-"/>
            </a:pPr>
            <a:r>
              <a:rPr lang="en-GB" dirty="0" smtClean="0">
                <a:solidFill>
                  <a:srgbClr val="00599C"/>
                </a:solidFill>
              </a:rPr>
              <a:t>Member </a:t>
            </a:r>
            <a:r>
              <a:rPr lang="en-GB" dirty="0">
                <a:solidFill>
                  <a:srgbClr val="00599C"/>
                </a:solidFill>
              </a:rPr>
              <a:t>States should provide free legal assistance for victims of human trafficking, in case the victim does not have sufficient financial </a:t>
            </a:r>
            <a:r>
              <a:rPr lang="en-GB" dirty="0" smtClean="0">
                <a:solidFill>
                  <a:srgbClr val="00599C"/>
                </a:solidFill>
              </a:rPr>
              <a:t>resources,</a:t>
            </a:r>
          </a:p>
          <a:p>
            <a:pPr marL="285750" indent="-285750">
              <a:buFontTx/>
              <a:buChar char="-"/>
            </a:pPr>
            <a:r>
              <a:rPr lang="en-GB" dirty="0" smtClean="0">
                <a:solidFill>
                  <a:srgbClr val="00599C"/>
                </a:solidFill>
              </a:rPr>
              <a:t>special </a:t>
            </a:r>
            <a:r>
              <a:rPr lang="en-GB" dirty="0">
                <a:solidFill>
                  <a:srgbClr val="00599C"/>
                </a:solidFill>
              </a:rPr>
              <a:t>protective measures are envisaged for child </a:t>
            </a:r>
            <a:r>
              <a:rPr lang="en-GB" dirty="0" smtClean="0">
                <a:solidFill>
                  <a:srgbClr val="00599C"/>
                </a:solidFill>
              </a:rPr>
              <a:t>victims</a:t>
            </a:r>
          </a:p>
          <a:p>
            <a:pPr marL="285750" indent="-285750">
              <a:buFontTx/>
              <a:buChar char="-"/>
            </a:pPr>
            <a:r>
              <a:rPr lang="de-DE" dirty="0" smtClean="0">
                <a:solidFill>
                  <a:srgbClr val="00599C"/>
                </a:solidFill>
              </a:rPr>
              <a:t>Reducing demand idea</a:t>
            </a:r>
            <a:endParaRPr lang="de-DE" dirty="0"/>
          </a:p>
        </p:txBody>
      </p:sp>
      <p:sp>
        <p:nvSpPr>
          <p:cNvPr id="4" name="Textfeld 3"/>
          <p:cNvSpPr txBox="1"/>
          <p:nvPr/>
        </p:nvSpPr>
        <p:spPr>
          <a:xfrm>
            <a:off x="2590800" y="1347537"/>
            <a:ext cx="5710989" cy="1200329"/>
          </a:xfrm>
          <a:prstGeom prst="rect">
            <a:avLst/>
          </a:prstGeom>
          <a:noFill/>
        </p:spPr>
        <p:txBody>
          <a:bodyPr wrap="square" rtlCol="0">
            <a:spAutoFit/>
          </a:bodyPr>
          <a:lstStyle/>
          <a:p>
            <a:r>
              <a:rPr lang="de-DE" sz="2400" dirty="0" smtClean="0">
                <a:solidFill>
                  <a:srgbClr val="00599C"/>
                </a:solidFill>
              </a:rPr>
              <a:t>EU directive </a:t>
            </a:r>
            <a:r>
              <a:rPr lang="en-GB" sz="2400" dirty="0">
                <a:solidFill>
                  <a:srgbClr val="00599C"/>
                </a:solidFill>
              </a:rPr>
              <a:t>on preventing and combating trafficking in human beings and protecting its victims, </a:t>
            </a:r>
            <a:r>
              <a:rPr lang="de-DE" sz="2400" dirty="0" smtClean="0">
                <a:solidFill>
                  <a:srgbClr val="00599C"/>
                </a:solidFill>
              </a:rPr>
              <a:t>(2011)</a:t>
            </a:r>
            <a:endParaRPr lang="de-DE" sz="2400" dirty="0">
              <a:solidFill>
                <a:srgbClr val="00599C"/>
              </a:solidFill>
            </a:endParaRPr>
          </a:p>
        </p:txBody>
      </p:sp>
    </p:spTree>
    <p:custDataLst>
      <p:tags r:id="rId2"/>
    </p:custDataLst>
    <p:extLst>
      <p:ext uri="{BB962C8B-B14F-4D97-AF65-F5344CB8AC3E}">
        <p14:creationId xmlns:p14="http://schemas.microsoft.com/office/powerpoint/2010/main" val="4194887350"/>
      </p:ext>
    </p:extLst>
  </p:cSld>
  <p:clrMapOvr>
    <a:masterClrMapping/>
  </p:clrMapOvr>
  <p:transition spd="slow" advTm="1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2000" fill="hold"/>
                                        <p:tgtEl>
                                          <p:spTgt spid="145413"/>
                                        </p:tgtEl>
                                        <p:attrNameLst>
                                          <p:attrName>ppt_x</p:attrName>
                                        </p:attrNameLst>
                                      </p:cBhvr>
                                      <p:tavLst>
                                        <p:tav tm="0">
                                          <p:val>
                                            <p:strVal val="1+#ppt_w/2"/>
                                          </p:val>
                                        </p:tav>
                                        <p:tav tm="100000">
                                          <p:val>
                                            <p:strVal val="#ppt_x"/>
                                          </p:val>
                                        </p:tav>
                                      </p:tavLst>
                                    </p:anim>
                                    <p:anim calcmode="lin" valueType="num">
                                      <p:cBhvr additive="base">
                                        <p:cTn id="8" dur="2000" fill="hold"/>
                                        <p:tgtEl>
                                          <p:spTgt spid="145413"/>
                                        </p:tgtEl>
                                        <p:attrNameLst>
                                          <p:attrName>ppt_y</p:attrName>
                                        </p:attrNameLst>
                                      </p:cBhvr>
                                      <p:tavLst>
                                        <p:tav tm="0">
                                          <p:val>
                                            <p:strVal val="#ppt_y"/>
                                          </p:val>
                                        </p:tav>
                                        <p:tav tm="100000">
                                          <p:val>
                                            <p:strVal val="#ppt_y"/>
                                          </p:val>
                                        </p:tav>
                                      </p:tavLst>
                                    </p:anim>
                                  </p:childTnLst>
                                </p:cTn>
                              </p:par>
                              <p:par>
                                <p:cTn id="9" presetID="40" presetClass="entr" presetSubtype="0" fill="hold" grpId="0" nodeType="withEffect" nodePh="1">
                                  <p:stCondLst>
                                    <p:cond delay="0"/>
                                  </p:stCondLst>
                                  <p:endCondLst>
                                    <p:cond evt="begin" delay="0">
                                      <p:tn val="9"/>
                                    </p:cond>
                                  </p:endCondLst>
                                  <p:iterate type="lt">
                                    <p:tmPct val="10000"/>
                                  </p:iterate>
                                  <p:childTnLst>
                                    <p:set>
                                      <p:cBhvr>
                                        <p:cTn id="10" dur="1" fill="hold">
                                          <p:stCondLst>
                                            <p:cond delay="0"/>
                                          </p:stCondLst>
                                        </p:cTn>
                                        <p:tgtEl>
                                          <p:spTgt spid="145412"/>
                                        </p:tgtEl>
                                        <p:attrNameLst>
                                          <p:attrName>style.visibility</p:attrName>
                                        </p:attrNameLst>
                                      </p:cBhvr>
                                      <p:to>
                                        <p:strVal val="visible"/>
                                      </p:to>
                                    </p:set>
                                    <p:animEffect transition="in" filter="fade">
                                      <p:cBhvr>
                                        <p:cTn id="11" dur="125"/>
                                        <p:tgtEl>
                                          <p:spTgt spid="145412"/>
                                        </p:tgtEl>
                                      </p:cBhvr>
                                    </p:animEffect>
                                    <p:anim calcmode="lin" valueType="num">
                                      <p:cBhvr>
                                        <p:cTn id="12" dur="125" fill="hold"/>
                                        <p:tgtEl>
                                          <p:spTgt spid="145412"/>
                                        </p:tgtEl>
                                        <p:attrNameLst>
                                          <p:attrName>ppt_x</p:attrName>
                                        </p:attrNameLst>
                                      </p:cBhvr>
                                      <p:tavLst>
                                        <p:tav tm="0">
                                          <p:val>
                                            <p:strVal val="#ppt_x-.1"/>
                                          </p:val>
                                        </p:tav>
                                        <p:tav tm="100000">
                                          <p:val>
                                            <p:strVal val="#ppt_x"/>
                                          </p:val>
                                        </p:tav>
                                      </p:tavLst>
                                    </p:anim>
                                    <p:anim calcmode="lin" valueType="num">
                                      <p:cBhvr>
                                        <p:cTn id="13" dur="125" fill="hold"/>
                                        <p:tgtEl>
                                          <p:spTgt spid="145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8" name="Object 6"/>
          <p:cNvGraphicFramePr>
            <a:graphicFrameLocks/>
          </p:cNvGraphicFramePr>
          <p:nvPr>
            <p:extLst>
              <p:ext uri="{D42A27DB-BD31-4B8C-83A1-F6EECF244321}">
                <p14:modId xmlns:p14="http://schemas.microsoft.com/office/powerpoint/2010/main" val="3164007027"/>
              </p:ext>
            </p:extLst>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40014" name="CorelDRAW" r:id="rId5" imgW="1143000" imgH="170688" progId="CorelDRAW.Graphic.12">
                  <p:embed/>
                </p:oleObj>
              </mc:Choice>
              <mc:Fallback>
                <p:oleObj name="CorelDRAW" r:id="rId5" imgW="1143000" imgH="170688" progId="CorelDRAW.Graphic.12">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4"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40015" name="CorelDRAW" r:id="rId7" imgW="2907792" imgH="329184" progId="CorelDRAW.Graphic.12">
                  <p:embed/>
                </p:oleObj>
              </mc:Choice>
              <mc:Fallback>
                <p:oleObj name="CorelDRAW" r:id="rId7" imgW="2907792" imgH="329184" progId="CorelDRAW.Graphic.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2" name="Rectangle 4"/>
          <p:cNvSpPr>
            <a:spLocks noChangeArrowheads="1"/>
          </p:cNvSpPr>
          <p:nvPr/>
        </p:nvSpPr>
        <p:spPr bwMode="auto">
          <a:xfrm>
            <a:off x="2482850" y="4473575"/>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de-DE" b="0">
              <a:latin typeface="Calibri" pitchFamily="34" charset="0"/>
            </a:endParaRPr>
          </a:p>
        </p:txBody>
      </p:sp>
      <p:pic>
        <p:nvPicPr>
          <p:cNvPr id="145413"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25" y="346805"/>
            <a:ext cx="2447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p:cNvSpPr txBox="1"/>
          <p:nvPr/>
        </p:nvSpPr>
        <p:spPr>
          <a:xfrm>
            <a:off x="1828800" y="1900519"/>
            <a:ext cx="6212541" cy="2031325"/>
          </a:xfrm>
          <a:prstGeom prst="rect">
            <a:avLst/>
          </a:prstGeom>
          <a:noFill/>
        </p:spPr>
        <p:txBody>
          <a:bodyPr wrap="square" rtlCol="0">
            <a:spAutoFit/>
          </a:bodyPr>
          <a:lstStyle/>
          <a:p>
            <a:endParaRPr lang="de-DE" dirty="0"/>
          </a:p>
          <a:p>
            <a:pPr marL="285750" indent="-285750">
              <a:buFontTx/>
              <a:buChar char="-"/>
            </a:pPr>
            <a:r>
              <a:rPr lang="de-DE" dirty="0" smtClean="0"/>
              <a:t>From crime fighting to human rights</a:t>
            </a:r>
          </a:p>
          <a:p>
            <a:pPr marL="285750" indent="-285750">
              <a:buFontTx/>
              <a:buChar char="-"/>
            </a:pPr>
            <a:r>
              <a:rPr lang="de-DE" dirty="0" smtClean="0"/>
              <a:t>Binding provisions on rights of „victims“</a:t>
            </a:r>
          </a:p>
          <a:p>
            <a:pPr marL="285750" indent="-285750">
              <a:buFontTx/>
              <a:buChar char="-"/>
            </a:pPr>
            <a:r>
              <a:rPr lang="de-DE" dirty="0" smtClean="0"/>
              <a:t>Implementation still difficult, e.g. Noin punishement or comprehensive assitance</a:t>
            </a:r>
          </a:p>
          <a:p>
            <a:pPr marL="285750" indent="-285750">
              <a:buFontTx/>
              <a:buChar char="-"/>
            </a:pPr>
            <a:r>
              <a:rPr lang="de-DE" dirty="0" smtClean="0"/>
              <a:t>Traditional concept of trafficking in practice</a:t>
            </a:r>
          </a:p>
          <a:p>
            <a:pPr marL="285750" indent="-285750">
              <a:buFontTx/>
              <a:buChar char="-"/>
            </a:pPr>
            <a:endParaRPr lang="de-DE" dirty="0"/>
          </a:p>
        </p:txBody>
      </p:sp>
      <p:sp>
        <p:nvSpPr>
          <p:cNvPr id="4" name="Textfeld 3"/>
          <p:cNvSpPr txBox="1"/>
          <p:nvPr/>
        </p:nvSpPr>
        <p:spPr>
          <a:xfrm>
            <a:off x="3176337" y="1347537"/>
            <a:ext cx="5137484" cy="461665"/>
          </a:xfrm>
          <a:prstGeom prst="rect">
            <a:avLst/>
          </a:prstGeom>
          <a:noFill/>
        </p:spPr>
        <p:txBody>
          <a:bodyPr wrap="square" rtlCol="0">
            <a:spAutoFit/>
          </a:bodyPr>
          <a:lstStyle/>
          <a:p>
            <a:r>
              <a:rPr lang="de-DE" sz="2400" dirty="0" smtClean="0">
                <a:solidFill>
                  <a:srgbClr val="00599C"/>
                </a:solidFill>
              </a:rPr>
              <a:t>Tendencies</a:t>
            </a:r>
            <a:endParaRPr lang="de-DE" sz="2400" dirty="0">
              <a:solidFill>
                <a:srgbClr val="00599C"/>
              </a:solidFill>
            </a:endParaRPr>
          </a:p>
        </p:txBody>
      </p:sp>
    </p:spTree>
    <p:custDataLst>
      <p:tags r:id="rId2"/>
    </p:custDataLst>
    <p:extLst>
      <p:ext uri="{BB962C8B-B14F-4D97-AF65-F5344CB8AC3E}">
        <p14:creationId xmlns:p14="http://schemas.microsoft.com/office/powerpoint/2010/main" val="497209039"/>
      </p:ext>
    </p:extLst>
  </p:cSld>
  <p:clrMapOvr>
    <a:masterClrMapping/>
  </p:clrMapOvr>
  <p:transition spd="slow" advTm="1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2000" fill="hold"/>
                                        <p:tgtEl>
                                          <p:spTgt spid="145413"/>
                                        </p:tgtEl>
                                        <p:attrNameLst>
                                          <p:attrName>ppt_x</p:attrName>
                                        </p:attrNameLst>
                                      </p:cBhvr>
                                      <p:tavLst>
                                        <p:tav tm="0">
                                          <p:val>
                                            <p:strVal val="1+#ppt_w/2"/>
                                          </p:val>
                                        </p:tav>
                                        <p:tav tm="100000">
                                          <p:val>
                                            <p:strVal val="#ppt_x"/>
                                          </p:val>
                                        </p:tav>
                                      </p:tavLst>
                                    </p:anim>
                                    <p:anim calcmode="lin" valueType="num">
                                      <p:cBhvr additive="base">
                                        <p:cTn id="8" dur="2000" fill="hold"/>
                                        <p:tgtEl>
                                          <p:spTgt spid="1454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107950" y="-100013"/>
          <a:ext cx="9359900" cy="1133476"/>
        </p:xfrm>
        <a:graphic>
          <a:graphicData uri="http://schemas.openxmlformats.org/presentationml/2006/ole">
            <mc:AlternateContent xmlns:mc="http://schemas.openxmlformats.org/markup-compatibility/2006">
              <mc:Choice xmlns:v="urn:schemas-microsoft-com:vml" Requires="v">
                <p:oleObj spid="_x0000_s31862" name="CorelDRAW" r:id="rId4" imgW="2907792" imgH="329184" progId="CorelDRAW.Graphic.12">
                  <p:embed/>
                </p:oleObj>
              </mc:Choice>
              <mc:Fallback>
                <p:oleObj name="CorelDRAW" r:id="rId4" imgW="2907792" imgH="329184" progId="CorelDRAW.Graphic.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100013"/>
                        <a:ext cx="9359900" cy="1133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1363" name="Rectangle 3"/>
          <p:cNvSpPr>
            <a:spLocks noChangeArrowheads="1"/>
          </p:cNvSpPr>
          <p:nvPr/>
        </p:nvSpPr>
        <p:spPr bwMode="auto">
          <a:xfrm>
            <a:off x="580101" y="2098011"/>
            <a:ext cx="638492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4000" dirty="0" smtClean="0">
                <a:solidFill>
                  <a:srgbClr val="005EA0"/>
                </a:solidFill>
              </a:rPr>
              <a:t>CCME</a:t>
            </a:r>
            <a:endParaRPr lang="en-US" sz="4000" dirty="0">
              <a:solidFill>
                <a:srgbClr val="005EA0"/>
              </a:solidFill>
              <a:latin typeface="Calibri" pitchFamily="34" charset="0"/>
            </a:endParaRPr>
          </a:p>
        </p:txBody>
      </p:sp>
      <p:sp>
        <p:nvSpPr>
          <p:cNvPr id="271364" name="Rectangle 4"/>
          <p:cNvSpPr>
            <a:spLocks noChangeArrowheads="1"/>
          </p:cNvSpPr>
          <p:nvPr/>
        </p:nvSpPr>
        <p:spPr bwMode="auto">
          <a:xfrm>
            <a:off x="1365647" y="3986473"/>
            <a:ext cx="8119491"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400" b="0" dirty="0" smtClean="0">
                <a:solidFill>
                  <a:srgbClr val="005EA0"/>
                </a:solidFill>
              </a:rPr>
              <a:t>Thank you for </a:t>
            </a:r>
            <a:r>
              <a:rPr lang="en-US" sz="2400" b="0" smtClean="0">
                <a:solidFill>
                  <a:srgbClr val="005EA0"/>
                </a:solidFill>
              </a:rPr>
              <a:t>your attention!</a:t>
            </a:r>
            <a:endParaRPr lang="en-US" sz="2400" b="0" dirty="0" smtClean="0">
              <a:solidFill>
                <a:srgbClr val="005EA0"/>
              </a:solidFill>
            </a:endParaRPr>
          </a:p>
          <a:p>
            <a:endParaRPr lang="en-US" sz="2400" b="0" dirty="0">
              <a:solidFill>
                <a:srgbClr val="005EA0"/>
              </a:solidFill>
              <a:latin typeface="MaxLF-Regular" pitchFamily="2" charset="0"/>
            </a:endParaRPr>
          </a:p>
          <a:p>
            <a:pPr lvl="4"/>
            <a:r>
              <a:rPr lang="en-US" sz="2000" b="0" dirty="0" smtClean="0">
                <a:solidFill>
                  <a:srgbClr val="005EA0"/>
                </a:solidFill>
                <a:latin typeface="MaxLF-Regular" pitchFamily="2" charset="0"/>
              </a:rPr>
              <a:t>Churches</a:t>
            </a:r>
            <a:r>
              <a:rPr lang="en-US" sz="2000" b="0" dirty="0">
                <a:solidFill>
                  <a:srgbClr val="005EA0"/>
                </a:solidFill>
                <a:latin typeface="MaxLF-Regular" pitchFamily="2" charset="0"/>
              </a:rPr>
              <a:t>’ </a:t>
            </a:r>
            <a:r>
              <a:rPr lang="en-US" sz="2000" b="0" dirty="0" smtClean="0">
                <a:solidFill>
                  <a:srgbClr val="005EA0"/>
                </a:solidFill>
                <a:latin typeface="MaxLF-Regular" pitchFamily="2" charset="0"/>
              </a:rPr>
              <a:t>Commission </a:t>
            </a:r>
            <a:r>
              <a:rPr lang="en-US" sz="2000" b="0" dirty="0">
                <a:solidFill>
                  <a:srgbClr val="005EA0"/>
                </a:solidFill>
                <a:latin typeface="MaxLF-Regular" pitchFamily="2" charset="0"/>
              </a:rPr>
              <a:t>for </a:t>
            </a:r>
            <a:r>
              <a:rPr lang="en-US" sz="2000" b="0" dirty="0" smtClean="0">
                <a:solidFill>
                  <a:srgbClr val="005EA0"/>
                </a:solidFill>
                <a:latin typeface="MaxLF-Regular" pitchFamily="2" charset="0"/>
              </a:rPr>
              <a:t>Migrants </a:t>
            </a:r>
            <a:r>
              <a:rPr lang="en-US" sz="2000" b="0" dirty="0">
                <a:solidFill>
                  <a:srgbClr val="005EA0"/>
                </a:solidFill>
                <a:latin typeface="MaxLF-Regular" pitchFamily="2" charset="0"/>
              </a:rPr>
              <a:t>in </a:t>
            </a:r>
            <a:r>
              <a:rPr lang="en-US" sz="2000" b="0" dirty="0" smtClean="0">
                <a:solidFill>
                  <a:srgbClr val="005EA0"/>
                </a:solidFill>
                <a:latin typeface="MaxLF-Regular" pitchFamily="2" charset="0"/>
              </a:rPr>
              <a:t>Europe</a:t>
            </a:r>
            <a:endParaRPr lang="en-US" sz="2000" b="0" dirty="0">
              <a:solidFill>
                <a:srgbClr val="005EA0"/>
              </a:solidFill>
              <a:latin typeface="MaxLF-Regular" pitchFamily="2" charset="0"/>
            </a:endParaRPr>
          </a:p>
          <a:p>
            <a:pPr lvl="4"/>
            <a:r>
              <a:rPr lang="en-US" sz="2000" b="0" dirty="0">
                <a:solidFill>
                  <a:srgbClr val="005EA0"/>
                </a:solidFill>
                <a:latin typeface="MaxLF-Regular" pitchFamily="2" charset="0"/>
              </a:rPr>
              <a:t>Rue Joseph II </a:t>
            </a:r>
            <a:r>
              <a:rPr lang="en-US" sz="2000" b="0" dirty="0" smtClean="0">
                <a:solidFill>
                  <a:srgbClr val="005EA0"/>
                </a:solidFill>
                <a:latin typeface="MaxLF-Regular" pitchFamily="2" charset="0"/>
              </a:rPr>
              <a:t>174</a:t>
            </a:r>
            <a:br>
              <a:rPr lang="en-US" sz="2000" b="0" dirty="0" smtClean="0">
                <a:solidFill>
                  <a:srgbClr val="005EA0"/>
                </a:solidFill>
                <a:latin typeface="MaxLF-Regular" pitchFamily="2" charset="0"/>
              </a:rPr>
            </a:br>
            <a:r>
              <a:rPr lang="en-US" sz="2000" b="0" dirty="0" smtClean="0">
                <a:solidFill>
                  <a:srgbClr val="005EA0"/>
                </a:solidFill>
                <a:latin typeface="MaxLF-Regular" pitchFamily="2" charset="0"/>
              </a:rPr>
              <a:t>B-1000 </a:t>
            </a:r>
            <a:r>
              <a:rPr lang="en-US" sz="2000" b="0" dirty="0">
                <a:solidFill>
                  <a:srgbClr val="005EA0"/>
                </a:solidFill>
                <a:latin typeface="MaxLF-Regular" pitchFamily="2" charset="0"/>
              </a:rPr>
              <a:t>Brussels</a:t>
            </a:r>
          </a:p>
          <a:p>
            <a:pPr lvl="4"/>
            <a:r>
              <a:rPr lang="en-US" sz="2000" b="0" dirty="0" smtClean="0">
                <a:solidFill>
                  <a:srgbClr val="005EA0"/>
                </a:solidFill>
                <a:latin typeface="MaxLF-Regular" pitchFamily="2" charset="0"/>
              </a:rPr>
              <a:t>www.ccme.eu</a:t>
            </a:r>
            <a:endParaRPr lang="en-US" sz="2000" b="0" dirty="0">
              <a:solidFill>
                <a:srgbClr val="005EA0"/>
              </a:solidFill>
              <a:latin typeface="MaxLF-Regular" pitchFamily="2" charset="0"/>
            </a:endParaRPr>
          </a:p>
        </p:txBody>
      </p:sp>
      <p:pic>
        <p:nvPicPr>
          <p:cNvPr id="27136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85775"/>
            <a:ext cx="2447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50" name="Object 6"/>
          <p:cNvGraphicFramePr>
            <a:graphicFrameLocks/>
          </p:cNvGraphicFramePr>
          <p:nvPr/>
        </p:nvGraphicFramePr>
        <p:xfrm>
          <a:off x="6473825" y="6323013"/>
          <a:ext cx="2695575" cy="561975"/>
        </p:xfrm>
        <a:graphic>
          <a:graphicData uri="http://schemas.openxmlformats.org/presentationml/2006/ole">
            <mc:AlternateContent xmlns:mc="http://schemas.openxmlformats.org/markup-compatibility/2006">
              <mc:Choice xmlns:v="urn:schemas-microsoft-com:vml" Requires="v">
                <p:oleObj spid="_x0000_s31863" name="CorelDRAW" r:id="rId7" imgW="1143000" imgH="170688" progId="CorelDRAW.Graphic.12">
                  <p:embed/>
                </p:oleObj>
              </mc:Choice>
              <mc:Fallback>
                <p:oleObj name="CorelDRAW" r:id="rId7" imgW="1143000" imgH="170688" progId="CorelDRAW.Graphic.12">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3825" y="6323013"/>
                        <a:ext cx="26955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1264028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271365"/>
                                        </p:tgtEl>
                                        <p:attrNameLst>
                                          <p:attrName>style.visibility</p:attrName>
                                        </p:attrNameLst>
                                      </p:cBhvr>
                                      <p:to>
                                        <p:strVal val="visible"/>
                                      </p:to>
                                    </p:set>
                                    <p:anim calcmode="lin" valueType="num">
                                      <p:cBhvr additive="base">
                                        <p:cTn id="7" dur="2000" fill="hold"/>
                                        <p:tgtEl>
                                          <p:spTgt spid="271365"/>
                                        </p:tgtEl>
                                        <p:attrNameLst>
                                          <p:attrName>ppt_x</p:attrName>
                                        </p:attrNameLst>
                                      </p:cBhvr>
                                      <p:tavLst>
                                        <p:tav tm="0">
                                          <p:val>
                                            <p:strVal val="1+#ppt_w/2"/>
                                          </p:val>
                                        </p:tav>
                                        <p:tav tm="100000">
                                          <p:val>
                                            <p:strVal val="#ppt_x"/>
                                          </p:val>
                                        </p:tav>
                                      </p:tavLst>
                                    </p:anim>
                                    <p:anim calcmode="lin" valueType="num">
                                      <p:cBhvr additive="base">
                                        <p:cTn id="8" dur="2000" fill="hold"/>
                                        <p:tgtEl>
                                          <p:spTgt spid="27136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000"/>
                            </p:stCondLst>
                            <p:childTnLst>
                              <p:par>
                                <p:cTn id="10" presetID="40" presetClass="entr" presetSubtype="0" fill="hold" grpId="0" nodeType="afterEffect">
                                  <p:stCondLst>
                                    <p:cond delay="0"/>
                                  </p:stCondLst>
                                  <p:iterate type="lt">
                                    <p:tmPct val="10000"/>
                                  </p:iterate>
                                  <p:childTnLst>
                                    <p:set>
                                      <p:cBhvr>
                                        <p:cTn id="11" dur="1" fill="hold">
                                          <p:stCondLst>
                                            <p:cond delay="0"/>
                                          </p:stCondLst>
                                        </p:cTn>
                                        <p:tgtEl>
                                          <p:spTgt spid="271363"/>
                                        </p:tgtEl>
                                        <p:attrNameLst>
                                          <p:attrName>style.visibility</p:attrName>
                                        </p:attrNameLst>
                                      </p:cBhvr>
                                      <p:to>
                                        <p:strVal val="visible"/>
                                      </p:to>
                                    </p:set>
                                    <p:animEffect transition="in" filter="fade">
                                      <p:cBhvr>
                                        <p:cTn id="12" dur="500"/>
                                        <p:tgtEl>
                                          <p:spTgt spid="271363"/>
                                        </p:tgtEl>
                                      </p:cBhvr>
                                    </p:animEffect>
                                    <p:anim calcmode="lin" valueType="num">
                                      <p:cBhvr>
                                        <p:cTn id="13" dur="500" fill="hold"/>
                                        <p:tgtEl>
                                          <p:spTgt spid="271363"/>
                                        </p:tgtEl>
                                        <p:attrNameLst>
                                          <p:attrName>ppt_x</p:attrName>
                                        </p:attrNameLst>
                                      </p:cBhvr>
                                      <p:tavLst>
                                        <p:tav tm="0">
                                          <p:val>
                                            <p:strVal val="#ppt_x-.1"/>
                                          </p:val>
                                        </p:tav>
                                        <p:tav tm="100000">
                                          <p:val>
                                            <p:strVal val="#ppt_x"/>
                                          </p:val>
                                        </p:tav>
                                      </p:tavLst>
                                    </p:anim>
                                    <p:anim calcmode="lin" valueType="num">
                                      <p:cBhvr>
                                        <p:cTn id="14" dur="500" fill="hold"/>
                                        <p:tgtEl>
                                          <p:spTgt spid="271363"/>
                                        </p:tgtEl>
                                        <p:attrNameLst>
                                          <p:attrName>ppt_y</p:attrName>
                                        </p:attrNameLst>
                                      </p:cBhvr>
                                      <p:tavLst>
                                        <p:tav tm="0">
                                          <p:val>
                                            <p:strVal val="#ppt_y"/>
                                          </p:val>
                                        </p:tav>
                                        <p:tav tm="100000">
                                          <p:val>
                                            <p:strVal val="#ppt_y"/>
                                          </p:val>
                                        </p:tav>
                                      </p:tavLst>
                                    </p:anim>
                                  </p:childTnLst>
                                </p:cTn>
                              </p:par>
                              <p:par>
                                <p:cTn id="15" presetID="40" presetClass="entr" presetSubtype="0" fill="hold" grpId="0" nodeType="withEffect">
                                  <p:stCondLst>
                                    <p:cond delay="0"/>
                                  </p:stCondLst>
                                  <p:iterate type="lt">
                                    <p:tmPct val="10000"/>
                                  </p:iterate>
                                  <p:childTnLst>
                                    <p:set>
                                      <p:cBhvr>
                                        <p:cTn id="16" dur="1" fill="hold">
                                          <p:stCondLst>
                                            <p:cond delay="0"/>
                                          </p:stCondLst>
                                        </p:cTn>
                                        <p:tgtEl>
                                          <p:spTgt spid="271364"/>
                                        </p:tgtEl>
                                        <p:attrNameLst>
                                          <p:attrName>style.visibility</p:attrName>
                                        </p:attrNameLst>
                                      </p:cBhvr>
                                      <p:to>
                                        <p:strVal val="visible"/>
                                      </p:to>
                                    </p:set>
                                    <p:animEffect transition="in" filter="fade">
                                      <p:cBhvr>
                                        <p:cTn id="17" dur="125"/>
                                        <p:tgtEl>
                                          <p:spTgt spid="271364"/>
                                        </p:tgtEl>
                                      </p:cBhvr>
                                    </p:animEffect>
                                    <p:anim calcmode="lin" valueType="num">
                                      <p:cBhvr>
                                        <p:cTn id="18" dur="125" fill="hold"/>
                                        <p:tgtEl>
                                          <p:spTgt spid="271364"/>
                                        </p:tgtEl>
                                        <p:attrNameLst>
                                          <p:attrName>ppt_x</p:attrName>
                                        </p:attrNameLst>
                                      </p:cBhvr>
                                      <p:tavLst>
                                        <p:tav tm="0">
                                          <p:val>
                                            <p:strVal val="#ppt_x-.1"/>
                                          </p:val>
                                        </p:tav>
                                        <p:tav tm="100000">
                                          <p:val>
                                            <p:strVal val="#ppt_x"/>
                                          </p:val>
                                        </p:tav>
                                      </p:tavLst>
                                    </p:anim>
                                    <p:anim calcmode="lin" valueType="num">
                                      <p:cBhvr>
                                        <p:cTn id="19" dur="125" fill="hold"/>
                                        <p:tgtEl>
                                          <p:spTgt spid="271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p:bldP spid="27136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ags/tag2.xml><?xml version="1.0" encoding="utf-8"?>
<p:tagLst xmlns:a="http://schemas.openxmlformats.org/drawingml/2006/main" xmlns:r="http://schemas.openxmlformats.org/officeDocument/2006/relationships" xmlns:p="http://schemas.openxmlformats.org/presentationml/2006/main">
  <p:tag name="TIMING" val="|0.5"/>
</p:tagLst>
</file>

<file path=ppt/tags/tag3.xml><?xml version="1.0" encoding="utf-8"?>
<p:tagLst xmlns:a="http://schemas.openxmlformats.org/drawingml/2006/main" xmlns:r="http://schemas.openxmlformats.org/officeDocument/2006/relationships" xmlns:p="http://schemas.openxmlformats.org/presentationml/2006/main">
  <p:tag name="TIMING" val="|0.5"/>
</p:tagLst>
</file>

<file path=ppt/tags/tag4.xml><?xml version="1.0" encoding="utf-8"?>
<p:tagLst xmlns:a="http://schemas.openxmlformats.org/drawingml/2006/main" xmlns:r="http://schemas.openxmlformats.org/officeDocument/2006/relationships" xmlns:p="http://schemas.openxmlformats.org/presentationml/2006/main">
  <p:tag name="TIMING" val="|0.5"/>
</p:tagLst>
</file>

<file path=ppt/tags/tag5.xml><?xml version="1.0" encoding="utf-8"?>
<p:tagLst xmlns:a="http://schemas.openxmlformats.org/drawingml/2006/main" xmlns:r="http://schemas.openxmlformats.org/officeDocument/2006/relationships" xmlns:p="http://schemas.openxmlformats.org/presentationml/2006/main">
  <p:tag name="TIMING" val="|0.5"/>
</p:tagLst>
</file>

<file path=ppt/tags/tag6.xml><?xml version="1.0" encoding="utf-8"?>
<p:tagLst xmlns:a="http://schemas.openxmlformats.org/drawingml/2006/main" xmlns:r="http://schemas.openxmlformats.org/officeDocument/2006/relationships" xmlns:p="http://schemas.openxmlformats.org/presentationml/2006/main">
  <p:tag name="TIMING" val="|0.5"/>
</p:tagLst>
</file>

<file path=ppt/tags/tag7.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Max-Regular"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Max-Regular"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982</Words>
  <Application>Microsoft Office PowerPoint</Application>
  <PresentationFormat>On-screen Show (4:3)</PresentationFormat>
  <Paragraphs>94</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Default Design</vt:lpstr>
      <vt:lpstr>CorelDRAW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DP</dc:creator>
  <cp:lastModifiedBy>Torsten Moritz</cp:lastModifiedBy>
  <cp:revision>266</cp:revision>
  <cp:lastPrinted>2014-09-19T08:34:47Z</cp:lastPrinted>
  <dcterms:created xsi:type="dcterms:W3CDTF">2008-08-28T14:03:15Z</dcterms:created>
  <dcterms:modified xsi:type="dcterms:W3CDTF">2017-06-30T10:15:21Z</dcterms:modified>
</cp:coreProperties>
</file>