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51" r:id="rId2"/>
    <p:sldId id="431" r:id="rId3"/>
    <p:sldId id="427" r:id="rId4"/>
    <p:sldId id="419" r:id="rId5"/>
    <p:sldId id="421" r:id="rId6"/>
    <p:sldId id="450" r:id="rId7"/>
    <p:sldId id="449" r:id="rId8"/>
    <p:sldId id="424" r:id="rId9"/>
    <p:sldId id="444" r:id="rId10"/>
    <p:sldId id="455" r:id="rId11"/>
    <p:sldId id="453" r:id="rId12"/>
    <p:sldId id="456" r:id="rId13"/>
    <p:sldId id="447" r:id="rId14"/>
    <p:sldId id="433" r:id="rId15"/>
    <p:sldId id="448" r:id="rId16"/>
    <p:sldId id="452" r:id="rId17"/>
    <p:sldId id="409" r:id="rId18"/>
  </p:sldIdLst>
  <p:sldSz cx="9144000" cy="6858000" type="screen4x3"/>
  <p:notesSz cx="6888163" cy="10020300"/>
  <p:defaultTextStyle>
    <a:defPPr>
      <a:defRPr lang="en-US"/>
    </a:defPPr>
    <a:lvl1pPr algn="l" rtl="0" fontAlgn="base">
      <a:spcBef>
        <a:spcPct val="0"/>
      </a:spcBef>
      <a:spcAft>
        <a:spcPct val="0"/>
      </a:spcAft>
      <a:defRPr b="1" kern="1200">
        <a:solidFill>
          <a:schemeClr val="tx1"/>
        </a:solidFill>
        <a:latin typeface="Max-Regular" pitchFamily="2" charset="0"/>
        <a:ea typeface="+mn-ea"/>
        <a:cs typeface="+mn-cs"/>
      </a:defRPr>
    </a:lvl1pPr>
    <a:lvl2pPr marL="457200" algn="l" rtl="0" fontAlgn="base">
      <a:spcBef>
        <a:spcPct val="0"/>
      </a:spcBef>
      <a:spcAft>
        <a:spcPct val="0"/>
      </a:spcAft>
      <a:defRPr b="1" kern="1200">
        <a:solidFill>
          <a:schemeClr val="tx1"/>
        </a:solidFill>
        <a:latin typeface="Max-Regular" pitchFamily="2" charset="0"/>
        <a:ea typeface="+mn-ea"/>
        <a:cs typeface="+mn-cs"/>
      </a:defRPr>
    </a:lvl2pPr>
    <a:lvl3pPr marL="914400" algn="l" rtl="0" fontAlgn="base">
      <a:spcBef>
        <a:spcPct val="0"/>
      </a:spcBef>
      <a:spcAft>
        <a:spcPct val="0"/>
      </a:spcAft>
      <a:defRPr b="1" kern="1200">
        <a:solidFill>
          <a:schemeClr val="tx1"/>
        </a:solidFill>
        <a:latin typeface="Max-Regular" pitchFamily="2" charset="0"/>
        <a:ea typeface="+mn-ea"/>
        <a:cs typeface="+mn-cs"/>
      </a:defRPr>
    </a:lvl3pPr>
    <a:lvl4pPr marL="1371600" algn="l" rtl="0" fontAlgn="base">
      <a:spcBef>
        <a:spcPct val="0"/>
      </a:spcBef>
      <a:spcAft>
        <a:spcPct val="0"/>
      </a:spcAft>
      <a:defRPr b="1" kern="1200">
        <a:solidFill>
          <a:schemeClr val="tx1"/>
        </a:solidFill>
        <a:latin typeface="Max-Regular" pitchFamily="2" charset="0"/>
        <a:ea typeface="+mn-ea"/>
        <a:cs typeface="+mn-cs"/>
      </a:defRPr>
    </a:lvl4pPr>
    <a:lvl5pPr marL="1828800" algn="l" rtl="0" fontAlgn="base">
      <a:spcBef>
        <a:spcPct val="0"/>
      </a:spcBef>
      <a:spcAft>
        <a:spcPct val="0"/>
      </a:spcAft>
      <a:defRPr b="1" kern="1200">
        <a:solidFill>
          <a:schemeClr val="tx1"/>
        </a:solidFill>
        <a:latin typeface="Max-Regular" pitchFamily="2" charset="0"/>
        <a:ea typeface="+mn-ea"/>
        <a:cs typeface="+mn-cs"/>
      </a:defRPr>
    </a:lvl5pPr>
    <a:lvl6pPr marL="2286000" algn="l" defTabSz="914400" rtl="0" eaLnBrk="1" latinLnBrk="0" hangingPunct="1">
      <a:defRPr b="1" kern="1200">
        <a:solidFill>
          <a:schemeClr val="tx1"/>
        </a:solidFill>
        <a:latin typeface="Max-Regular" pitchFamily="2" charset="0"/>
        <a:ea typeface="+mn-ea"/>
        <a:cs typeface="+mn-cs"/>
      </a:defRPr>
    </a:lvl6pPr>
    <a:lvl7pPr marL="2743200" algn="l" defTabSz="914400" rtl="0" eaLnBrk="1" latinLnBrk="0" hangingPunct="1">
      <a:defRPr b="1" kern="1200">
        <a:solidFill>
          <a:schemeClr val="tx1"/>
        </a:solidFill>
        <a:latin typeface="Max-Regular" pitchFamily="2" charset="0"/>
        <a:ea typeface="+mn-ea"/>
        <a:cs typeface="+mn-cs"/>
      </a:defRPr>
    </a:lvl7pPr>
    <a:lvl8pPr marL="3200400" algn="l" defTabSz="914400" rtl="0" eaLnBrk="1" latinLnBrk="0" hangingPunct="1">
      <a:defRPr b="1" kern="1200">
        <a:solidFill>
          <a:schemeClr val="tx1"/>
        </a:solidFill>
        <a:latin typeface="Max-Regular" pitchFamily="2" charset="0"/>
        <a:ea typeface="+mn-ea"/>
        <a:cs typeface="+mn-cs"/>
      </a:defRPr>
    </a:lvl8pPr>
    <a:lvl9pPr marL="3657600" algn="l" defTabSz="914400" rtl="0" eaLnBrk="1" latinLnBrk="0" hangingPunct="1">
      <a:defRPr b="1" kern="1200">
        <a:solidFill>
          <a:schemeClr val="tx1"/>
        </a:solidFill>
        <a:latin typeface="Max-Regular"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88">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C"/>
    <a:srgbClr val="696766"/>
    <a:srgbClr val="85C7E3"/>
    <a:srgbClr val="C27D05"/>
    <a:srgbClr val="FF9933"/>
    <a:srgbClr val="8E74AA"/>
    <a:srgbClr val="00427D"/>
    <a:srgbClr val="005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86410" autoAdjust="0"/>
  </p:normalViewPr>
  <p:slideViewPr>
    <p:cSldViewPr snapToGrid="0">
      <p:cViewPr varScale="1">
        <p:scale>
          <a:sx n="107" d="100"/>
          <a:sy n="107" d="100"/>
        </p:scale>
        <p:origin x="-66" y="-90"/>
      </p:cViewPr>
      <p:guideLst>
        <p:guide orient="horz" pos="2160"/>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1075" y="-1325"/>
      </p:cViewPr>
      <p:guideLst>
        <p:guide orient="horz" pos="3156"/>
        <p:guide pos="217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lvl1pPr defTabSz="966033">
              <a:defRPr sz="1200" b="0" smtClean="0">
                <a:latin typeface="Arial" charset="0"/>
              </a:defRPr>
            </a:lvl1pPr>
          </a:lstStyle>
          <a:p>
            <a:pPr>
              <a:defRPr/>
            </a:pPr>
            <a:endParaRPr lang="en-US"/>
          </a:p>
        </p:txBody>
      </p:sp>
      <p:sp>
        <p:nvSpPr>
          <p:cNvPr id="69635" name="Rectangle 3"/>
          <p:cNvSpPr>
            <a:spLocks noGrp="1" noChangeArrowheads="1"/>
          </p:cNvSpPr>
          <p:nvPr>
            <p:ph type="dt" idx="1"/>
          </p:nvPr>
        </p:nvSpPr>
        <p:spPr bwMode="auto">
          <a:xfrm>
            <a:off x="3901276" y="1"/>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lvl1pPr algn="r" defTabSz="966033">
              <a:defRPr sz="1200" b="0" smtClean="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939800" y="752475"/>
            <a:ext cx="5010150" cy="3757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8179" y="4758909"/>
            <a:ext cx="5511805" cy="450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1" y="9517817"/>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b" anchorCtr="0" compatLnSpc="1">
            <a:prstTxWarp prst="textNoShape">
              <a:avLst/>
            </a:prstTxWarp>
          </a:bodyPr>
          <a:lstStyle>
            <a:lvl1pPr defTabSz="966033">
              <a:defRPr sz="1200" b="0" smtClean="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901276" y="9517817"/>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b" anchorCtr="0" compatLnSpc="1">
            <a:prstTxWarp prst="textNoShape">
              <a:avLst/>
            </a:prstTxWarp>
          </a:bodyPr>
          <a:lstStyle>
            <a:lvl1pPr algn="r" defTabSz="966033">
              <a:defRPr sz="1200" b="0" smtClean="0">
                <a:latin typeface="Arial" charset="0"/>
              </a:defRPr>
            </a:lvl1pPr>
          </a:lstStyle>
          <a:p>
            <a:pPr>
              <a:defRPr/>
            </a:pPr>
            <a:fld id="{CFEBFE25-04C9-438F-9ABB-DF4E3049BE95}" type="slidenum">
              <a:rPr lang="en-US"/>
              <a:pPr>
                <a:defRPr/>
              </a:pPr>
              <a:t>‹#›</a:t>
            </a:fld>
            <a:endParaRPr lang="en-US"/>
          </a:p>
        </p:txBody>
      </p:sp>
    </p:spTree>
    <p:extLst>
      <p:ext uri="{BB962C8B-B14F-4D97-AF65-F5344CB8AC3E}">
        <p14:creationId xmlns:p14="http://schemas.microsoft.com/office/powerpoint/2010/main" val="118340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2</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2</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17532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11</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11</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17532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12</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12</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17532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13</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13</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96608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14</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14</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46543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15</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15</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284756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16</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16</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84198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7E3DDDA-A569-4E42-BF59-8333694471E9}" type="slidenum">
              <a:rPr lang="en-US" b="0">
                <a:latin typeface="Arial" charset="0"/>
              </a:rPr>
              <a:pPr eaLnBrk="1" hangingPunct="1"/>
              <a:t>17</a:t>
            </a:fld>
            <a:endParaRPr lang="en-US" b="0">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408182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3</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3</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42724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4</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4</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70879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5</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5</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99724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6</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6</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43927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7</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7</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71608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8</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8</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97655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9</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9</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17532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10</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10</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17532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34D69-6919-492F-853F-AB92F0518230}" type="slidenum">
              <a:rPr lang="en-US"/>
              <a:pPr>
                <a:defRPr/>
              </a:pPr>
              <a:t>‹#›</a:t>
            </a:fld>
            <a:endParaRPr lang="en-US"/>
          </a:p>
        </p:txBody>
      </p:sp>
    </p:spTree>
    <p:extLst>
      <p:ext uri="{BB962C8B-B14F-4D97-AF65-F5344CB8AC3E}">
        <p14:creationId xmlns:p14="http://schemas.microsoft.com/office/powerpoint/2010/main" val="92163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02E58-BDF8-44F7-BEE2-FE2502327A08}" type="slidenum">
              <a:rPr lang="en-US"/>
              <a:pPr>
                <a:defRPr/>
              </a:pPr>
              <a:t>‹#›</a:t>
            </a:fld>
            <a:endParaRPr lang="en-US"/>
          </a:p>
        </p:txBody>
      </p:sp>
    </p:spTree>
    <p:extLst>
      <p:ext uri="{BB962C8B-B14F-4D97-AF65-F5344CB8AC3E}">
        <p14:creationId xmlns:p14="http://schemas.microsoft.com/office/powerpoint/2010/main" val="196827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3364E-BC8B-47AC-B2CF-72BAC4847D46}" type="slidenum">
              <a:rPr lang="en-US"/>
              <a:pPr>
                <a:defRPr/>
              </a:pPr>
              <a:t>‹#›</a:t>
            </a:fld>
            <a:endParaRPr lang="en-US"/>
          </a:p>
        </p:txBody>
      </p:sp>
    </p:spTree>
    <p:extLst>
      <p:ext uri="{BB962C8B-B14F-4D97-AF65-F5344CB8AC3E}">
        <p14:creationId xmlns:p14="http://schemas.microsoft.com/office/powerpoint/2010/main" val="372369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0E0DF-C6BC-4116-9C57-CC34B7D07D1D}" type="slidenum">
              <a:rPr lang="en-US"/>
              <a:pPr>
                <a:defRPr/>
              </a:pPr>
              <a:t>‹#›</a:t>
            </a:fld>
            <a:endParaRPr lang="en-US"/>
          </a:p>
        </p:txBody>
      </p:sp>
    </p:spTree>
    <p:extLst>
      <p:ext uri="{BB962C8B-B14F-4D97-AF65-F5344CB8AC3E}">
        <p14:creationId xmlns:p14="http://schemas.microsoft.com/office/powerpoint/2010/main" val="410742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4B983-16A4-47AF-BAA4-EA2007D0CEB8}" type="slidenum">
              <a:rPr lang="en-US"/>
              <a:pPr>
                <a:defRPr/>
              </a:pPr>
              <a:t>‹#›</a:t>
            </a:fld>
            <a:endParaRPr lang="en-US"/>
          </a:p>
        </p:txBody>
      </p:sp>
    </p:spTree>
    <p:extLst>
      <p:ext uri="{BB962C8B-B14F-4D97-AF65-F5344CB8AC3E}">
        <p14:creationId xmlns:p14="http://schemas.microsoft.com/office/powerpoint/2010/main" val="336891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096BB-0BED-4509-AAF1-9344CF095B88}" type="slidenum">
              <a:rPr lang="en-US"/>
              <a:pPr>
                <a:defRPr/>
              </a:pPr>
              <a:t>‹#›</a:t>
            </a:fld>
            <a:endParaRPr lang="en-US"/>
          </a:p>
        </p:txBody>
      </p:sp>
    </p:spTree>
    <p:extLst>
      <p:ext uri="{BB962C8B-B14F-4D97-AF65-F5344CB8AC3E}">
        <p14:creationId xmlns:p14="http://schemas.microsoft.com/office/powerpoint/2010/main" val="19029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7D76EA-3F41-4E32-B578-27CC2809D71C}" type="slidenum">
              <a:rPr lang="en-US"/>
              <a:pPr>
                <a:defRPr/>
              </a:pPr>
              <a:t>‹#›</a:t>
            </a:fld>
            <a:endParaRPr lang="en-US"/>
          </a:p>
        </p:txBody>
      </p:sp>
    </p:spTree>
    <p:extLst>
      <p:ext uri="{BB962C8B-B14F-4D97-AF65-F5344CB8AC3E}">
        <p14:creationId xmlns:p14="http://schemas.microsoft.com/office/powerpoint/2010/main" val="351072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855B8E-94F5-4CDE-A7DA-C8B5D930EA7B}" type="slidenum">
              <a:rPr lang="en-US"/>
              <a:pPr>
                <a:defRPr/>
              </a:pPr>
              <a:t>‹#›</a:t>
            </a:fld>
            <a:endParaRPr lang="en-US"/>
          </a:p>
        </p:txBody>
      </p:sp>
    </p:spTree>
    <p:extLst>
      <p:ext uri="{BB962C8B-B14F-4D97-AF65-F5344CB8AC3E}">
        <p14:creationId xmlns:p14="http://schemas.microsoft.com/office/powerpoint/2010/main" val="75152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F994A0-A5E7-4001-8695-90B6CE7AFFB7}" type="slidenum">
              <a:rPr lang="en-US"/>
              <a:pPr>
                <a:defRPr/>
              </a:pPr>
              <a:t>‹#›</a:t>
            </a:fld>
            <a:endParaRPr lang="en-US"/>
          </a:p>
        </p:txBody>
      </p:sp>
    </p:spTree>
    <p:extLst>
      <p:ext uri="{BB962C8B-B14F-4D97-AF65-F5344CB8AC3E}">
        <p14:creationId xmlns:p14="http://schemas.microsoft.com/office/powerpoint/2010/main" val="110465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049EAA-9684-419A-87B4-D6EE5A9D5201}" type="slidenum">
              <a:rPr lang="en-US"/>
              <a:pPr>
                <a:defRPr/>
              </a:pPr>
              <a:t>‹#›</a:t>
            </a:fld>
            <a:endParaRPr lang="en-US"/>
          </a:p>
        </p:txBody>
      </p:sp>
    </p:spTree>
    <p:extLst>
      <p:ext uri="{BB962C8B-B14F-4D97-AF65-F5344CB8AC3E}">
        <p14:creationId xmlns:p14="http://schemas.microsoft.com/office/powerpoint/2010/main" val="237763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1D1FDA-CF1C-4342-AA4A-46E0F04681CD}" type="slidenum">
              <a:rPr lang="en-US"/>
              <a:pPr>
                <a:defRPr/>
              </a:pPr>
              <a:t>‹#›</a:t>
            </a:fld>
            <a:endParaRPr lang="en-US"/>
          </a:p>
        </p:txBody>
      </p:sp>
    </p:spTree>
    <p:extLst>
      <p:ext uri="{BB962C8B-B14F-4D97-AF65-F5344CB8AC3E}">
        <p14:creationId xmlns:p14="http://schemas.microsoft.com/office/powerpoint/2010/main" val="160466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8FCF8DF2-F6F1-43B7-9D5E-CEDE1DB546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4.wmf"/><Relationship Id="rId5" Type="http://schemas.openxmlformats.org/officeDocument/2006/relationships/oleObject" Target="../embeddings/oleObject17.bin"/><Relationship Id="rId10" Type="http://schemas.openxmlformats.org/officeDocument/2006/relationships/image" Target="../media/image9.png"/><Relationship Id="rId4" Type="http://schemas.openxmlformats.org/officeDocument/2006/relationships/notesSlide" Target="../notesSlides/notesSlide9.xml"/><Relationship Id="rId9" Type="http://schemas.openxmlformats.org/officeDocument/2006/relationships/image" Target="../media/image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4.wmf"/><Relationship Id="rId5" Type="http://schemas.openxmlformats.org/officeDocument/2006/relationships/oleObject" Target="../embeddings/oleObject19.bin"/><Relationship Id="rId10" Type="http://schemas.openxmlformats.org/officeDocument/2006/relationships/image" Target="../media/image9.png"/><Relationship Id="rId4" Type="http://schemas.openxmlformats.org/officeDocument/2006/relationships/notesSlide" Target="../notesSlides/notesSlide10.xml"/><Relationship Id="rId9" Type="http://schemas.openxmlformats.org/officeDocument/2006/relationships/image" Target="../media/image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4.wmf"/><Relationship Id="rId5" Type="http://schemas.openxmlformats.org/officeDocument/2006/relationships/oleObject" Target="../embeddings/oleObject21.bin"/><Relationship Id="rId10"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4.wmf"/><Relationship Id="rId5" Type="http://schemas.openxmlformats.org/officeDocument/2006/relationships/oleObject" Target="../embeddings/oleObject23.bin"/><Relationship Id="rId4" Type="http://schemas.openxmlformats.org/officeDocument/2006/relationships/notesSlide" Target="../notesSlides/notesSlide12.xml"/><Relationship Id="rId9" Type="http://schemas.openxmlformats.org/officeDocument/2006/relationships/image" Target="../media/image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wmf"/><Relationship Id="rId5" Type="http://schemas.openxmlformats.org/officeDocument/2006/relationships/oleObject" Target="../embeddings/oleObject25.bin"/><Relationship Id="rId4" Type="http://schemas.openxmlformats.org/officeDocument/2006/relationships/notesSlide" Target="../notesSlides/notesSlide13.xml"/><Relationship Id="rId9" Type="http://schemas.openxmlformats.org/officeDocument/2006/relationships/image" Target="../media/image5.wmf"/></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4.wmf"/><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image" Target="../media/image10.png"/><Relationship Id="rId10" Type="http://schemas.openxmlformats.org/officeDocument/2006/relationships/image" Target="../media/image5.wmf"/><Relationship Id="rId4" Type="http://schemas.openxmlformats.org/officeDocument/2006/relationships/notesSlide" Target="../notesSlides/notesSlide14.xml"/><Relationship Id="rId9"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4.wmf"/><Relationship Id="rId5" Type="http://schemas.openxmlformats.org/officeDocument/2006/relationships/oleObject" Target="../embeddings/oleObject29.bin"/><Relationship Id="rId4" Type="http://schemas.openxmlformats.org/officeDocument/2006/relationships/notesSlide" Target="../notesSlides/notesSlide15.xml"/><Relationship Id="rId9" Type="http://schemas.openxmlformats.org/officeDocument/2006/relationships/image" Target="../media/image5.wmf"/></Relationships>
</file>

<file path=ppt/slides/_rels/slide1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1.png"/><Relationship Id="rId5" Type="http://schemas.openxmlformats.org/officeDocument/2006/relationships/image" Target="../media/image4.wmf"/><Relationship Id="rId4" Type="http://schemas.openxmlformats.org/officeDocument/2006/relationships/oleObject" Target="../embeddings/oleObject31.bin"/><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7.xml"/><Relationship Id="rId7" Type="http://schemas.openxmlformats.org/officeDocument/2006/relationships/oleObject" Target="../embeddings/oleObject4.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10" Type="http://schemas.openxmlformats.org/officeDocument/2006/relationships/image" Target="../media/image6.png"/><Relationship Id="rId4" Type="http://schemas.openxmlformats.org/officeDocument/2006/relationships/notesSlide" Target="../notesSlides/notesSlide3.xml"/><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4.w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8.jpeg"/><Relationship Id="rId10" Type="http://schemas.openxmlformats.org/officeDocument/2006/relationships/image" Target="../media/image5.wmf"/><Relationship Id="rId4" Type="http://schemas.openxmlformats.org/officeDocument/2006/relationships/notesSlide" Target="../notesSlides/notesSlide4.xml"/><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9.bin"/><Relationship Id="rId4" Type="http://schemas.openxmlformats.org/officeDocument/2006/relationships/notesSlide" Target="../notesSlides/notesSlide5.xml"/><Relationship Id="rId9" Type="http://schemas.openxmlformats.org/officeDocument/2006/relationships/image" Target="../media/image5.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11.bin"/><Relationship Id="rId4" Type="http://schemas.openxmlformats.org/officeDocument/2006/relationships/notesSlide" Target="../notesSlides/notesSlide6.xml"/><Relationship Id="rId9" Type="http://schemas.openxmlformats.org/officeDocument/2006/relationships/image" Target="../media/image5.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13.bin"/><Relationship Id="rId4" Type="http://schemas.openxmlformats.org/officeDocument/2006/relationships/notesSlide" Target="../notesSlides/notesSlide7.xml"/><Relationship Id="rId9"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wmf"/><Relationship Id="rId5" Type="http://schemas.openxmlformats.org/officeDocument/2006/relationships/oleObject" Target="../embeddings/oleObject15.bin"/><Relationship Id="rId10" Type="http://schemas.openxmlformats.org/officeDocument/2006/relationships/image" Target="../media/image9.png"/><Relationship Id="rId4" Type="http://schemas.openxmlformats.org/officeDocument/2006/relationships/notesSlide" Target="../notesSlides/notesSlide8.xml"/><Relationship Id="rId9"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65" y="2439507"/>
            <a:ext cx="6291790" cy="4329716"/>
          </a:xfrm>
          <a:prstGeom prst="rect">
            <a:avLst/>
          </a:prstGeom>
        </p:spPr>
      </p:pic>
      <p:pic>
        <p:nvPicPr>
          <p:cNvPr id="3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73768" y="674211"/>
            <a:ext cx="1549768" cy="782929"/>
          </a:xfrm>
          <a:prstGeom prst="rect">
            <a:avLst/>
          </a:prstGeom>
          <a:noFill/>
        </p:spPr>
      </p:pic>
      <p:pic>
        <p:nvPicPr>
          <p:cNvPr id="21" name="Grafik 20"/>
          <p:cNvPicPr>
            <a:picLocks noChangeAspect="1"/>
          </p:cNvPicPr>
          <p:nvPr/>
        </p:nvPicPr>
        <p:blipFill>
          <a:blip r:embed="rId4"/>
          <a:stretch>
            <a:fillRect/>
          </a:stretch>
        </p:blipFill>
        <p:spPr>
          <a:xfrm>
            <a:off x="846587" y="1608230"/>
            <a:ext cx="6790476" cy="152381"/>
          </a:xfrm>
          <a:prstGeom prst="rect">
            <a:avLst/>
          </a:prstGeom>
        </p:spPr>
      </p:pic>
      <p:sp>
        <p:nvSpPr>
          <p:cNvPr id="22" name="Rechteck 21"/>
          <p:cNvSpPr/>
          <p:nvPr/>
        </p:nvSpPr>
        <p:spPr>
          <a:xfrm>
            <a:off x="1279323" y="1219901"/>
            <a:ext cx="7671246" cy="3354765"/>
          </a:xfrm>
          <a:prstGeom prst="rect">
            <a:avLst/>
          </a:prstGeom>
        </p:spPr>
        <p:txBody>
          <a:bodyPr wrap="square">
            <a:spAutoFit/>
          </a:bodyPr>
          <a:lstStyle/>
          <a:p>
            <a:pPr algn="ctr">
              <a:spcBef>
                <a:spcPts val="600"/>
              </a:spcBef>
              <a:spcAft>
                <a:spcPts val="0"/>
              </a:spcAft>
            </a:pPr>
            <a:endPar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endParaRPr>
          </a:p>
          <a:p>
            <a:pPr algn="ctr">
              <a:spcBef>
                <a:spcPts val="600"/>
              </a:spcBef>
              <a:spcAft>
                <a:spcPts val="0"/>
              </a:spcAft>
            </a:pP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A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European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legal framework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for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	</a:t>
            </a:r>
            <a:r>
              <a:rPr lang="en-GB" sz="2400" dirty="0" err="1"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Migrants´Rights</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a:t>
            </a:r>
            <a:r>
              <a:rPr lang="en-GB" sz="2400" dirty="0" smtClean="0">
                <a:latin typeface="MaxLF-Regular" panose="02000503050000020004" pitchFamily="2" charset="0"/>
                <a:ea typeface="Times New Roman" panose="02020603050405020304" pitchFamily="18" charset="0"/>
                <a:cs typeface="Times New Roman" panose="02020603050405020304" pitchFamily="18" charset="0"/>
              </a:rPr>
              <a:t>				</a:t>
            </a:r>
            <a:r>
              <a:rPr lang="en-GB" sz="2400" dirty="0">
                <a:latin typeface="MaxLF-Regular" panose="02000503050000020004" pitchFamily="2" charset="0"/>
                <a:ea typeface="Times New Roman" panose="02020603050405020304" pitchFamily="18" charset="0"/>
                <a:cs typeface="Times New Roman" panose="02020603050405020304" pitchFamily="18" charset="0"/>
              </a:rPr>
              <a:t> </a:t>
            </a:r>
            <a:r>
              <a:rPr lang="en-GB" sz="2400" dirty="0" smtClean="0">
                <a:latin typeface="MaxLF-Regular" panose="02000503050000020004" pitchFamily="2" charset="0"/>
                <a:ea typeface="Times New Roman" panose="02020603050405020304" pitchFamily="18" charset="0"/>
                <a:cs typeface="Times New Roman" panose="02020603050405020304" pitchFamily="18" charset="0"/>
              </a:rPr>
              <a:t>			</a:t>
            </a:r>
            <a:r>
              <a:rPr lang="en-GB" sz="2400" dirty="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 </a:t>
            </a:r>
          </a:p>
          <a:p>
            <a:pPr algn="ctr">
              <a:spcBef>
                <a:spcPts val="600"/>
              </a:spcBef>
              <a:spcAft>
                <a:spcPts val="0"/>
              </a:spcAft>
            </a:pPr>
            <a:endParaRPr lang="en-GB" sz="2400" dirty="0">
              <a:solidFill>
                <a:srgbClr val="00598C"/>
              </a:solidFill>
              <a:latin typeface="MaxLF-Regular" panose="02000503050000020004" pitchFamily="2" charset="0"/>
              <a:ea typeface="Times New Roman" panose="02020603050405020304" pitchFamily="18" charset="0"/>
              <a:cs typeface="Times New Roman" panose="02020603050405020304" pitchFamily="18" charset="0"/>
            </a:endParaRPr>
          </a:p>
          <a:p>
            <a:pPr algn="ctr">
              <a:spcBef>
                <a:spcPts val="600"/>
              </a:spcBef>
              <a:spcAft>
                <a:spcPts val="0"/>
              </a:spcAft>
            </a:pPr>
            <a:r>
              <a:rPr lang="en-GB" sz="2400" dirty="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		</a:t>
            </a:r>
            <a:r>
              <a:rPr lang="en-GB" sz="2400" dirty="0" smtClean="0">
                <a:solidFill>
                  <a:srgbClr val="00598C"/>
                </a:solidFill>
                <a:latin typeface="MaxLF-Regular" panose="02000503050000020004" pitchFamily="2" charset="0"/>
                <a:ea typeface="Times New Roman" panose="02020603050405020304" pitchFamily="18" charset="0"/>
                <a:cs typeface="Times New Roman" panose="02020603050405020304" pitchFamily="18" charset="0"/>
              </a:rPr>
              <a:t>			SSHR 						   Palermo</a:t>
            </a:r>
          </a:p>
          <a:p>
            <a:pPr algn="ctr">
              <a:spcBef>
                <a:spcPts val="600"/>
              </a:spcBef>
              <a:spcAft>
                <a:spcPts val="0"/>
              </a:spcAft>
            </a:pPr>
            <a:r>
              <a:rPr lang="de-DE" sz="2400" dirty="0">
                <a:solidFill>
                  <a:srgbClr val="00598C"/>
                </a:solidFill>
                <a:effectLst/>
                <a:latin typeface="MaxLF-Regular" panose="02000503050000020004" pitchFamily="2" charset="0"/>
                <a:ea typeface="Times New Roman" panose="02020603050405020304" pitchFamily="18" charset="0"/>
                <a:cs typeface="Times New Roman" panose="02020603050405020304" pitchFamily="18" charset="0"/>
              </a:rPr>
              <a:t>	</a:t>
            </a:r>
            <a:r>
              <a:rPr lang="de-DE" sz="2400" dirty="0" smtClean="0">
                <a:solidFill>
                  <a:srgbClr val="00598C"/>
                </a:solidFill>
                <a:effectLst/>
                <a:latin typeface="MaxLF-Regular" panose="02000503050000020004" pitchFamily="2" charset="0"/>
                <a:ea typeface="Times New Roman" panose="02020603050405020304" pitchFamily="18" charset="0"/>
                <a:cs typeface="Times New Roman" panose="02020603050405020304" pitchFamily="18" charset="0"/>
              </a:rPr>
              <a:t>				        4 July 2017</a:t>
            </a:r>
            <a:endParaRPr lang="de-DE" sz="1600" dirty="0">
              <a:effectLst/>
              <a:latin typeface="Dax-Regular"/>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483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73812"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73813"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181130" y="869696"/>
            <a:ext cx="4930815" cy="830997"/>
          </a:xfrm>
          <a:prstGeom prst="rect">
            <a:avLst/>
          </a:prstGeom>
          <a:noFill/>
        </p:spPr>
        <p:txBody>
          <a:bodyPr wrap="square" rtlCol="0">
            <a:spAutoFit/>
          </a:bodyPr>
          <a:lstStyle/>
          <a:p>
            <a:r>
              <a:rPr lang="de-DE" sz="2400" dirty="0" smtClean="0">
                <a:solidFill>
                  <a:srgbClr val="00599C"/>
                </a:solidFill>
              </a:rPr>
              <a:t>Blue card </a:t>
            </a:r>
          </a:p>
          <a:p>
            <a:r>
              <a:rPr lang="de-DE" sz="2400" dirty="0" smtClean="0">
                <a:solidFill>
                  <a:srgbClr val="00599C"/>
                </a:solidFill>
              </a:rPr>
              <a:t>Directive (2009) </a:t>
            </a:r>
            <a:endParaRPr lang="de-DE" sz="2400" dirty="0">
              <a:solidFill>
                <a:srgbClr val="00599C"/>
              </a:solidFill>
            </a:endParaRPr>
          </a:p>
        </p:txBody>
      </p:sp>
      <p:sp>
        <p:nvSpPr>
          <p:cNvPr id="3" name="Textfeld 2"/>
          <p:cNvSpPr txBox="1"/>
          <p:nvPr/>
        </p:nvSpPr>
        <p:spPr>
          <a:xfrm>
            <a:off x="863599" y="2410076"/>
            <a:ext cx="7073037" cy="5355312"/>
          </a:xfrm>
          <a:prstGeom prst="rect">
            <a:avLst/>
          </a:prstGeom>
          <a:noFill/>
        </p:spPr>
        <p:txBody>
          <a:bodyPr wrap="square" rtlCol="0">
            <a:spAutoFit/>
          </a:bodyPr>
          <a:lstStyle/>
          <a:p>
            <a:r>
              <a:rPr lang="de-DE" b="0" dirty="0" smtClean="0">
                <a:solidFill>
                  <a:srgbClr val="00599C"/>
                </a:solidFill>
              </a:rPr>
              <a:t>Right to stay and live (and bring family) in EU if</a:t>
            </a:r>
          </a:p>
          <a:p>
            <a:pPr marL="285750" indent="-285750">
              <a:buFontTx/>
              <a:buChar char="-"/>
            </a:pPr>
            <a:r>
              <a:rPr lang="en-GB" b="0" dirty="0" smtClean="0">
                <a:solidFill>
                  <a:srgbClr val="00599C"/>
                </a:solidFill>
              </a:rPr>
              <a:t>higher </a:t>
            </a:r>
            <a:r>
              <a:rPr lang="en-GB" b="0" dirty="0">
                <a:solidFill>
                  <a:srgbClr val="00599C"/>
                </a:solidFill>
              </a:rPr>
              <a:t>professional qualifications', by showing a higher education qualification (such as a university degree). Some Member States </a:t>
            </a:r>
            <a:r>
              <a:rPr lang="en-GB" b="0" dirty="0" smtClean="0">
                <a:solidFill>
                  <a:srgbClr val="00599C"/>
                </a:solidFill>
              </a:rPr>
              <a:t>accept </a:t>
            </a:r>
            <a:r>
              <a:rPr lang="en-GB" b="0" dirty="0">
                <a:solidFill>
                  <a:srgbClr val="00599C"/>
                </a:solidFill>
              </a:rPr>
              <a:t>at least five years of relevant professional experience. </a:t>
            </a:r>
            <a:endParaRPr lang="en-GB" b="0" dirty="0" smtClean="0">
              <a:solidFill>
                <a:srgbClr val="00599C"/>
              </a:solidFill>
            </a:endParaRPr>
          </a:p>
          <a:p>
            <a:pPr marL="285750" indent="-285750">
              <a:buFontTx/>
              <a:buChar char="-"/>
            </a:pPr>
            <a:r>
              <a:rPr lang="en-GB" b="0" dirty="0" smtClean="0">
                <a:solidFill>
                  <a:srgbClr val="00599C"/>
                </a:solidFill>
              </a:rPr>
              <a:t>For paid employees </a:t>
            </a:r>
            <a:r>
              <a:rPr lang="en-GB" b="0" dirty="0">
                <a:solidFill>
                  <a:srgbClr val="00599C"/>
                </a:solidFill>
              </a:rPr>
              <a:t>- </a:t>
            </a:r>
            <a:r>
              <a:rPr lang="en-GB" b="0" dirty="0" smtClean="0">
                <a:solidFill>
                  <a:srgbClr val="00599C"/>
                </a:solidFill>
              </a:rPr>
              <a:t>EU </a:t>
            </a:r>
            <a:r>
              <a:rPr lang="en-GB" b="0" dirty="0">
                <a:solidFill>
                  <a:srgbClr val="00599C"/>
                </a:solidFill>
              </a:rPr>
              <a:t>Blue Card does not apply to self-employed work or </a:t>
            </a:r>
            <a:r>
              <a:rPr lang="en-GB" b="0" dirty="0" smtClean="0">
                <a:solidFill>
                  <a:srgbClr val="00599C"/>
                </a:solidFill>
              </a:rPr>
              <a:t>entrepreneurs;</a:t>
            </a:r>
          </a:p>
          <a:p>
            <a:pPr marL="285750" indent="-285750">
              <a:buFontTx/>
              <a:buChar char="-"/>
            </a:pPr>
            <a:r>
              <a:rPr lang="en-GB" b="0" dirty="0" smtClean="0">
                <a:solidFill>
                  <a:srgbClr val="00599C"/>
                </a:solidFill>
              </a:rPr>
              <a:t>gross </a:t>
            </a:r>
            <a:r>
              <a:rPr lang="en-GB" b="0" dirty="0">
                <a:solidFill>
                  <a:srgbClr val="00599C"/>
                </a:solidFill>
              </a:rPr>
              <a:t>salary must be high, at least one and a half times the average national salary - except when the lower salary threshold </a:t>
            </a:r>
            <a:r>
              <a:rPr lang="en-GB" b="0" dirty="0" smtClean="0">
                <a:solidFill>
                  <a:srgbClr val="00599C"/>
                </a:solidFill>
              </a:rPr>
              <a:t>applies;</a:t>
            </a:r>
          </a:p>
          <a:p>
            <a:pPr marL="285750" indent="-285750">
              <a:buFontTx/>
              <a:buChar char="-"/>
            </a:pPr>
            <a:r>
              <a:rPr lang="en-GB" b="0" dirty="0" smtClean="0">
                <a:solidFill>
                  <a:srgbClr val="00599C"/>
                </a:solidFill>
              </a:rPr>
              <a:t>must </a:t>
            </a:r>
            <a:r>
              <a:rPr lang="en-GB" b="0" dirty="0">
                <a:solidFill>
                  <a:srgbClr val="00599C"/>
                </a:solidFill>
              </a:rPr>
              <a:t>present a work contract or binding job offer in an EU country for at least one </a:t>
            </a:r>
            <a:r>
              <a:rPr lang="en-GB" b="0" dirty="0" smtClean="0">
                <a:solidFill>
                  <a:srgbClr val="00599C"/>
                </a:solidFill>
              </a:rPr>
              <a:t>year;</a:t>
            </a:r>
          </a:p>
          <a:p>
            <a:pPr marL="285750" indent="-285750">
              <a:buFontTx/>
              <a:buChar char="-"/>
            </a:pPr>
            <a:r>
              <a:rPr lang="en-GB" b="0" dirty="0" smtClean="0">
                <a:solidFill>
                  <a:srgbClr val="00599C"/>
                </a:solidFill>
              </a:rPr>
              <a:t>necessary </a:t>
            </a:r>
            <a:r>
              <a:rPr lang="en-GB" b="0" dirty="0">
                <a:solidFill>
                  <a:srgbClr val="00599C"/>
                </a:solidFill>
              </a:rPr>
              <a:t>travel documents. </a:t>
            </a:r>
            <a:r>
              <a:rPr lang="en-GB" b="0" dirty="0" smtClean="0">
                <a:solidFill>
                  <a:srgbClr val="00599C"/>
                </a:solidFill>
              </a:rPr>
              <a:t>&amp; health </a:t>
            </a:r>
            <a:r>
              <a:rPr lang="en-GB" b="0" dirty="0">
                <a:solidFill>
                  <a:srgbClr val="00599C"/>
                </a:solidFill>
              </a:rPr>
              <a:t>insurance </a:t>
            </a:r>
            <a:r>
              <a:rPr lang="en-GB" b="0" dirty="0" smtClean="0">
                <a:solidFill>
                  <a:srgbClr val="00599C"/>
                </a:solidFill>
              </a:rPr>
              <a:t>also for relatives </a:t>
            </a:r>
            <a:r>
              <a:rPr lang="en-GB" b="0" dirty="0">
                <a:solidFill>
                  <a:srgbClr val="00599C"/>
                </a:solidFill>
              </a:rPr>
              <a:t>who come to the EU with </a:t>
            </a:r>
            <a:r>
              <a:rPr lang="en-GB" b="0" dirty="0" smtClean="0">
                <a:solidFill>
                  <a:srgbClr val="00599C"/>
                </a:solidFill>
              </a:rPr>
              <a:t>you.</a:t>
            </a:r>
          </a:p>
          <a:p>
            <a:pPr marL="285750" indent="-285750">
              <a:buFontTx/>
              <a:buChar char="-"/>
            </a:pPr>
            <a:r>
              <a:rPr lang="en-GB" b="0" dirty="0" smtClean="0">
                <a:solidFill>
                  <a:srgbClr val="00599C"/>
                </a:solidFill>
              </a:rPr>
              <a:t>fulfil </a:t>
            </a:r>
            <a:r>
              <a:rPr lang="en-GB" b="0" dirty="0">
                <a:solidFill>
                  <a:srgbClr val="00599C"/>
                </a:solidFill>
              </a:rPr>
              <a:t>the legal requirements to practice </a:t>
            </a:r>
            <a:r>
              <a:rPr lang="en-GB" b="0" dirty="0" smtClean="0">
                <a:solidFill>
                  <a:srgbClr val="00599C"/>
                </a:solidFill>
              </a:rPr>
              <a:t>profession</a:t>
            </a:r>
            <a:r>
              <a:rPr lang="en-GB" b="0" dirty="0">
                <a:solidFill>
                  <a:srgbClr val="00599C"/>
                </a:solidFill>
              </a:rPr>
              <a:t>, where this profession is regulate</a:t>
            </a:r>
            <a:endParaRPr lang="de-DE" b="0" dirty="0">
              <a:solidFill>
                <a:srgbClr val="00599C"/>
              </a:solidFill>
            </a:endParaRPr>
          </a:p>
          <a:p>
            <a:endParaRPr lang="de-DE" b="0" dirty="0" smtClean="0">
              <a:solidFill>
                <a:srgbClr val="00599C"/>
              </a:solidFill>
            </a:endParaRPr>
          </a:p>
          <a:p>
            <a:endParaRPr lang="de-DE" b="0" dirty="0">
              <a:solidFill>
                <a:srgbClr val="00599C"/>
              </a:solidFill>
            </a:endParaRPr>
          </a:p>
          <a:p>
            <a:endParaRPr lang="de-DE" b="0" dirty="0">
              <a:solidFill>
                <a:srgbClr val="00599C"/>
              </a:solidFill>
            </a:endParaRPr>
          </a:p>
        </p:txBody>
      </p:sp>
      <p:pic>
        <p:nvPicPr>
          <p:cNvPr id="30769" name="Picture 49" descr="http://www.ccme.be/typo3temp/pics/23571ba7e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379" y="0"/>
            <a:ext cx="4607572" cy="23100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253387909"/>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0" presetClass="entr" presetSubtype="0" fill="hold" nodeType="afterEffect">
                                  <p:stCondLst>
                                    <p:cond delay="4000"/>
                                  </p:stCondLst>
                                  <p:childTnLst>
                                    <p:set>
                                      <p:cBhvr>
                                        <p:cTn id="22" dur="1" fill="hold">
                                          <p:stCondLst>
                                            <p:cond delay="0"/>
                                          </p:stCondLst>
                                        </p:cTn>
                                        <p:tgtEl>
                                          <p:spTgt spid="30769"/>
                                        </p:tgtEl>
                                        <p:attrNameLst>
                                          <p:attrName>style.visibility</p:attrName>
                                        </p:attrNameLst>
                                      </p:cBhvr>
                                      <p:to>
                                        <p:strVal val="visible"/>
                                      </p:to>
                                    </p:set>
                                    <p:animEffect transition="in" filter="fade">
                                      <p:cBhvr>
                                        <p:cTn id="23" dur="500"/>
                                        <p:tgtEl>
                                          <p:spTgt spid="30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71786"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71787"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181130" y="869696"/>
            <a:ext cx="4930815" cy="830997"/>
          </a:xfrm>
          <a:prstGeom prst="rect">
            <a:avLst/>
          </a:prstGeom>
          <a:noFill/>
        </p:spPr>
        <p:txBody>
          <a:bodyPr wrap="square" rtlCol="0">
            <a:spAutoFit/>
          </a:bodyPr>
          <a:lstStyle/>
          <a:p>
            <a:r>
              <a:rPr lang="de-DE" sz="2400" dirty="0" smtClean="0">
                <a:solidFill>
                  <a:srgbClr val="00599C"/>
                </a:solidFill>
              </a:rPr>
              <a:t>Seasonal workers</a:t>
            </a:r>
          </a:p>
          <a:p>
            <a:r>
              <a:rPr lang="de-DE" sz="2400" dirty="0" smtClean="0">
                <a:solidFill>
                  <a:srgbClr val="00599C"/>
                </a:solidFill>
              </a:rPr>
              <a:t>Directive (2014)</a:t>
            </a:r>
            <a:endParaRPr lang="de-DE" sz="2400" dirty="0">
              <a:solidFill>
                <a:srgbClr val="00599C"/>
              </a:solidFill>
            </a:endParaRPr>
          </a:p>
        </p:txBody>
      </p:sp>
      <p:sp>
        <p:nvSpPr>
          <p:cNvPr id="3" name="Textfeld 2"/>
          <p:cNvSpPr txBox="1"/>
          <p:nvPr/>
        </p:nvSpPr>
        <p:spPr>
          <a:xfrm>
            <a:off x="863600" y="2183906"/>
            <a:ext cx="7747740" cy="4247317"/>
          </a:xfrm>
          <a:prstGeom prst="rect">
            <a:avLst/>
          </a:prstGeom>
          <a:noFill/>
        </p:spPr>
        <p:txBody>
          <a:bodyPr wrap="square" rtlCol="0">
            <a:spAutoFit/>
          </a:bodyPr>
          <a:lstStyle/>
          <a:p>
            <a:r>
              <a:rPr lang="en-GB" b="0" dirty="0" smtClean="0">
                <a:solidFill>
                  <a:srgbClr val="00599C"/>
                </a:solidFill>
              </a:rPr>
              <a:t>- Seasonal </a:t>
            </a:r>
            <a:r>
              <a:rPr lang="en-GB" b="0" dirty="0">
                <a:solidFill>
                  <a:srgbClr val="00599C"/>
                </a:solidFill>
              </a:rPr>
              <a:t>workers retain their principal place of residence in </a:t>
            </a:r>
            <a:r>
              <a:rPr lang="en-GB" b="0" dirty="0" smtClean="0">
                <a:solidFill>
                  <a:srgbClr val="00599C"/>
                </a:solidFill>
              </a:rPr>
              <a:t>/stay </a:t>
            </a:r>
            <a:r>
              <a:rPr lang="en-GB" b="0" dirty="0">
                <a:solidFill>
                  <a:srgbClr val="00599C"/>
                </a:solidFill>
              </a:rPr>
              <a:t>legally and temporarily in the EU to carry out an activity depending on the</a:t>
            </a:r>
          </a:p>
          <a:p>
            <a:r>
              <a:rPr lang="en-GB" b="0" dirty="0">
                <a:solidFill>
                  <a:srgbClr val="00599C"/>
                </a:solidFill>
              </a:rPr>
              <a:t>passing of the seasons, typically in agriculture or tourism. </a:t>
            </a:r>
          </a:p>
          <a:p>
            <a:r>
              <a:rPr lang="en-GB" b="0" dirty="0">
                <a:solidFill>
                  <a:srgbClr val="00599C"/>
                </a:solidFill>
              </a:rPr>
              <a:t>– Member States </a:t>
            </a:r>
            <a:r>
              <a:rPr lang="en-GB" b="0" dirty="0" smtClean="0">
                <a:solidFill>
                  <a:srgbClr val="00599C"/>
                </a:solidFill>
              </a:rPr>
              <a:t>: determine </a:t>
            </a:r>
            <a:r>
              <a:rPr lang="en-GB" b="0" dirty="0">
                <a:solidFill>
                  <a:srgbClr val="00599C"/>
                </a:solidFill>
              </a:rPr>
              <a:t>a maximum period of stay for seasonal </a:t>
            </a:r>
            <a:r>
              <a:rPr lang="en-GB" b="0" dirty="0" smtClean="0">
                <a:solidFill>
                  <a:srgbClr val="00599C"/>
                </a:solidFill>
              </a:rPr>
              <a:t>workers between </a:t>
            </a:r>
            <a:r>
              <a:rPr lang="en-GB" b="0" dirty="0">
                <a:solidFill>
                  <a:srgbClr val="00599C"/>
                </a:solidFill>
              </a:rPr>
              <a:t>five and nine months in any 12-month period.</a:t>
            </a:r>
          </a:p>
          <a:p>
            <a:r>
              <a:rPr lang="en-GB" b="0" dirty="0">
                <a:solidFill>
                  <a:srgbClr val="00599C"/>
                </a:solidFill>
              </a:rPr>
              <a:t>– Third-country nationals </a:t>
            </a:r>
            <a:r>
              <a:rPr lang="en-GB" b="0" dirty="0" smtClean="0">
                <a:solidFill>
                  <a:srgbClr val="00599C"/>
                </a:solidFill>
              </a:rPr>
              <a:t>: fulfil </a:t>
            </a:r>
            <a:r>
              <a:rPr lang="en-GB" b="0" dirty="0">
                <a:solidFill>
                  <a:srgbClr val="00599C"/>
                </a:solidFill>
              </a:rPr>
              <a:t>several conditions to be allowed to enter </a:t>
            </a:r>
            <a:r>
              <a:rPr lang="en-GB" b="0" dirty="0" smtClean="0">
                <a:solidFill>
                  <a:srgbClr val="00599C"/>
                </a:solidFill>
              </a:rPr>
              <a:t>the EU, </a:t>
            </a:r>
            <a:r>
              <a:rPr lang="en-GB" b="0" dirty="0">
                <a:solidFill>
                  <a:srgbClr val="00599C"/>
                </a:solidFill>
              </a:rPr>
              <a:t>their application must </a:t>
            </a:r>
            <a:r>
              <a:rPr lang="en-GB" b="0" dirty="0" smtClean="0">
                <a:solidFill>
                  <a:srgbClr val="00599C"/>
                </a:solidFill>
              </a:rPr>
              <a:t>include a work </a:t>
            </a:r>
            <a:r>
              <a:rPr lang="en-GB" b="0" dirty="0">
                <a:solidFill>
                  <a:srgbClr val="00599C"/>
                </a:solidFill>
              </a:rPr>
              <a:t>contract </a:t>
            </a:r>
            <a:r>
              <a:rPr lang="en-GB" b="0" dirty="0" smtClean="0">
                <a:solidFill>
                  <a:srgbClr val="00599C"/>
                </a:solidFill>
              </a:rPr>
              <a:t>/binding </a:t>
            </a:r>
            <a:r>
              <a:rPr lang="en-GB" b="0" dirty="0">
                <a:solidFill>
                  <a:srgbClr val="00599C"/>
                </a:solidFill>
              </a:rPr>
              <a:t>job offer specifying essentials such as pay and working</a:t>
            </a:r>
          </a:p>
          <a:p>
            <a:r>
              <a:rPr lang="en-GB" b="0" dirty="0">
                <a:solidFill>
                  <a:srgbClr val="00599C"/>
                </a:solidFill>
              </a:rPr>
              <a:t>hours. </a:t>
            </a:r>
            <a:endParaRPr lang="en-GB" b="0" dirty="0" smtClean="0">
              <a:solidFill>
                <a:srgbClr val="00599C"/>
              </a:solidFill>
            </a:endParaRPr>
          </a:p>
          <a:p>
            <a:r>
              <a:rPr lang="en-GB" b="0" dirty="0" smtClean="0">
                <a:solidFill>
                  <a:srgbClr val="00599C"/>
                </a:solidFill>
              </a:rPr>
              <a:t>- </a:t>
            </a:r>
            <a:r>
              <a:rPr lang="en-GB" b="0" dirty="0">
                <a:solidFill>
                  <a:srgbClr val="00599C"/>
                </a:solidFill>
              </a:rPr>
              <a:t>application </a:t>
            </a:r>
            <a:r>
              <a:rPr lang="en-GB" b="0" dirty="0" smtClean="0">
                <a:solidFill>
                  <a:srgbClr val="00599C"/>
                </a:solidFill>
              </a:rPr>
              <a:t>: include </a:t>
            </a:r>
            <a:r>
              <a:rPr lang="en-GB" b="0" dirty="0">
                <a:solidFill>
                  <a:srgbClr val="00599C"/>
                </a:solidFill>
              </a:rPr>
              <a:t>evidence that the worker will stay </a:t>
            </a:r>
            <a:r>
              <a:rPr lang="en-GB" b="0" dirty="0" smtClean="0">
                <a:solidFill>
                  <a:srgbClr val="00599C"/>
                </a:solidFill>
              </a:rPr>
              <a:t>in accommodation </a:t>
            </a:r>
            <a:r>
              <a:rPr lang="en-GB" b="0" dirty="0">
                <a:solidFill>
                  <a:srgbClr val="00599C"/>
                </a:solidFill>
              </a:rPr>
              <a:t>that meets the general health and safety standards of the </a:t>
            </a:r>
            <a:r>
              <a:rPr lang="en-GB" b="0" dirty="0" smtClean="0">
                <a:solidFill>
                  <a:srgbClr val="00599C"/>
                </a:solidFill>
              </a:rPr>
              <a:t>member state </a:t>
            </a:r>
            <a:r>
              <a:rPr lang="en-GB" b="0" dirty="0">
                <a:solidFill>
                  <a:srgbClr val="00599C"/>
                </a:solidFill>
              </a:rPr>
              <a:t>and that the rent will not be excessive or automatically deducted from the</a:t>
            </a:r>
          </a:p>
          <a:p>
            <a:r>
              <a:rPr lang="en-GB" b="0" dirty="0">
                <a:solidFill>
                  <a:srgbClr val="00599C"/>
                </a:solidFill>
              </a:rPr>
              <a:t>wage</a:t>
            </a:r>
            <a:r>
              <a:rPr lang="en-GB" b="0" dirty="0" smtClean="0">
                <a:solidFill>
                  <a:srgbClr val="00599C"/>
                </a:solidFill>
              </a:rPr>
              <a:t>.</a:t>
            </a:r>
            <a:endParaRPr lang="de-DE" b="0" dirty="0">
              <a:solidFill>
                <a:srgbClr val="00599C"/>
              </a:solidFill>
            </a:endParaRPr>
          </a:p>
        </p:txBody>
      </p:sp>
      <p:pic>
        <p:nvPicPr>
          <p:cNvPr id="30769" name="Picture 49" descr="http://www.ccme.be/typo3temp/pics/23571ba7e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379" y="0"/>
            <a:ext cx="4607572" cy="23100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4257087960"/>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0" presetClass="entr" presetSubtype="0" fill="hold" nodeType="afterEffect">
                                  <p:stCondLst>
                                    <p:cond delay="4000"/>
                                  </p:stCondLst>
                                  <p:childTnLst>
                                    <p:set>
                                      <p:cBhvr>
                                        <p:cTn id="22" dur="1" fill="hold">
                                          <p:stCondLst>
                                            <p:cond delay="0"/>
                                          </p:stCondLst>
                                        </p:cTn>
                                        <p:tgtEl>
                                          <p:spTgt spid="30769"/>
                                        </p:tgtEl>
                                        <p:attrNameLst>
                                          <p:attrName>style.visibility</p:attrName>
                                        </p:attrNameLst>
                                      </p:cBhvr>
                                      <p:to>
                                        <p:strVal val="visible"/>
                                      </p:to>
                                    </p:set>
                                    <p:animEffect transition="in" filter="fade">
                                      <p:cBhvr>
                                        <p:cTn id="23" dur="500"/>
                                        <p:tgtEl>
                                          <p:spTgt spid="30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74832"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74833"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1855434" y="869696"/>
            <a:ext cx="5256512" cy="830997"/>
          </a:xfrm>
          <a:prstGeom prst="rect">
            <a:avLst/>
          </a:prstGeom>
          <a:noFill/>
        </p:spPr>
        <p:txBody>
          <a:bodyPr wrap="square" rtlCol="0">
            <a:spAutoFit/>
          </a:bodyPr>
          <a:lstStyle/>
          <a:p>
            <a:r>
              <a:rPr lang="de-DE" sz="2400" dirty="0" smtClean="0">
                <a:solidFill>
                  <a:srgbClr val="00599C"/>
                </a:solidFill>
              </a:rPr>
              <a:t>Seasonal </a:t>
            </a:r>
            <a:r>
              <a:rPr lang="de-DE" sz="2400" smtClean="0">
                <a:solidFill>
                  <a:srgbClr val="00599C"/>
                </a:solidFill>
              </a:rPr>
              <a:t>worker </a:t>
            </a:r>
            <a:endParaRPr lang="de-DE" sz="2400" smtClean="0">
              <a:solidFill>
                <a:srgbClr val="00599C"/>
              </a:solidFill>
            </a:endParaRPr>
          </a:p>
          <a:p>
            <a:r>
              <a:rPr lang="de-DE" sz="2400" smtClean="0">
                <a:solidFill>
                  <a:srgbClr val="00599C"/>
                </a:solidFill>
              </a:rPr>
              <a:t>(</a:t>
            </a:r>
            <a:r>
              <a:rPr lang="de-DE" sz="2400" dirty="0" smtClean="0">
                <a:solidFill>
                  <a:srgbClr val="00599C"/>
                </a:solidFill>
              </a:rPr>
              <a:t>cont.)</a:t>
            </a:r>
            <a:endParaRPr lang="de-DE" sz="2400" dirty="0">
              <a:solidFill>
                <a:srgbClr val="00599C"/>
              </a:solidFill>
            </a:endParaRPr>
          </a:p>
        </p:txBody>
      </p:sp>
      <p:pic>
        <p:nvPicPr>
          <p:cNvPr id="30769" name="Picture 49" descr="http://www.ccme.be/typo3temp/pics/23571ba7e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379" y="0"/>
            <a:ext cx="4607572" cy="2310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25" y="2321679"/>
            <a:ext cx="8362765" cy="3785652"/>
          </a:xfrm>
          <a:prstGeom prst="rect">
            <a:avLst/>
          </a:prstGeom>
          <a:noFill/>
        </p:spPr>
        <p:txBody>
          <a:bodyPr wrap="square" rtlCol="0">
            <a:spAutoFit/>
          </a:bodyPr>
          <a:lstStyle/>
          <a:p>
            <a:pPr marL="342900" indent="-342900">
              <a:buFont typeface="Arial" panose="020B0604020202020204" pitchFamily="34" charset="0"/>
              <a:buChar char="•"/>
            </a:pPr>
            <a:r>
              <a:rPr lang="en-GB" sz="1600" dirty="0" smtClean="0"/>
              <a:t>re-entry </a:t>
            </a:r>
            <a:r>
              <a:rPr lang="en-GB" sz="1600" dirty="0"/>
              <a:t>of third-country </a:t>
            </a:r>
            <a:r>
              <a:rPr lang="en-GB" sz="1600" dirty="0" smtClean="0"/>
              <a:t>nationals who </a:t>
            </a:r>
            <a:r>
              <a:rPr lang="en-GB" sz="1600" dirty="0"/>
              <a:t>return every year to the EU to do seasonal work is facilitated.</a:t>
            </a:r>
          </a:p>
          <a:p>
            <a:pPr marL="342900" indent="-342900">
              <a:buFont typeface="Arial" panose="020B0604020202020204" pitchFamily="34" charset="0"/>
              <a:buChar char="•"/>
            </a:pPr>
            <a:r>
              <a:rPr lang="en-GB" sz="1600" dirty="0" smtClean="0"/>
              <a:t>Seasonal </a:t>
            </a:r>
            <a:r>
              <a:rPr lang="en-GB" sz="1600" dirty="0"/>
              <a:t>workers are entitled to equal treatment with nationals of the host</a:t>
            </a:r>
          </a:p>
          <a:p>
            <a:pPr marL="342900" indent="-342900">
              <a:buFont typeface="Arial" panose="020B0604020202020204" pitchFamily="34" charset="0"/>
              <a:buChar char="•"/>
            </a:pPr>
            <a:r>
              <a:rPr lang="en-GB" sz="1600" dirty="0"/>
              <a:t>member state at least with regard to terms of employment, including the minimum working age, working conditions, including pay and dismissal, working </a:t>
            </a:r>
            <a:r>
              <a:rPr lang="en-GB" sz="1600" dirty="0" err="1"/>
              <a:t>hours,leave</a:t>
            </a:r>
            <a:r>
              <a:rPr lang="en-GB" sz="1600" dirty="0"/>
              <a:t> and holidays, and health and safety requirements at the workplace.</a:t>
            </a:r>
          </a:p>
          <a:p>
            <a:pPr marL="342900" indent="-342900">
              <a:buFont typeface="Arial" panose="020B0604020202020204" pitchFamily="34" charset="0"/>
              <a:buChar char="•"/>
            </a:pPr>
            <a:r>
              <a:rPr lang="en-GB" sz="1600" dirty="0" smtClean="0"/>
              <a:t>Equal </a:t>
            </a:r>
            <a:r>
              <a:rPr lang="en-GB" sz="1600" dirty="0"/>
              <a:t>treatment with nationals will also apply to branches of social </a:t>
            </a:r>
            <a:r>
              <a:rPr lang="en-GB" sz="1600" dirty="0" smtClean="0"/>
              <a:t>security (benefits </a:t>
            </a:r>
            <a:r>
              <a:rPr lang="en-GB" sz="1600" dirty="0"/>
              <a:t>linked to sickness, invalidity and old-age). </a:t>
            </a:r>
            <a:endParaRPr lang="en-GB" sz="1600" dirty="0" smtClean="0"/>
          </a:p>
          <a:p>
            <a:pPr marL="342900" indent="-342900">
              <a:buFont typeface="Arial" panose="020B0604020202020204" pitchFamily="34" charset="0"/>
              <a:buChar char="•"/>
            </a:pPr>
            <a:r>
              <a:rPr lang="en-GB" sz="1600" dirty="0" smtClean="0"/>
              <a:t>Temporary nature </a:t>
            </a:r>
            <a:r>
              <a:rPr lang="en-GB" sz="1600" dirty="0"/>
              <a:t>of the stay of seasonal workers, member states will not be obliged to </a:t>
            </a:r>
            <a:r>
              <a:rPr lang="en-GB" sz="1600" dirty="0" smtClean="0"/>
              <a:t>apply equal </a:t>
            </a:r>
            <a:r>
              <a:rPr lang="en-GB" sz="1600" dirty="0"/>
              <a:t>treatment on unemployment and family benefits </a:t>
            </a:r>
            <a:endParaRPr lang="en-GB" sz="1600" dirty="0" smtClean="0"/>
          </a:p>
          <a:p>
            <a:pPr marL="342900" indent="-342900">
              <a:buFont typeface="Arial" panose="020B0604020202020204" pitchFamily="34" charset="0"/>
              <a:buChar char="•"/>
            </a:pPr>
            <a:r>
              <a:rPr lang="en-GB" sz="1600" dirty="0" smtClean="0"/>
              <a:t>possibility </a:t>
            </a:r>
            <a:r>
              <a:rPr lang="en-GB" sz="1600" dirty="0"/>
              <a:t>to limit equal treatment on tax benefits and on education and</a:t>
            </a:r>
          </a:p>
          <a:p>
            <a:pPr marL="342900" indent="-342900">
              <a:buFont typeface="Arial" panose="020B0604020202020204" pitchFamily="34" charset="0"/>
              <a:buChar char="•"/>
            </a:pPr>
            <a:r>
              <a:rPr lang="en-GB" sz="1600" dirty="0"/>
              <a:t>vocational training. </a:t>
            </a:r>
            <a:endParaRPr lang="en-GB" sz="1600" dirty="0" smtClean="0"/>
          </a:p>
          <a:p>
            <a:pPr marL="342900" indent="-342900">
              <a:buFont typeface="Arial" panose="020B0604020202020204" pitchFamily="34" charset="0"/>
              <a:buChar char="•"/>
            </a:pPr>
            <a:r>
              <a:rPr lang="en-GB" sz="1600" dirty="0" smtClean="0"/>
              <a:t>Seasonal </a:t>
            </a:r>
            <a:r>
              <a:rPr lang="en-GB" sz="1600" dirty="0"/>
              <a:t>workers also have the right to join a trade union </a:t>
            </a:r>
            <a:r>
              <a:rPr lang="en-GB" sz="1600" dirty="0" smtClean="0"/>
              <a:t>and are </a:t>
            </a:r>
            <a:r>
              <a:rPr lang="en-GB" sz="1600" dirty="0"/>
              <a:t>entitled to access to social security, pensions, training, advice on </a:t>
            </a:r>
            <a:r>
              <a:rPr lang="en-GB" sz="1600" dirty="0" smtClean="0"/>
              <a:t>seasonal work </a:t>
            </a:r>
            <a:r>
              <a:rPr lang="en-GB" sz="1600" dirty="0"/>
              <a:t>offered by employment offices and other public services, except for </a:t>
            </a:r>
            <a:r>
              <a:rPr lang="en-GB" sz="1600" dirty="0" smtClean="0"/>
              <a:t>public housing</a:t>
            </a:r>
            <a:r>
              <a:rPr lang="en-GB" sz="1600" dirty="0"/>
              <a:t>.</a:t>
            </a:r>
          </a:p>
        </p:txBody>
      </p:sp>
    </p:spTree>
    <p:custDataLst>
      <p:tags r:id="rId2"/>
    </p:custDataLst>
    <p:extLst>
      <p:ext uri="{BB962C8B-B14F-4D97-AF65-F5344CB8AC3E}">
        <p14:creationId xmlns:p14="http://schemas.microsoft.com/office/powerpoint/2010/main" val="1026304986"/>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0" presetClass="entr" presetSubtype="0" fill="hold" nodeType="afterEffect">
                                  <p:stCondLst>
                                    <p:cond delay="4000"/>
                                  </p:stCondLst>
                                  <p:childTnLst>
                                    <p:set>
                                      <p:cBhvr>
                                        <p:cTn id="22" dur="1" fill="hold">
                                          <p:stCondLst>
                                            <p:cond delay="0"/>
                                          </p:stCondLst>
                                        </p:cTn>
                                        <p:tgtEl>
                                          <p:spTgt spid="30769"/>
                                        </p:tgtEl>
                                        <p:attrNameLst>
                                          <p:attrName>style.visibility</p:attrName>
                                        </p:attrNameLst>
                                      </p:cBhvr>
                                      <p:to>
                                        <p:strVal val="visible"/>
                                      </p:to>
                                    </p:set>
                                    <p:animEffect transition="in" filter="fade">
                                      <p:cBhvr>
                                        <p:cTn id="23" dur="500"/>
                                        <p:tgtEl>
                                          <p:spTgt spid="30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66720"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66721"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feld 2"/>
          <p:cNvSpPr txBox="1"/>
          <p:nvPr/>
        </p:nvSpPr>
        <p:spPr>
          <a:xfrm>
            <a:off x="219189" y="2315088"/>
            <a:ext cx="2427758" cy="1754326"/>
          </a:xfrm>
          <a:prstGeom prst="rect">
            <a:avLst/>
          </a:prstGeom>
          <a:noFill/>
        </p:spPr>
        <p:txBody>
          <a:bodyPr wrap="square" rtlCol="0">
            <a:spAutoFit/>
          </a:bodyPr>
          <a:lstStyle/>
          <a:p>
            <a:pPr marL="285750" indent="-285750">
              <a:buFont typeface="Wingdings" panose="05000000000000000000" pitchFamily="2" charset="2"/>
              <a:buChar char="Ø"/>
            </a:pPr>
            <a:endParaRPr lang="de-DE" b="0" dirty="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pPr marL="285750" indent="-285750">
              <a:buFont typeface="Wingdings" panose="05000000000000000000" pitchFamily="2" charset="2"/>
              <a:buChar char="Ø"/>
            </a:pPr>
            <a:endParaRPr lang="de-DE" b="0" dirty="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endParaRPr lang="de-DE" b="0" dirty="0">
              <a:solidFill>
                <a:srgbClr val="00599C"/>
              </a:solidFill>
            </a:endParaRPr>
          </a:p>
        </p:txBody>
      </p:sp>
      <p:sp>
        <p:nvSpPr>
          <p:cNvPr id="5" name="TextBox 4"/>
          <p:cNvSpPr txBox="1"/>
          <p:nvPr/>
        </p:nvSpPr>
        <p:spPr>
          <a:xfrm>
            <a:off x="3071674" y="1420427"/>
            <a:ext cx="5584054" cy="369332"/>
          </a:xfrm>
          <a:prstGeom prst="rect">
            <a:avLst/>
          </a:prstGeom>
          <a:noFill/>
        </p:spPr>
        <p:txBody>
          <a:bodyPr wrap="square" rtlCol="0">
            <a:spAutoFit/>
          </a:bodyPr>
          <a:lstStyle/>
          <a:p>
            <a:r>
              <a:rPr lang="de-DE" dirty="0" smtClean="0"/>
              <a:t>Long term residence directive (2003)</a:t>
            </a:r>
            <a:endParaRPr lang="en-GB" dirty="0"/>
          </a:p>
        </p:txBody>
      </p:sp>
      <p:sp>
        <p:nvSpPr>
          <p:cNvPr id="6" name="TextBox 5"/>
          <p:cNvSpPr txBox="1"/>
          <p:nvPr/>
        </p:nvSpPr>
        <p:spPr>
          <a:xfrm>
            <a:off x="863600" y="2130642"/>
            <a:ext cx="6584765" cy="3970318"/>
          </a:xfrm>
          <a:prstGeom prst="rect">
            <a:avLst/>
          </a:prstGeom>
          <a:noFill/>
        </p:spPr>
        <p:txBody>
          <a:bodyPr wrap="square" rtlCol="0">
            <a:spAutoFit/>
          </a:bodyPr>
          <a:lstStyle/>
          <a:p>
            <a:pPr marL="285750" indent="-285750">
              <a:buFontTx/>
              <a:buChar char="-"/>
            </a:pPr>
            <a:r>
              <a:rPr lang="en-GB" dirty="0" smtClean="0"/>
              <a:t>lived </a:t>
            </a:r>
            <a:r>
              <a:rPr lang="en-GB" dirty="0"/>
              <a:t>legally in an EU State for an uninterrupted period of five years. </a:t>
            </a:r>
            <a:endParaRPr lang="en-GB" dirty="0" smtClean="0"/>
          </a:p>
          <a:p>
            <a:pPr marL="285750" indent="-285750">
              <a:buFontTx/>
              <a:buChar char="-"/>
            </a:pPr>
            <a:r>
              <a:rPr lang="en-GB" dirty="0" smtClean="0"/>
              <a:t>having </a:t>
            </a:r>
            <a:r>
              <a:rPr lang="en-GB" dirty="0"/>
              <a:t>a stable and regular source of income, health insurance and, when required by the EU State, having complied with integration measures. </a:t>
            </a:r>
            <a:endParaRPr lang="en-GB" dirty="0" smtClean="0"/>
          </a:p>
          <a:p>
            <a:pPr marL="285750" indent="-285750">
              <a:buFontTx/>
              <a:buChar char="-"/>
            </a:pPr>
            <a:r>
              <a:rPr lang="en-GB" dirty="0" smtClean="0"/>
              <a:t>not </a:t>
            </a:r>
            <a:r>
              <a:rPr lang="en-GB" dirty="0"/>
              <a:t>constitute a threat to public security or public policy. </a:t>
            </a:r>
            <a:endParaRPr lang="en-GB" dirty="0" smtClean="0"/>
          </a:p>
          <a:p>
            <a:pPr marL="285750" indent="-285750">
              <a:buFontTx/>
              <a:buChar char="-"/>
            </a:pPr>
            <a:r>
              <a:rPr lang="en-GB" dirty="0" smtClean="0"/>
              <a:t>EU </a:t>
            </a:r>
            <a:r>
              <a:rPr lang="en-GB" dirty="0"/>
              <a:t>long-term residence permit, renewable, and the status of EU long-term resident. </a:t>
            </a:r>
            <a:endParaRPr lang="en-GB" dirty="0" smtClean="0"/>
          </a:p>
          <a:p>
            <a:pPr marL="285750" indent="-285750">
              <a:buFontTx/>
              <a:buChar char="-"/>
            </a:pPr>
            <a:r>
              <a:rPr lang="en-GB" dirty="0" smtClean="0"/>
              <a:t>Same </a:t>
            </a:r>
            <a:r>
              <a:rPr lang="en-GB" dirty="0"/>
              <a:t>treatment and rights as nationals in certain areas:</a:t>
            </a:r>
          </a:p>
          <a:p>
            <a:endParaRPr lang="en-GB" dirty="0"/>
          </a:p>
          <a:p>
            <a:r>
              <a:rPr lang="en-GB" dirty="0"/>
              <a:t>    </a:t>
            </a:r>
            <a:r>
              <a:rPr lang="en-GB" dirty="0" smtClean="0"/>
              <a:t>- access </a:t>
            </a:r>
            <a:r>
              <a:rPr lang="en-GB" dirty="0"/>
              <a:t>to employment and self-employed activity</a:t>
            </a:r>
          </a:p>
          <a:p>
            <a:r>
              <a:rPr lang="en-GB" dirty="0"/>
              <a:t>    </a:t>
            </a:r>
            <a:r>
              <a:rPr lang="en-GB" dirty="0" smtClean="0"/>
              <a:t>- education </a:t>
            </a:r>
            <a:r>
              <a:rPr lang="en-GB" dirty="0"/>
              <a:t>and vocational training</a:t>
            </a:r>
          </a:p>
          <a:p>
            <a:r>
              <a:rPr lang="en-GB" dirty="0"/>
              <a:t>    </a:t>
            </a:r>
            <a:r>
              <a:rPr lang="en-GB" dirty="0" smtClean="0"/>
              <a:t>- social </a:t>
            </a:r>
            <a:r>
              <a:rPr lang="en-GB" dirty="0"/>
              <a:t>protection and assistance (at least core benefits)</a:t>
            </a:r>
          </a:p>
          <a:p>
            <a:r>
              <a:rPr lang="en-GB" dirty="0"/>
              <a:t>    access to goods and services, </a:t>
            </a:r>
            <a:r>
              <a:rPr lang="en-GB" dirty="0" err="1"/>
              <a:t>etc</a:t>
            </a:r>
            <a:endParaRPr lang="en-GB" dirty="0"/>
          </a:p>
        </p:txBody>
      </p:sp>
    </p:spTree>
    <p:custDataLst>
      <p:tags r:id="rId2"/>
    </p:custDataLst>
    <p:extLst>
      <p:ext uri="{BB962C8B-B14F-4D97-AF65-F5344CB8AC3E}">
        <p14:creationId xmlns:p14="http://schemas.microsoft.com/office/powerpoint/2010/main" val="1522565529"/>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55460"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55461"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hteck 1"/>
          <p:cNvSpPr/>
          <p:nvPr/>
        </p:nvSpPr>
        <p:spPr>
          <a:xfrm>
            <a:off x="2482849" y="1184899"/>
            <a:ext cx="6281323" cy="479362"/>
          </a:xfrm>
          <a:prstGeom prst="rect">
            <a:avLst/>
          </a:prstGeom>
        </p:spPr>
        <p:txBody>
          <a:bodyPr wrap="square">
            <a:spAutoFit/>
          </a:bodyPr>
          <a:lstStyle/>
          <a:p>
            <a:pPr>
              <a:lnSpc>
                <a:spcPct val="115000"/>
              </a:lnSpc>
              <a:spcAft>
                <a:spcPts val="1000"/>
              </a:spcAft>
            </a:pPr>
            <a:r>
              <a:rPr lang="de-DE" sz="2400" dirty="0" smtClean="0">
                <a:solidFill>
                  <a:srgbClr val="00599C"/>
                </a:solidFill>
                <a:effectLst/>
                <a:latin typeface="MaxLF-Regular" panose="02000503050000020004" pitchFamily="2" charset="0"/>
                <a:ea typeface="Calibri" panose="020F0502020204030204" pitchFamily="34" charset="0"/>
                <a:cs typeface="Times New Roman" panose="02020603050405020304" pitchFamily="18" charset="0"/>
              </a:rPr>
              <a:t>Family reunification directive (2003)</a:t>
            </a:r>
            <a:endParaRPr lang="de-DE" sz="2400" dirty="0">
              <a:solidFill>
                <a:srgbClr val="00599C"/>
              </a:solidFill>
              <a:effectLst/>
              <a:latin typeface="MaxLF-Regular" panose="02000503050000020004" pitchFamily="2" charset="0"/>
              <a:ea typeface="Calibri" panose="020F0502020204030204" pitchFamily="34" charset="0"/>
              <a:cs typeface="Times New Roman" panose="02020603050405020304" pitchFamily="18" charset="0"/>
            </a:endParaRPr>
          </a:p>
        </p:txBody>
      </p:sp>
      <p:sp>
        <p:nvSpPr>
          <p:cNvPr id="3" name="Textfeld 2"/>
          <p:cNvSpPr txBox="1"/>
          <p:nvPr/>
        </p:nvSpPr>
        <p:spPr>
          <a:xfrm>
            <a:off x="863600" y="2139518"/>
            <a:ext cx="7157656" cy="4185761"/>
          </a:xfrm>
          <a:prstGeom prst="rect">
            <a:avLst/>
          </a:prstGeom>
          <a:noFill/>
        </p:spPr>
        <p:txBody>
          <a:bodyPr wrap="square" rtlCol="0">
            <a:spAutoFit/>
          </a:bodyPr>
          <a:lstStyle/>
          <a:p>
            <a:pPr marL="285750" indent="-285750">
              <a:buFontTx/>
              <a:buChar char="-"/>
            </a:pPr>
            <a:r>
              <a:rPr lang="en-GB" sz="1400" dirty="0" smtClean="0">
                <a:solidFill>
                  <a:srgbClr val="00599C"/>
                </a:solidFill>
              </a:rPr>
              <a:t>Sponsor: adequate </a:t>
            </a:r>
            <a:r>
              <a:rPr lang="en-GB" sz="1400" dirty="0">
                <a:solidFill>
                  <a:srgbClr val="00599C"/>
                </a:solidFill>
              </a:rPr>
              <a:t>accommodation, sufficient resources and health insurance, </a:t>
            </a:r>
            <a:endParaRPr lang="en-GB" sz="1400" dirty="0" smtClean="0">
              <a:solidFill>
                <a:srgbClr val="00599C"/>
              </a:solidFill>
            </a:endParaRPr>
          </a:p>
          <a:p>
            <a:pPr marL="285750" indent="-285750">
              <a:buFontTx/>
              <a:buChar char="-"/>
            </a:pPr>
            <a:r>
              <a:rPr lang="en-GB" sz="1400" dirty="0" smtClean="0">
                <a:solidFill>
                  <a:srgbClr val="00599C"/>
                </a:solidFill>
              </a:rPr>
              <a:t>waiting </a:t>
            </a:r>
            <a:r>
              <a:rPr lang="en-GB" sz="1400" dirty="0">
                <a:solidFill>
                  <a:srgbClr val="00599C"/>
                </a:solidFill>
              </a:rPr>
              <a:t>period of no more than two years. </a:t>
            </a:r>
            <a:endParaRPr lang="en-GB" sz="1400" dirty="0" smtClean="0">
              <a:solidFill>
                <a:srgbClr val="00599C"/>
              </a:solidFill>
            </a:endParaRPr>
          </a:p>
          <a:p>
            <a:pPr marL="285750" indent="-285750">
              <a:buFontTx/>
              <a:buChar char="-"/>
            </a:pPr>
            <a:r>
              <a:rPr lang="en-GB" sz="1400" dirty="0" smtClean="0">
                <a:solidFill>
                  <a:srgbClr val="00599C"/>
                </a:solidFill>
              </a:rPr>
              <a:t>Possible refusal for </a:t>
            </a:r>
            <a:r>
              <a:rPr lang="en-GB" sz="1400" dirty="0">
                <a:solidFill>
                  <a:srgbClr val="00599C"/>
                </a:solidFill>
              </a:rPr>
              <a:t>spouses who have not reached a required age – which can be 21 years at the highest. </a:t>
            </a:r>
            <a:endParaRPr lang="en-GB" sz="1400" dirty="0" smtClean="0">
              <a:solidFill>
                <a:srgbClr val="00599C"/>
              </a:solidFill>
            </a:endParaRPr>
          </a:p>
          <a:p>
            <a:pPr marL="285750" indent="-285750">
              <a:buFontTx/>
              <a:buChar char="-"/>
            </a:pPr>
            <a:r>
              <a:rPr lang="en-GB" sz="1400" dirty="0" smtClean="0">
                <a:solidFill>
                  <a:srgbClr val="00599C"/>
                </a:solidFill>
              </a:rPr>
              <a:t>Polygamy </a:t>
            </a:r>
            <a:r>
              <a:rPr lang="en-GB" sz="1400" dirty="0">
                <a:solidFill>
                  <a:srgbClr val="00599C"/>
                </a:solidFill>
              </a:rPr>
              <a:t>is not </a:t>
            </a:r>
            <a:r>
              <a:rPr lang="en-GB" sz="1400" dirty="0" smtClean="0">
                <a:solidFill>
                  <a:srgbClr val="00599C"/>
                </a:solidFill>
              </a:rPr>
              <a:t>recognised</a:t>
            </a:r>
          </a:p>
          <a:p>
            <a:pPr marL="285750" indent="-285750">
              <a:buFontTx/>
              <a:buChar char="-"/>
            </a:pPr>
            <a:r>
              <a:rPr lang="en-GB" sz="1400" dirty="0" smtClean="0">
                <a:solidFill>
                  <a:srgbClr val="00599C"/>
                </a:solidFill>
              </a:rPr>
              <a:t>Member </a:t>
            </a:r>
            <a:r>
              <a:rPr lang="en-GB" sz="1400" dirty="0">
                <a:solidFill>
                  <a:srgbClr val="00599C"/>
                </a:solidFill>
              </a:rPr>
              <a:t>States may ask third-country nationals to comply with integration measures before or after arrival. </a:t>
            </a:r>
            <a:endParaRPr lang="en-GB" sz="1400" dirty="0" smtClean="0">
              <a:solidFill>
                <a:srgbClr val="00599C"/>
              </a:solidFill>
            </a:endParaRPr>
          </a:p>
          <a:p>
            <a:pPr marL="285750" indent="-285750">
              <a:buFontTx/>
              <a:buChar char="-"/>
            </a:pPr>
            <a:r>
              <a:rPr lang="en-GB" sz="1400" dirty="0" smtClean="0">
                <a:solidFill>
                  <a:srgbClr val="00599C"/>
                </a:solidFill>
              </a:rPr>
              <a:t>Threat </a:t>
            </a:r>
            <a:r>
              <a:rPr lang="en-GB" sz="1400" dirty="0">
                <a:solidFill>
                  <a:srgbClr val="00599C"/>
                </a:solidFill>
              </a:rPr>
              <a:t>to public order, public security or public health can lead to rejecting the application. </a:t>
            </a:r>
            <a:endParaRPr lang="en-GB" sz="1400" dirty="0" smtClean="0">
              <a:solidFill>
                <a:srgbClr val="00599C"/>
              </a:solidFill>
            </a:endParaRPr>
          </a:p>
          <a:p>
            <a:pPr marL="285750" indent="-285750">
              <a:buFontTx/>
              <a:buChar char="-"/>
            </a:pPr>
            <a:r>
              <a:rPr lang="en-GB" sz="1400" dirty="0" smtClean="0">
                <a:solidFill>
                  <a:srgbClr val="00599C"/>
                </a:solidFill>
              </a:rPr>
              <a:t>Consequences </a:t>
            </a:r>
            <a:r>
              <a:rPr lang="en-GB" sz="1400" dirty="0">
                <a:solidFill>
                  <a:srgbClr val="00599C"/>
                </a:solidFill>
              </a:rPr>
              <a:t>in the event of fraud as well as marriage, partnership or adoption of convenience are also foreseen.</a:t>
            </a:r>
          </a:p>
          <a:p>
            <a:r>
              <a:rPr lang="en-GB" sz="1400" dirty="0" smtClean="0">
                <a:solidFill>
                  <a:srgbClr val="00599C"/>
                </a:solidFill>
              </a:rPr>
              <a:t>More favourable </a:t>
            </a:r>
            <a:r>
              <a:rPr lang="en-GB" sz="1400" dirty="0">
                <a:solidFill>
                  <a:srgbClr val="00599C"/>
                </a:solidFill>
              </a:rPr>
              <a:t>rules applicable if the sponsor is a refugee</a:t>
            </a:r>
            <a:r>
              <a:rPr lang="en-GB" sz="1400" dirty="0" smtClean="0">
                <a:solidFill>
                  <a:srgbClr val="00599C"/>
                </a:solidFill>
              </a:rPr>
              <a:t>..</a:t>
            </a:r>
          </a:p>
          <a:p>
            <a:pPr marL="285750" indent="-285750">
              <a:buFontTx/>
              <a:buChar char="-"/>
            </a:pPr>
            <a:r>
              <a:rPr lang="en-GB" sz="1400" dirty="0" smtClean="0">
                <a:solidFill>
                  <a:srgbClr val="00599C"/>
                </a:solidFill>
              </a:rPr>
              <a:t>family </a:t>
            </a:r>
            <a:r>
              <a:rPr lang="en-GB" sz="1400" dirty="0">
                <a:solidFill>
                  <a:srgbClr val="00599C"/>
                </a:solidFill>
              </a:rPr>
              <a:t>relationships established before and after the sponsor arrived in the Member State. </a:t>
            </a:r>
            <a:endParaRPr lang="en-GB" sz="1400" dirty="0" smtClean="0">
              <a:solidFill>
                <a:srgbClr val="00599C"/>
              </a:solidFill>
            </a:endParaRPr>
          </a:p>
          <a:p>
            <a:pPr marL="285750" indent="-285750">
              <a:buFontTx/>
              <a:buChar char="-"/>
            </a:pPr>
            <a:r>
              <a:rPr lang="en-GB" sz="1400" dirty="0" smtClean="0">
                <a:solidFill>
                  <a:srgbClr val="00599C"/>
                </a:solidFill>
              </a:rPr>
              <a:t>Sponsors </a:t>
            </a:r>
            <a:r>
              <a:rPr lang="en-GB" sz="1400" dirty="0">
                <a:solidFill>
                  <a:srgbClr val="00599C"/>
                </a:solidFill>
              </a:rPr>
              <a:t>can bring their spouse, minor children and the children of their spouse to the country in which they are residing. </a:t>
            </a:r>
            <a:endParaRPr lang="en-GB" sz="1400" dirty="0" smtClean="0">
              <a:solidFill>
                <a:srgbClr val="00599C"/>
              </a:solidFill>
            </a:endParaRPr>
          </a:p>
          <a:p>
            <a:pPr marL="285750" indent="-285750">
              <a:buFontTx/>
              <a:buChar char="-"/>
            </a:pPr>
            <a:r>
              <a:rPr lang="en-GB" sz="1400" dirty="0" smtClean="0">
                <a:solidFill>
                  <a:srgbClr val="00599C"/>
                </a:solidFill>
              </a:rPr>
              <a:t>Member </a:t>
            </a:r>
            <a:r>
              <a:rPr lang="en-GB" sz="1400" dirty="0">
                <a:solidFill>
                  <a:srgbClr val="00599C"/>
                </a:solidFill>
              </a:rPr>
              <a:t>States may choose to authorise reunification with an unmarried partner, adult dependent children, or dependent parents and grandparents.</a:t>
            </a:r>
            <a:endParaRPr lang="de-DE" sz="1400" dirty="0">
              <a:solidFill>
                <a:srgbClr val="00599C"/>
              </a:solidFill>
            </a:endParaRPr>
          </a:p>
          <a:p>
            <a:endParaRPr lang="de-DE" sz="1400" dirty="0">
              <a:solidFill>
                <a:srgbClr val="00599C"/>
              </a:solidFill>
            </a:endParaRPr>
          </a:p>
        </p:txBody>
      </p:sp>
    </p:spTree>
    <p:custDataLst>
      <p:tags r:id="rId2"/>
    </p:custDataLst>
    <p:extLst>
      <p:ext uri="{BB962C8B-B14F-4D97-AF65-F5344CB8AC3E}">
        <p14:creationId xmlns:p14="http://schemas.microsoft.com/office/powerpoint/2010/main" val="1278958640"/>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 presetClass="entr" presetSubtype="0" fill="hold" nodeType="afterEffect">
                                  <p:stCondLst>
                                    <p:cond delay="200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par>
                          <p:cTn id="23" fill="hold">
                            <p:stCondLst>
                              <p:cond delay="4450"/>
                            </p:stCondLst>
                            <p:childTnLst>
                              <p:par>
                                <p:cTn id="24" presetID="1" presetClass="entr" presetSubtype="0" fill="hold" nodeType="afterEffect">
                                  <p:stCondLst>
                                    <p:cond delay="200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par>
                          <p:cTn id="26" fill="hold">
                            <p:stCondLst>
                              <p:cond delay="6450"/>
                            </p:stCondLst>
                            <p:childTnLst>
                              <p:par>
                                <p:cTn id="27" presetID="1" presetClass="entr" presetSubtype="0" fill="hold" nodeType="afterEffect">
                                  <p:stCondLst>
                                    <p:cond delay="200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par>
                          <p:cTn id="29" fill="hold">
                            <p:stCondLst>
                              <p:cond delay="8450"/>
                            </p:stCondLst>
                            <p:childTnLst>
                              <p:par>
                                <p:cTn id="30" presetID="1" presetClass="entr" presetSubtype="0" fill="hold" nodeType="afterEffect">
                                  <p:stCondLst>
                                    <p:cond delay="200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par>
                          <p:cTn id="32" fill="hold">
                            <p:stCondLst>
                              <p:cond delay="10450"/>
                            </p:stCondLst>
                            <p:childTnLst>
                              <p:par>
                                <p:cTn id="33" presetID="1" presetClass="entr" presetSubtype="0" fill="hold" nodeType="afterEffect">
                                  <p:stCondLst>
                                    <p:cond delay="200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par>
                          <p:cTn id="35" fill="hold">
                            <p:stCondLst>
                              <p:cond delay="12450"/>
                            </p:stCondLst>
                            <p:childTnLst>
                              <p:par>
                                <p:cTn id="36" presetID="1" presetClass="entr" presetSubtype="0" fill="hold" nodeType="afterEffect">
                                  <p:stCondLst>
                                    <p:cond delay="200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par>
                          <p:cTn id="38" fill="hold">
                            <p:stCondLst>
                              <p:cond delay="14450"/>
                            </p:stCondLst>
                            <p:childTnLst>
                              <p:par>
                                <p:cTn id="39" presetID="1" presetClass="entr" presetSubtype="0" fill="hold" nodeType="afterEffect">
                                  <p:stCondLst>
                                    <p:cond delay="200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par>
                          <p:cTn id="41" fill="hold">
                            <p:stCondLst>
                              <p:cond delay="16450"/>
                            </p:stCondLst>
                            <p:childTnLst>
                              <p:par>
                                <p:cTn id="42" presetID="1" presetClass="entr" presetSubtype="0" fill="hold" nodeType="afterEffect">
                                  <p:stCondLst>
                                    <p:cond delay="200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par>
                          <p:cTn id="44" fill="hold">
                            <p:stCondLst>
                              <p:cond delay="18450"/>
                            </p:stCondLst>
                            <p:childTnLst>
                              <p:par>
                                <p:cTn id="45" presetID="1" presetClass="entr" presetSubtype="0" fill="hold" nodeType="afterEffect">
                                  <p:stCondLst>
                                    <p:cond delay="200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par>
                          <p:cTn id="47" fill="hold">
                            <p:stCondLst>
                              <p:cond delay="20450"/>
                            </p:stCondLst>
                            <p:childTnLst>
                              <p:par>
                                <p:cTn id="48" presetID="1" presetClass="entr" presetSubtype="0" fill="hold" nodeType="afterEffect">
                                  <p:stCondLst>
                                    <p:cond delay="200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par>
                          <p:cTn id="50" fill="hold">
                            <p:stCondLst>
                              <p:cond delay="22450"/>
                            </p:stCondLst>
                            <p:childTnLst>
                              <p:par>
                                <p:cTn id="51" presetID="1" presetClass="entr" presetSubtype="0" fill="hold" nodeType="afterEffect">
                                  <p:stCondLst>
                                    <p:cond delay="200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5"/>
          <a:stretch>
            <a:fillRect/>
          </a:stretch>
        </p:blipFill>
        <p:spPr>
          <a:xfrm>
            <a:off x="14275" y="4321844"/>
            <a:ext cx="3810330" cy="2536156"/>
          </a:xfrm>
          <a:prstGeom prst="rect">
            <a:avLst/>
          </a:prstGeom>
        </p:spPr>
      </p:pic>
      <p:graphicFrame>
        <p:nvGraphicFramePr>
          <p:cNvPr id="3074" name="Object 2"/>
          <p:cNvGraphicFramePr>
            <a:graphicFrameLocks noChangeAspect="1"/>
          </p:cNvGraphicFramePr>
          <p:nvPr>
            <p:extLst>
              <p:ext uri="{D42A27DB-BD31-4B8C-83A1-F6EECF244321}">
                <p14:modId xmlns:p14="http://schemas.microsoft.com/office/powerpoint/2010/main" val="2862911143"/>
              </p:ext>
            </p:extLst>
          </p:nvPr>
        </p:nvGraphicFramePr>
        <p:xfrm>
          <a:off x="-107950" y="-8620"/>
          <a:ext cx="9359900" cy="1133476"/>
        </p:xfrm>
        <a:graphic>
          <a:graphicData uri="http://schemas.openxmlformats.org/presentationml/2006/ole">
            <mc:AlternateContent xmlns:mc="http://schemas.openxmlformats.org/markup-compatibility/2006">
              <mc:Choice xmlns:v="urn:schemas-microsoft-com:vml" Requires="v">
                <p:oleObj spid="_x0000_s67731" name="CorelDRAW" r:id="rId6" imgW="2907792" imgH="329184" progId="CorelDRAW.Graphic.12">
                  <p:embed/>
                </p:oleObj>
              </mc:Choice>
              <mc:Fallback>
                <p:oleObj name="CorelDRAW" r:id="rId6" imgW="2907792" imgH="329184" progId="CorelDRAW.Graphic.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8620"/>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67732" name="CorelDRAW" r:id="rId9" imgW="1143000" imgH="170688" progId="CorelDRAW.Graphic.12">
                  <p:embed/>
                </p:oleObj>
              </mc:Choice>
              <mc:Fallback>
                <p:oleObj name="CorelDRAW" r:id="rId9" imgW="1143000" imgH="170688" progId="CorelDRAW.Graphic.1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3179750" y="709357"/>
            <a:ext cx="4930815" cy="830997"/>
          </a:xfrm>
          <a:prstGeom prst="rect">
            <a:avLst/>
          </a:prstGeom>
          <a:noFill/>
        </p:spPr>
        <p:txBody>
          <a:bodyPr wrap="square" rtlCol="0">
            <a:spAutoFit/>
          </a:bodyPr>
          <a:lstStyle/>
          <a:p>
            <a:endParaRPr lang="de-DE" sz="2400" dirty="0">
              <a:solidFill>
                <a:srgbClr val="00599C"/>
              </a:solidFill>
            </a:endParaRPr>
          </a:p>
          <a:p>
            <a:r>
              <a:rPr lang="de-DE" sz="2400" dirty="0" smtClean="0">
                <a:solidFill>
                  <a:srgbClr val="00599C"/>
                </a:solidFill>
              </a:rPr>
              <a:t>Return directive (2010)</a:t>
            </a:r>
            <a:endParaRPr lang="de-DE" sz="2400" dirty="0">
              <a:solidFill>
                <a:srgbClr val="00599C"/>
              </a:solidFill>
            </a:endParaRPr>
          </a:p>
        </p:txBody>
      </p:sp>
      <p:sp>
        <p:nvSpPr>
          <p:cNvPr id="3" name="Textfeld 2"/>
          <p:cNvSpPr txBox="1"/>
          <p:nvPr/>
        </p:nvSpPr>
        <p:spPr>
          <a:xfrm>
            <a:off x="3844720" y="1540354"/>
            <a:ext cx="4896919" cy="7940635"/>
          </a:xfrm>
          <a:prstGeom prst="rect">
            <a:avLst/>
          </a:prstGeom>
          <a:noFill/>
        </p:spPr>
        <p:txBody>
          <a:bodyPr wrap="square" rtlCol="0">
            <a:spAutoFit/>
          </a:bodyPr>
          <a:lstStyle/>
          <a:p>
            <a:pPr marL="285750" indent="-285750">
              <a:buFont typeface="Wingdings" panose="05000000000000000000" pitchFamily="2" charset="2"/>
              <a:buChar char="Ø"/>
            </a:pPr>
            <a:r>
              <a:rPr lang="en-GB" sz="1600" b="0" dirty="0" smtClean="0">
                <a:solidFill>
                  <a:srgbClr val="00599C"/>
                </a:solidFill>
              </a:rPr>
              <a:t>requirement </a:t>
            </a:r>
            <a:r>
              <a:rPr lang="en-GB" sz="1600" b="0" dirty="0">
                <a:solidFill>
                  <a:srgbClr val="00599C"/>
                </a:solidFill>
              </a:rPr>
              <a:t>for a fair and transparent procedure for decisions on the return of irregular migrants</a:t>
            </a:r>
          </a:p>
          <a:p>
            <a:pPr marL="285750" indent="-285750">
              <a:buFont typeface="Wingdings" panose="05000000000000000000" pitchFamily="2" charset="2"/>
              <a:buChar char="Ø"/>
            </a:pPr>
            <a:r>
              <a:rPr lang="en-GB" sz="1600" b="0" dirty="0" smtClean="0">
                <a:solidFill>
                  <a:srgbClr val="00599C"/>
                </a:solidFill>
              </a:rPr>
              <a:t>obligation </a:t>
            </a:r>
            <a:r>
              <a:rPr lang="en-GB" sz="1600" b="0" dirty="0">
                <a:solidFill>
                  <a:srgbClr val="00599C"/>
                </a:solidFill>
              </a:rPr>
              <a:t>on EU States to either return irregular migrants or to grant them legal </a:t>
            </a:r>
            <a:r>
              <a:rPr lang="en-GB" sz="1600" b="0" dirty="0" smtClean="0">
                <a:solidFill>
                  <a:srgbClr val="00599C"/>
                </a:solidFill>
              </a:rPr>
              <a:t>status</a:t>
            </a:r>
            <a:r>
              <a:rPr lang="en-GB" sz="1600" b="0" dirty="0">
                <a:solidFill>
                  <a:srgbClr val="00599C"/>
                </a:solidFill>
              </a:rPr>
              <a:t> </a:t>
            </a:r>
            <a:r>
              <a:rPr lang="en-GB" sz="1600" b="0" dirty="0" smtClean="0">
                <a:solidFill>
                  <a:srgbClr val="00599C"/>
                </a:solidFill>
              </a:rPr>
              <a:t>-&gt; </a:t>
            </a:r>
            <a:r>
              <a:rPr lang="en-GB" sz="1600" b="0" dirty="0" err="1" smtClean="0">
                <a:solidFill>
                  <a:srgbClr val="00599C"/>
                </a:solidFill>
              </a:rPr>
              <a:t>no“legal</a:t>
            </a:r>
            <a:r>
              <a:rPr lang="en-GB" sz="1600" b="0" dirty="0" smtClean="0">
                <a:solidFill>
                  <a:srgbClr val="00599C"/>
                </a:solidFill>
              </a:rPr>
              <a:t> </a:t>
            </a:r>
            <a:r>
              <a:rPr lang="en-GB" sz="1600" b="0" dirty="0">
                <a:solidFill>
                  <a:srgbClr val="00599C"/>
                </a:solidFill>
              </a:rPr>
              <a:t>limbo”</a:t>
            </a:r>
          </a:p>
          <a:p>
            <a:pPr marL="285750" indent="-285750">
              <a:buFont typeface="Wingdings" panose="05000000000000000000" pitchFamily="2" charset="2"/>
              <a:buChar char="Ø"/>
            </a:pPr>
            <a:r>
              <a:rPr lang="en-GB" sz="1600" b="0" dirty="0">
                <a:solidFill>
                  <a:srgbClr val="00599C"/>
                </a:solidFill>
              </a:rPr>
              <a:t> </a:t>
            </a:r>
            <a:r>
              <a:rPr lang="en-GB" sz="1600" b="0" dirty="0" smtClean="0">
                <a:solidFill>
                  <a:srgbClr val="00599C"/>
                </a:solidFill>
              </a:rPr>
              <a:t>promotion </a:t>
            </a:r>
            <a:r>
              <a:rPr lang="en-GB" sz="1600" b="0" dirty="0">
                <a:solidFill>
                  <a:srgbClr val="00599C"/>
                </a:solidFill>
              </a:rPr>
              <a:t>of the principle of voluntary departure by establishing a general rule that a "period for voluntary departure" should normally be granted</a:t>
            </a:r>
          </a:p>
          <a:p>
            <a:pPr marL="285750" indent="-285750">
              <a:buFont typeface="Wingdings" panose="05000000000000000000" pitchFamily="2" charset="2"/>
              <a:buChar char="Ø"/>
            </a:pPr>
            <a:r>
              <a:rPr lang="en-GB" sz="1600" b="0" dirty="0" smtClean="0">
                <a:solidFill>
                  <a:srgbClr val="00599C"/>
                </a:solidFill>
              </a:rPr>
              <a:t>provision </a:t>
            </a:r>
            <a:r>
              <a:rPr lang="en-GB" sz="1600" b="0" dirty="0">
                <a:solidFill>
                  <a:srgbClr val="00599C"/>
                </a:solidFill>
              </a:rPr>
              <a:t>for persons residing irregularly of a minimum set of basic rights pending their removal, including access to basic health care and education for children</a:t>
            </a:r>
          </a:p>
          <a:p>
            <a:pPr marL="285750" indent="-285750">
              <a:buFont typeface="Wingdings" panose="05000000000000000000" pitchFamily="2" charset="2"/>
              <a:buChar char="Ø"/>
            </a:pPr>
            <a:r>
              <a:rPr lang="en-GB" sz="1600" b="0" dirty="0" smtClean="0">
                <a:solidFill>
                  <a:srgbClr val="00599C"/>
                </a:solidFill>
              </a:rPr>
              <a:t>a </a:t>
            </a:r>
            <a:r>
              <a:rPr lang="en-GB" sz="1600" b="0" dirty="0">
                <a:solidFill>
                  <a:srgbClr val="00599C"/>
                </a:solidFill>
              </a:rPr>
              <a:t>limit on the use of coercive measures in connection with the removal of persons, and ensuring that such measures are not excessive or disproportionate</a:t>
            </a:r>
          </a:p>
          <a:p>
            <a:pPr marL="285750" indent="-285750">
              <a:buFont typeface="Wingdings" panose="05000000000000000000" pitchFamily="2" charset="2"/>
              <a:buChar char="Ø"/>
            </a:pPr>
            <a:r>
              <a:rPr lang="en-GB" sz="1600" b="0" dirty="0" smtClean="0">
                <a:solidFill>
                  <a:srgbClr val="00599C"/>
                </a:solidFill>
              </a:rPr>
              <a:t>providing </a:t>
            </a:r>
            <a:r>
              <a:rPr lang="en-GB" sz="1600" b="0" dirty="0">
                <a:solidFill>
                  <a:srgbClr val="00599C"/>
                </a:solidFill>
              </a:rPr>
              <a:t>for an entry ban valid throughout the EU for migrants returned by an EU State</a:t>
            </a:r>
          </a:p>
          <a:p>
            <a:pPr marL="285750" indent="-285750">
              <a:buFont typeface="Wingdings" panose="05000000000000000000" pitchFamily="2" charset="2"/>
              <a:buChar char="Ø"/>
            </a:pPr>
            <a:r>
              <a:rPr lang="en-GB" sz="1600" b="0" dirty="0" smtClean="0">
                <a:solidFill>
                  <a:srgbClr val="00599C"/>
                </a:solidFill>
              </a:rPr>
              <a:t>Somewhat limiting </a:t>
            </a:r>
            <a:r>
              <a:rPr lang="en-GB" sz="1600" b="0" dirty="0">
                <a:solidFill>
                  <a:srgbClr val="00599C"/>
                </a:solidFill>
              </a:rPr>
              <a:t>the use of detention, binding it to the principle of proportionality and establishing minimum safeguards for detainees.</a:t>
            </a:r>
            <a:endParaRPr lang="de-DE" sz="1600" b="0" dirty="0" smtClean="0">
              <a:solidFill>
                <a:srgbClr val="00599C"/>
              </a:solidFill>
            </a:endParaRPr>
          </a:p>
          <a:p>
            <a:pPr marL="742950" lvl="1" indent="-285750">
              <a:buFont typeface="Arial" panose="020B0604020202020204" pitchFamily="34" charset="0"/>
              <a:buChar char="•"/>
            </a:pPr>
            <a:endParaRPr lang="de-DE" b="0" dirty="0" smtClean="0">
              <a:solidFill>
                <a:srgbClr val="00599C"/>
              </a:solidFill>
            </a:endParaRPr>
          </a:p>
          <a:p>
            <a:pPr marL="285750" indent="-285750">
              <a:buFont typeface="Wingdings" panose="05000000000000000000" pitchFamily="2" charset="2"/>
              <a:buChar char="Ø"/>
            </a:pPr>
            <a:endParaRPr lang="de-DE" b="0" dirty="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pPr marL="285750" indent="-285750">
              <a:buFont typeface="Wingdings" panose="05000000000000000000" pitchFamily="2" charset="2"/>
              <a:buChar char="Ø"/>
            </a:pPr>
            <a:endParaRPr lang="de-DE" b="0" dirty="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endParaRPr lang="de-DE" b="0" dirty="0">
              <a:solidFill>
                <a:srgbClr val="00599C"/>
              </a:solidFill>
            </a:endParaRPr>
          </a:p>
        </p:txBody>
      </p:sp>
    </p:spTree>
    <p:custDataLst>
      <p:tags r:id="rId2"/>
    </p:custDataLst>
    <p:extLst>
      <p:ext uri="{BB962C8B-B14F-4D97-AF65-F5344CB8AC3E}">
        <p14:creationId xmlns:p14="http://schemas.microsoft.com/office/powerpoint/2010/main" val="1878394709"/>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00637190"/>
              </p:ext>
            </p:extLst>
          </p:nvPr>
        </p:nvGraphicFramePr>
        <p:xfrm>
          <a:off x="-95919" y="-25400"/>
          <a:ext cx="9359900" cy="1133476"/>
        </p:xfrm>
        <a:graphic>
          <a:graphicData uri="http://schemas.openxmlformats.org/presentationml/2006/ole">
            <mc:AlternateContent xmlns:mc="http://schemas.openxmlformats.org/markup-compatibility/2006">
              <mc:Choice xmlns:v="urn:schemas-microsoft-com:vml" Requires="v">
                <p:oleObj spid="_x0000_s70786"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19" y="-25400"/>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70787"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3504603" y="975678"/>
            <a:ext cx="4930815" cy="461665"/>
          </a:xfrm>
          <a:prstGeom prst="rect">
            <a:avLst/>
          </a:prstGeom>
          <a:noFill/>
        </p:spPr>
        <p:txBody>
          <a:bodyPr wrap="square" rtlCol="0">
            <a:spAutoFit/>
          </a:bodyPr>
          <a:lstStyle/>
          <a:p>
            <a:r>
              <a:rPr lang="de-DE" sz="2400" dirty="0" smtClean="0">
                <a:solidFill>
                  <a:srgbClr val="00599C"/>
                </a:solidFill>
              </a:rPr>
              <a:t>Rights ????</a:t>
            </a:r>
            <a:endParaRPr lang="de-DE" sz="2400" dirty="0">
              <a:solidFill>
                <a:srgbClr val="00599C"/>
              </a:solidFill>
            </a:endParaRPr>
          </a:p>
        </p:txBody>
      </p:sp>
      <p:sp>
        <p:nvSpPr>
          <p:cNvPr id="3" name="Textfeld 2"/>
          <p:cNvSpPr txBox="1"/>
          <p:nvPr/>
        </p:nvSpPr>
        <p:spPr>
          <a:xfrm>
            <a:off x="1319514" y="2534856"/>
            <a:ext cx="6030410" cy="4247317"/>
          </a:xfrm>
          <a:prstGeom prst="rect">
            <a:avLst/>
          </a:prstGeom>
          <a:noFill/>
        </p:spPr>
        <p:txBody>
          <a:bodyPr wrap="square" rtlCol="0">
            <a:spAutoFit/>
          </a:bodyPr>
          <a:lstStyle/>
          <a:p>
            <a:pPr marL="742950" lvl="1" indent="-285750">
              <a:buFont typeface="Arial" panose="020B0604020202020204" pitchFamily="34" charset="0"/>
              <a:buChar char="•"/>
            </a:pPr>
            <a:r>
              <a:rPr lang="de-DE" b="0" dirty="0" smtClean="0">
                <a:solidFill>
                  <a:srgbClr val="00599C"/>
                </a:solidFill>
              </a:rPr>
              <a:t>Many directives bad insufficient compromise</a:t>
            </a:r>
          </a:p>
          <a:p>
            <a:pPr marL="742950" lvl="1" indent="-285750">
              <a:buFont typeface="Arial" panose="020B0604020202020204" pitchFamily="34" charset="0"/>
              <a:buChar char="•"/>
            </a:pPr>
            <a:r>
              <a:rPr lang="de-DE" b="0" dirty="0" smtClean="0">
                <a:solidFill>
                  <a:srgbClr val="00599C"/>
                </a:solidFill>
              </a:rPr>
              <a:t>ECJ sometimes migrant-friendly (e.g. Family reunification)</a:t>
            </a:r>
          </a:p>
          <a:p>
            <a:pPr marL="742950" lvl="1" indent="-285750">
              <a:buFont typeface="Arial" panose="020B0604020202020204" pitchFamily="34" charset="0"/>
              <a:buChar char="•"/>
            </a:pPr>
            <a:r>
              <a:rPr lang="de-DE" b="0" dirty="0" smtClean="0">
                <a:solidFill>
                  <a:srgbClr val="00599C"/>
                </a:solidFill>
              </a:rPr>
              <a:t>ECtHR as last resort</a:t>
            </a:r>
          </a:p>
          <a:p>
            <a:pPr marL="742950" lvl="1" indent="-285750">
              <a:buFont typeface="Arial" panose="020B0604020202020204" pitchFamily="34" charset="0"/>
              <a:buChar char="•"/>
            </a:pPr>
            <a:r>
              <a:rPr lang="de-DE" b="0" dirty="0" smtClean="0">
                <a:solidFill>
                  <a:srgbClr val="00599C"/>
                </a:solidFill>
              </a:rPr>
              <a:t>Even minimum standards under threat by member States and Commission </a:t>
            </a:r>
          </a:p>
          <a:p>
            <a:pPr marL="742950" lvl="1" indent="-285750">
              <a:buFont typeface="Arial" panose="020B0604020202020204" pitchFamily="34" charset="0"/>
              <a:buChar char="•"/>
            </a:pPr>
            <a:r>
              <a:rPr lang="de-DE" b="0" dirty="0" smtClean="0">
                <a:solidFill>
                  <a:srgbClr val="00599C"/>
                </a:solidFill>
              </a:rPr>
              <a:t>Implementation undermines rights</a:t>
            </a:r>
            <a:endParaRPr lang="de-DE" b="0" dirty="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pPr marL="742950" lvl="1" indent="-285750">
              <a:buFont typeface="Arial" panose="020B0604020202020204" pitchFamily="34" charset="0"/>
              <a:buChar char="•"/>
            </a:pPr>
            <a:endParaRPr lang="de-DE" b="0" dirty="0" smtClean="0">
              <a:solidFill>
                <a:srgbClr val="00599C"/>
              </a:solidFill>
            </a:endParaRPr>
          </a:p>
          <a:p>
            <a:pPr marL="285750" indent="-285750">
              <a:buFont typeface="Wingdings" panose="05000000000000000000" pitchFamily="2" charset="2"/>
              <a:buChar char="Ø"/>
            </a:pPr>
            <a:endParaRPr lang="de-DE" b="0" dirty="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pPr marL="285750" indent="-285750">
              <a:buFont typeface="Wingdings" panose="05000000000000000000" pitchFamily="2" charset="2"/>
              <a:buChar char="Ø"/>
            </a:pPr>
            <a:endParaRPr lang="de-DE" b="0" dirty="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pPr marL="285750" indent="-285750">
              <a:buFont typeface="Wingdings" panose="05000000000000000000" pitchFamily="2" charset="2"/>
              <a:buChar char="Ø"/>
            </a:pPr>
            <a:endParaRPr lang="de-DE" b="0" dirty="0" smtClean="0">
              <a:solidFill>
                <a:srgbClr val="00599C"/>
              </a:solidFill>
            </a:endParaRPr>
          </a:p>
          <a:p>
            <a:endParaRPr lang="de-DE" b="0" dirty="0">
              <a:solidFill>
                <a:srgbClr val="00599C"/>
              </a:solidFill>
            </a:endParaRPr>
          </a:p>
        </p:txBody>
      </p:sp>
    </p:spTree>
    <p:custDataLst>
      <p:tags r:id="rId2"/>
    </p:custDataLst>
    <p:extLst>
      <p:ext uri="{BB962C8B-B14F-4D97-AF65-F5344CB8AC3E}">
        <p14:creationId xmlns:p14="http://schemas.microsoft.com/office/powerpoint/2010/main" val="3177325729"/>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31994" name="CorelDRAW" r:id="rId4" imgW="2907792" imgH="329184" progId="CorelDRAW.Graphic.12">
                  <p:embed/>
                </p:oleObj>
              </mc:Choice>
              <mc:Fallback>
                <p:oleObj name="CorelDRAW" r:id="rId4" imgW="2907792" imgH="329184" progId="CorelDRAW.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1363" name="Rectangle 3"/>
          <p:cNvSpPr>
            <a:spLocks noChangeArrowheads="1"/>
          </p:cNvSpPr>
          <p:nvPr/>
        </p:nvSpPr>
        <p:spPr bwMode="auto">
          <a:xfrm>
            <a:off x="580101" y="2098011"/>
            <a:ext cx="63849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0" dirty="0" smtClean="0">
                <a:solidFill>
                  <a:srgbClr val="005EA0"/>
                </a:solidFill>
              </a:rPr>
              <a:t>CCME</a:t>
            </a:r>
            <a:endParaRPr lang="en-US" sz="4000" dirty="0">
              <a:solidFill>
                <a:srgbClr val="005EA0"/>
              </a:solidFill>
              <a:latin typeface="Calibri" pitchFamily="34" charset="0"/>
            </a:endParaRPr>
          </a:p>
        </p:txBody>
      </p:sp>
      <p:sp>
        <p:nvSpPr>
          <p:cNvPr id="271364" name="Rectangle 4"/>
          <p:cNvSpPr>
            <a:spLocks noChangeArrowheads="1"/>
          </p:cNvSpPr>
          <p:nvPr/>
        </p:nvSpPr>
        <p:spPr bwMode="auto">
          <a:xfrm>
            <a:off x="1365647" y="3986473"/>
            <a:ext cx="811949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dirty="0" smtClean="0">
                <a:solidFill>
                  <a:srgbClr val="005EA0"/>
                </a:solidFill>
              </a:rPr>
              <a:t>Thank you for </a:t>
            </a:r>
            <a:r>
              <a:rPr lang="en-US" sz="2400" b="0" smtClean="0">
                <a:solidFill>
                  <a:srgbClr val="005EA0"/>
                </a:solidFill>
              </a:rPr>
              <a:t>your attention!</a:t>
            </a:r>
            <a:endParaRPr lang="en-US" sz="2400" b="0" dirty="0" smtClean="0">
              <a:solidFill>
                <a:srgbClr val="005EA0"/>
              </a:solidFill>
            </a:endParaRPr>
          </a:p>
          <a:p>
            <a:endParaRPr lang="en-US" sz="2400" b="0" dirty="0">
              <a:solidFill>
                <a:srgbClr val="005EA0"/>
              </a:solidFill>
              <a:latin typeface="MaxLF-Regular" pitchFamily="2" charset="0"/>
            </a:endParaRPr>
          </a:p>
          <a:p>
            <a:pPr lvl="4"/>
            <a:r>
              <a:rPr lang="en-US" sz="2000" b="0" dirty="0" smtClean="0">
                <a:solidFill>
                  <a:srgbClr val="005EA0"/>
                </a:solidFill>
                <a:latin typeface="MaxLF-Regular" pitchFamily="2" charset="0"/>
              </a:rPr>
              <a:t>Churches</a:t>
            </a:r>
            <a:r>
              <a:rPr lang="en-US" sz="2000" b="0" dirty="0">
                <a:solidFill>
                  <a:srgbClr val="005EA0"/>
                </a:solidFill>
                <a:latin typeface="MaxLF-Regular" pitchFamily="2" charset="0"/>
              </a:rPr>
              <a:t>’ </a:t>
            </a:r>
            <a:r>
              <a:rPr lang="en-US" sz="2000" b="0" dirty="0" smtClean="0">
                <a:solidFill>
                  <a:srgbClr val="005EA0"/>
                </a:solidFill>
                <a:latin typeface="MaxLF-Regular" pitchFamily="2" charset="0"/>
              </a:rPr>
              <a:t>Commission </a:t>
            </a:r>
            <a:r>
              <a:rPr lang="en-US" sz="2000" b="0" dirty="0">
                <a:solidFill>
                  <a:srgbClr val="005EA0"/>
                </a:solidFill>
                <a:latin typeface="MaxLF-Regular" pitchFamily="2" charset="0"/>
              </a:rPr>
              <a:t>for </a:t>
            </a:r>
            <a:r>
              <a:rPr lang="en-US" sz="2000" b="0" dirty="0" smtClean="0">
                <a:solidFill>
                  <a:srgbClr val="005EA0"/>
                </a:solidFill>
                <a:latin typeface="MaxLF-Regular" pitchFamily="2" charset="0"/>
              </a:rPr>
              <a:t>Migrants </a:t>
            </a:r>
            <a:r>
              <a:rPr lang="en-US" sz="2000" b="0" dirty="0">
                <a:solidFill>
                  <a:srgbClr val="005EA0"/>
                </a:solidFill>
                <a:latin typeface="MaxLF-Regular" pitchFamily="2" charset="0"/>
              </a:rPr>
              <a:t>in </a:t>
            </a:r>
            <a:r>
              <a:rPr lang="en-US" sz="2000" b="0" dirty="0" smtClean="0">
                <a:solidFill>
                  <a:srgbClr val="005EA0"/>
                </a:solidFill>
                <a:latin typeface="MaxLF-Regular" pitchFamily="2" charset="0"/>
              </a:rPr>
              <a:t>Europe</a:t>
            </a:r>
            <a:endParaRPr lang="en-US" sz="2000" b="0" dirty="0">
              <a:solidFill>
                <a:srgbClr val="005EA0"/>
              </a:solidFill>
              <a:latin typeface="MaxLF-Regular" pitchFamily="2" charset="0"/>
            </a:endParaRPr>
          </a:p>
          <a:p>
            <a:pPr lvl="4"/>
            <a:r>
              <a:rPr lang="en-US" sz="2000" b="0" dirty="0">
                <a:solidFill>
                  <a:srgbClr val="005EA0"/>
                </a:solidFill>
                <a:latin typeface="MaxLF-Regular" pitchFamily="2" charset="0"/>
              </a:rPr>
              <a:t>Rue Joseph II </a:t>
            </a:r>
            <a:r>
              <a:rPr lang="en-US" sz="2000" b="0" dirty="0" smtClean="0">
                <a:solidFill>
                  <a:srgbClr val="005EA0"/>
                </a:solidFill>
                <a:latin typeface="MaxLF-Regular" pitchFamily="2" charset="0"/>
              </a:rPr>
              <a:t>174</a:t>
            </a:r>
            <a:br>
              <a:rPr lang="en-US" sz="2000" b="0" dirty="0" smtClean="0">
                <a:solidFill>
                  <a:srgbClr val="005EA0"/>
                </a:solidFill>
                <a:latin typeface="MaxLF-Regular" pitchFamily="2" charset="0"/>
              </a:rPr>
            </a:br>
            <a:r>
              <a:rPr lang="en-US" sz="2000" b="0" dirty="0" smtClean="0">
                <a:solidFill>
                  <a:srgbClr val="005EA0"/>
                </a:solidFill>
                <a:latin typeface="MaxLF-Regular" pitchFamily="2" charset="0"/>
              </a:rPr>
              <a:t>B-1000 </a:t>
            </a:r>
            <a:r>
              <a:rPr lang="en-US" sz="2000" b="0" dirty="0">
                <a:solidFill>
                  <a:srgbClr val="005EA0"/>
                </a:solidFill>
                <a:latin typeface="MaxLF-Regular" pitchFamily="2" charset="0"/>
              </a:rPr>
              <a:t>Brussels</a:t>
            </a:r>
          </a:p>
          <a:p>
            <a:pPr lvl="4"/>
            <a:r>
              <a:rPr lang="en-US" sz="2000" b="0" dirty="0" smtClean="0">
                <a:solidFill>
                  <a:srgbClr val="005EA0"/>
                </a:solidFill>
                <a:latin typeface="MaxLF-Regular" pitchFamily="2" charset="0"/>
              </a:rPr>
              <a:t>www.ccme.eu</a:t>
            </a:r>
            <a:endParaRPr lang="en-US" sz="2000" b="0" dirty="0">
              <a:solidFill>
                <a:srgbClr val="005EA0"/>
              </a:solidFill>
              <a:latin typeface="MaxLF-Regular" pitchFamily="2" charset="0"/>
            </a:endParaRPr>
          </a:p>
        </p:txBody>
      </p:sp>
      <p:pic>
        <p:nvPicPr>
          <p:cNvPr id="271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5775"/>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0"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31995" name="CorelDRAW" r:id="rId7" imgW="1143000" imgH="170688" progId="CorelDRAW.Graphic.12">
                  <p:embed/>
                </p:oleObj>
              </mc:Choice>
              <mc:Fallback>
                <p:oleObj name="CorelDRAW" r:id="rId7" imgW="1143000" imgH="170688" progId="CorelDRAW.Graphic.1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Grafik 1"/>
          <p:cNvPicPr>
            <a:picLocks noChangeAspect="1"/>
          </p:cNvPicPr>
          <p:nvPr/>
        </p:nvPicPr>
        <p:blipFill>
          <a:blip r:embed="rId9"/>
          <a:stretch>
            <a:fillRect/>
          </a:stretch>
        </p:blipFill>
        <p:spPr>
          <a:xfrm>
            <a:off x="2447925" y="22417"/>
            <a:ext cx="6761050" cy="2755631"/>
          </a:xfrm>
          <a:prstGeom prst="rect">
            <a:avLst/>
          </a:prstGeom>
        </p:spPr>
      </p:pic>
    </p:spTree>
    <p:extLst>
      <p:ext uri="{BB962C8B-B14F-4D97-AF65-F5344CB8AC3E}">
        <p14:creationId xmlns:p14="http://schemas.microsoft.com/office/powerpoint/2010/main" val="16126402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271365"/>
                                        </p:tgtEl>
                                        <p:attrNameLst>
                                          <p:attrName>style.visibility</p:attrName>
                                        </p:attrNameLst>
                                      </p:cBhvr>
                                      <p:to>
                                        <p:strVal val="visible"/>
                                      </p:to>
                                    </p:set>
                                    <p:anim calcmode="lin" valueType="num">
                                      <p:cBhvr additive="base">
                                        <p:cTn id="7" dur="2000" fill="hold"/>
                                        <p:tgtEl>
                                          <p:spTgt spid="271365"/>
                                        </p:tgtEl>
                                        <p:attrNameLst>
                                          <p:attrName>ppt_x</p:attrName>
                                        </p:attrNameLst>
                                      </p:cBhvr>
                                      <p:tavLst>
                                        <p:tav tm="0">
                                          <p:val>
                                            <p:strVal val="1+#ppt_w/2"/>
                                          </p:val>
                                        </p:tav>
                                        <p:tav tm="100000">
                                          <p:val>
                                            <p:strVal val="#ppt_x"/>
                                          </p:val>
                                        </p:tav>
                                      </p:tavLst>
                                    </p:anim>
                                    <p:anim calcmode="lin" valueType="num">
                                      <p:cBhvr additive="base">
                                        <p:cTn id="8" dur="2000" fill="hold"/>
                                        <p:tgtEl>
                                          <p:spTgt spid="2713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71363"/>
                                        </p:tgtEl>
                                        <p:attrNameLst>
                                          <p:attrName>style.visibility</p:attrName>
                                        </p:attrNameLst>
                                      </p:cBhvr>
                                      <p:to>
                                        <p:strVal val="visible"/>
                                      </p:to>
                                    </p:set>
                                    <p:animEffect transition="in" filter="fade">
                                      <p:cBhvr>
                                        <p:cTn id="12" dur="500"/>
                                        <p:tgtEl>
                                          <p:spTgt spid="271363"/>
                                        </p:tgtEl>
                                      </p:cBhvr>
                                    </p:animEffect>
                                    <p:anim calcmode="lin" valueType="num">
                                      <p:cBhvr>
                                        <p:cTn id="13" dur="500" fill="hold"/>
                                        <p:tgtEl>
                                          <p:spTgt spid="271363"/>
                                        </p:tgtEl>
                                        <p:attrNameLst>
                                          <p:attrName>ppt_x</p:attrName>
                                        </p:attrNameLst>
                                      </p:cBhvr>
                                      <p:tavLst>
                                        <p:tav tm="0">
                                          <p:val>
                                            <p:strVal val="#ppt_x-.1"/>
                                          </p:val>
                                        </p:tav>
                                        <p:tav tm="100000">
                                          <p:val>
                                            <p:strVal val="#ppt_x"/>
                                          </p:val>
                                        </p:tav>
                                      </p:tavLst>
                                    </p:anim>
                                    <p:anim calcmode="lin" valueType="num">
                                      <p:cBhvr>
                                        <p:cTn id="14" dur="500" fill="hold"/>
                                        <p:tgtEl>
                                          <p:spTgt spid="271363"/>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271364"/>
                                        </p:tgtEl>
                                        <p:attrNameLst>
                                          <p:attrName>style.visibility</p:attrName>
                                        </p:attrNameLst>
                                      </p:cBhvr>
                                      <p:to>
                                        <p:strVal val="visible"/>
                                      </p:to>
                                    </p:set>
                                    <p:animEffect transition="in" filter="fade">
                                      <p:cBhvr>
                                        <p:cTn id="17" dur="125"/>
                                        <p:tgtEl>
                                          <p:spTgt spid="271364"/>
                                        </p:tgtEl>
                                      </p:cBhvr>
                                    </p:animEffect>
                                    <p:anim calcmode="lin" valueType="num">
                                      <p:cBhvr>
                                        <p:cTn id="18" dur="125" fill="hold"/>
                                        <p:tgtEl>
                                          <p:spTgt spid="271364"/>
                                        </p:tgtEl>
                                        <p:attrNameLst>
                                          <p:attrName>ppt_x</p:attrName>
                                        </p:attrNameLst>
                                      </p:cBhvr>
                                      <p:tavLst>
                                        <p:tav tm="0">
                                          <p:val>
                                            <p:strVal val="#ppt_x-.1"/>
                                          </p:val>
                                        </p:tav>
                                        <p:tav tm="100000">
                                          <p:val>
                                            <p:strVal val="#ppt_x"/>
                                          </p:val>
                                        </p:tav>
                                      </p:tavLst>
                                    </p:anim>
                                    <p:anim calcmode="lin" valueType="num">
                                      <p:cBhvr>
                                        <p:cTn id="19" dur="125" fill="hold"/>
                                        <p:tgtEl>
                                          <p:spTgt spid="271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p:bldP spid="2713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53410"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53411"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4029771" y="1077106"/>
            <a:ext cx="4930815" cy="461665"/>
          </a:xfrm>
          <a:prstGeom prst="rect">
            <a:avLst/>
          </a:prstGeom>
          <a:noFill/>
        </p:spPr>
        <p:txBody>
          <a:bodyPr wrap="square" rtlCol="0">
            <a:spAutoFit/>
          </a:bodyPr>
          <a:lstStyle/>
          <a:p>
            <a:r>
              <a:rPr lang="de-DE" sz="2400" dirty="0" smtClean="0">
                <a:solidFill>
                  <a:srgbClr val="00599C"/>
                </a:solidFill>
              </a:rPr>
              <a:t>Who does what?</a:t>
            </a:r>
            <a:endParaRPr lang="de-DE" sz="2400" dirty="0">
              <a:solidFill>
                <a:srgbClr val="00599C"/>
              </a:solidFill>
            </a:endParaRPr>
          </a:p>
        </p:txBody>
      </p:sp>
      <p:sp>
        <p:nvSpPr>
          <p:cNvPr id="9" name="Textfeld 8"/>
          <p:cNvSpPr txBox="1"/>
          <p:nvPr/>
        </p:nvSpPr>
        <p:spPr>
          <a:xfrm>
            <a:off x="2176213" y="1655058"/>
            <a:ext cx="6030410" cy="2308324"/>
          </a:xfrm>
          <a:prstGeom prst="rect">
            <a:avLst/>
          </a:prstGeom>
          <a:noFill/>
        </p:spPr>
        <p:txBody>
          <a:bodyPr wrap="square" rtlCol="0">
            <a:spAutoFit/>
          </a:bodyPr>
          <a:lstStyle/>
          <a:p>
            <a:pPr marL="742950" lvl="1" indent="-285750">
              <a:buFont typeface="Wingdings" panose="05000000000000000000" pitchFamily="2" charset="2"/>
              <a:buChar char="Ø"/>
            </a:pPr>
            <a:endParaRPr lang="de-DE" b="0" dirty="0" smtClean="0">
              <a:solidFill>
                <a:srgbClr val="00599C"/>
              </a:solidFill>
            </a:endParaRPr>
          </a:p>
          <a:p>
            <a:pPr marL="742950" lvl="1" indent="-285750">
              <a:buFont typeface="Wingdings" panose="05000000000000000000" pitchFamily="2" charset="2"/>
              <a:buChar char="Ø"/>
            </a:pPr>
            <a:endParaRPr lang="de-DE" b="0" dirty="0">
              <a:solidFill>
                <a:srgbClr val="00599C"/>
              </a:solidFill>
            </a:endParaRPr>
          </a:p>
          <a:p>
            <a:r>
              <a:rPr lang="de-DE" b="0" dirty="0" smtClean="0">
                <a:solidFill>
                  <a:srgbClr val="00599C"/>
                </a:solidFill>
              </a:rPr>
              <a:t>MOST IMPORTANT EUROPEAN INSTRUMENTS </a:t>
            </a:r>
          </a:p>
          <a:p>
            <a:pPr marL="285750" indent="-285750">
              <a:buFontTx/>
              <a:buChar char="-"/>
            </a:pPr>
            <a:r>
              <a:rPr lang="de-DE" b="0" dirty="0">
                <a:solidFill>
                  <a:srgbClr val="00599C"/>
                </a:solidFill>
              </a:rPr>
              <a:t>Council of Europe: </a:t>
            </a:r>
            <a:r>
              <a:rPr lang="de-DE" b="0" dirty="0" smtClean="0">
                <a:solidFill>
                  <a:srgbClr val="00599C"/>
                </a:solidFill>
              </a:rPr>
              <a:t>Conventions</a:t>
            </a:r>
          </a:p>
          <a:p>
            <a:pPr marL="285750" indent="-285750">
              <a:buFontTx/>
              <a:buChar char="-"/>
            </a:pPr>
            <a:r>
              <a:rPr lang="de-DE" b="0" dirty="0" smtClean="0">
                <a:solidFill>
                  <a:srgbClr val="00599C"/>
                </a:solidFill>
              </a:rPr>
              <a:t>ECtHR: Interpretation, mainly of ECHR</a:t>
            </a:r>
          </a:p>
          <a:p>
            <a:pPr marL="285750" indent="-285750">
              <a:buFontTx/>
              <a:buChar char="-"/>
            </a:pPr>
            <a:r>
              <a:rPr lang="de-DE" b="0" dirty="0" smtClean="0">
                <a:solidFill>
                  <a:srgbClr val="00599C"/>
                </a:solidFill>
              </a:rPr>
              <a:t>European social charter</a:t>
            </a:r>
          </a:p>
          <a:p>
            <a:pPr marL="285750" indent="-285750">
              <a:buFontTx/>
              <a:buChar char="-"/>
            </a:pPr>
            <a:r>
              <a:rPr lang="de-DE" b="0" dirty="0" smtClean="0">
                <a:solidFill>
                  <a:srgbClr val="00599C"/>
                </a:solidFill>
              </a:rPr>
              <a:t>EU: charter of fundamental rights and directives</a:t>
            </a:r>
          </a:p>
          <a:p>
            <a:pPr marL="285750" indent="-285750">
              <a:buFontTx/>
              <a:buChar char="-"/>
            </a:pPr>
            <a:r>
              <a:rPr lang="de-DE" b="0" dirty="0" smtClean="0">
                <a:solidFill>
                  <a:srgbClr val="00599C"/>
                </a:solidFill>
              </a:rPr>
              <a:t>ECJ: interpretation of EU law</a:t>
            </a:r>
            <a:endParaRPr lang="de-DE" b="0" dirty="0">
              <a:solidFill>
                <a:srgbClr val="00599C"/>
              </a:solidFill>
            </a:endParaRPr>
          </a:p>
        </p:txBody>
      </p:sp>
    </p:spTree>
    <p:custDataLst>
      <p:tags r:id="rId2"/>
    </p:custDataLst>
    <p:extLst>
      <p:ext uri="{BB962C8B-B14F-4D97-AF65-F5344CB8AC3E}">
        <p14:creationId xmlns:p14="http://schemas.microsoft.com/office/powerpoint/2010/main" val="1674465617"/>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029771" y="1077106"/>
            <a:ext cx="4930815" cy="461665"/>
          </a:xfrm>
          <a:prstGeom prst="rect">
            <a:avLst/>
          </a:prstGeom>
          <a:noFill/>
        </p:spPr>
        <p:txBody>
          <a:bodyPr wrap="square" rtlCol="0">
            <a:spAutoFit/>
          </a:bodyPr>
          <a:lstStyle/>
          <a:p>
            <a:r>
              <a:rPr lang="de-DE" sz="2400" dirty="0" smtClean="0">
                <a:solidFill>
                  <a:srgbClr val="00599C"/>
                </a:solidFill>
              </a:rPr>
              <a:t>Council of Europe </a:t>
            </a:r>
            <a:endParaRPr lang="de-DE" sz="2400" dirty="0">
              <a:solidFill>
                <a:srgbClr val="00599C"/>
              </a:solidFill>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3614401444"/>
              </p:ext>
            </p:extLst>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7282"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p:cNvGraphicFramePr>
          <p:nvPr>
            <p:extLst>
              <p:ext uri="{D42A27DB-BD31-4B8C-83A1-F6EECF244321}">
                <p14:modId xmlns:p14="http://schemas.microsoft.com/office/powerpoint/2010/main" val="2490705102"/>
              </p:ext>
            </p:extLst>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7283" name="CorelDRAW" r:id="rId7" imgW="1143000" imgH="170688" progId="CorelDRAW.Graphic.12">
                  <p:embed/>
                </p:oleObj>
              </mc:Choice>
              <mc:Fallback>
                <p:oleObj name="CorelDRAW" r:id="rId7" imgW="1143000" imgH="170688" progId="CorelDRAW.Graphic.1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54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38687" y="3240350"/>
            <a:ext cx="7821228" cy="2585323"/>
          </a:xfrm>
          <a:prstGeom prst="rect">
            <a:avLst/>
          </a:prstGeom>
          <a:noFill/>
        </p:spPr>
        <p:txBody>
          <a:bodyPr wrap="square" rtlCol="0">
            <a:spAutoFit/>
          </a:bodyPr>
          <a:lstStyle/>
          <a:p>
            <a:r>
              <a:rPr lang="en-GB" dirty="0"/>
              <a:t>EUROPEAN </a:t>
            </a:r>
            <a:r>
              <a:rPr lang="en-GB" dirty="0" smtClean="0"/>
              <a:t>CONVENTION ON </a:t>
            </a:r>
            <a:r>
              <a:rPr lang="en-GB" dirty="0"/>
              <a:t>THE LEGAL STATUS OF</a:t>
            </a:r>
          </a:p>
          <a:p>
            <a:r>
              <a:rPr lang="en-GB" dirty="0"/>
              <a:t>MIGRANT </a:t>
            </a:r>
            <a:r>
              <a:rPr lang="en-GB" dirty="0" smtClean="0"/>
              <a:t>WORKERS (1977):</a:t>
            </a:r>
          </a:p>
          <a:p>
            <a:r>
              <a:rPr lang="de-DE" dirty="0" smtClean="0"/>
              <a:t>-</a:t>
            </a:r>
            <a:r>
              <a:rPr lang="en-GB" dirty="0"/>
              <a:t>principal aspects of the legal situation of migrant workers, in particular recruitment, medical examinations, occupational tests, travel, residence permits, work permits, the reuniting of families, working conditions, the transfer of savings and social security, social and medical assistance, the expiry of work contracts, dismissal and re-employment</a:t>
            </a:r>
            <a:r>
              <a:rPr lang="en-GB" dirty="0" smtClean="0"/>
              <a:t>.</a:t>
            </a:r>
          </a:p>
          <a:p>
            <a:r>
              <a:rPr lang="de-DE" dirty="0" smtClean="0"/>
              <a:t>- 11 ratifications</a:t>
            </a:r>
            <a:endParaRPr lang="en-GB" dirty="0"/>
          </a:p>
        </p:txBody>
      </p:sp>
    </p:spTree>
    <p:custDataLst>
      <p:tags r:id="rId2"/>
    </p:custDataLst>
    <p:extLst>
      <p:ext uri="{BB962C8B-B14F-4D97-AF65-F5344CB8AC3E}">
        <p14:creationId xmlns:p14="http://schemas.microsoft.com/office/powerpoint/2010/main" val="1769454892"/>
      </p:ext>
    </p:extLst>
  </p:cSld>
  <p:clrMapOvr>
    <a:masterClrMapping/>
  </p:clrMapOvr>
  <p:transition spd="slow" advTm="17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 name="Object 6"/>
          <p:cNvGraphicFramePr>
            <a:graphicFrameLocks/>
          </p:cNvGraphicFramePr>
          <p:nvPr>
            <p:extLst>
              <p:ext uri="{D42A27DB-BD31-4B8C-83A1-F6EECF244321}">
                <p14:modId xmlns:p14="http://schemas.microsoft.com/office/powerpoint/2010/main" val="3164007027"/>
              </p:ext>
            </p:extLst>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0144" name="CorelDRAW" r:id="rId5" imgW="1143000" imgH="170688" progId="CorelDRAW.Graphic.12">
                  <p:embed/>
                </p:oleObj>
              </mc:Choice>
              <mc:Fallback>
                <p:oleObj name="CorelDRAW" r:id="rId5" imgW="1143000" imgH="170688" progId="CorelDRAW.Graphic.1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4962" y="3409025"/>
            <a:ext cx="4304437" cy="3475962"/>
          </a:xfrm>
          <a:prstGeom prst="rect">
            <a:avLst/>
          </a:prstGeom>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0145" name="CorelDRAW" r:id="rId8" imgW="2907792" imgH="329184" progId="CorelDRAW.Graphic.12">
                  <p:embed/>
                </p:oleObj>
              </mc:Choice>
              <mc:Fallback>
                <p:oleObj name="CorelDRAW" r:id="rId8" imgW="2907792" imgH="329184" progId="CorelDRAW.Graphic.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 y="346805"/>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4925" y="1480281"/>
            <a:ext cx="4164213" cy="5078313"/>
          </a:xfrm>
          <a:prstGeom prst="rect">
            <a:avLst/>
          </a:prstGeom>
          <a:noFill/>
        </p:spPr>
        <p:txBody>
          <a:bodyPr wrap="square" rtlCol="0">
            <a:spAutoFit/>
          </a:bodyPr>
          <a:lstStyle/>
          <a:p>
            <a:endParaRPr lang="en-GB" dirty="0" smtClean="0"/>
          </a:p>
          <a:p>
            <a:r>
              <a:rPr lang="de-DE" dirty="0" smtClean="0"/>
              <a:t>CONVENTION ON ESTABLISMENT (1955)</a:t>
            </a:r>
            <a:endParaRPr lang="en-GB" dirty="0"/>
          </a:p>
          <a:p>
            <a:r>
              <a:rPr lang="en-GB" dirty="0"/>
              <a:t>facilitation of prolonged or permanent residence in its territory; guarantees against possible expulsion; treatment equal to that enjoyed by nationals in respect of the possession and exercise of private rights; legal and judicial protection; and the right to engage in gainful occupations (industrial, commercial, financial and agricultural occupations, skilled crafts and professions), under certain conditions laid down in the Convention.</a:t>
            </a:r>
            <a:endParaRPr lang="en-GB" dirty="0" smtClean="0"/>
          </a:p>
          <a:p>
            <a:r>
              <a:rPr lang="de-DE" dirty="0" smtClean="0"/>
              <a:t>- 12 ratifications</a:t>
            </a:r>
            <a:endParaRPr lang="de-DE" dirty="0"/>
          </a:p>
        </p:txBody>
      </p:sp>
      <p:sp>
        <p:nvSpPr>
          <p:cNvPr id="4" name="Textfeld 3"/>
          <p:cNvSpPr txBox="1"/>
          <p:nvPr/>
        </p:nvSpPr>
        <p:spPr>
          <a:xfrm>
            <a:off x="3176337" y="1347537"/>
            <a:ext cx="5137484" cy="461665"/>
          </a:xfrm>
          <a:prstGeom prst="rect">
            <a:avLst/>
          </a:prstGeom>
          <a:noFill/>
        </p:spPr>
        <p:txBody>
          <a:bodyPr wrap="square" rtlCol="0">
            <a:spAutoFit/>
          </a:bodyPr>
          <a:lstStyle/>
          <a:p>
            <a:r>
              <a:rPr lang="de-DE" sz="2400" dirty="0" smtClean="0">
                <a:solidFill>
                  <a:srgbClr val="00599C"/>
                </a:solidFill>
              </a:rPr>
              <a:t>Council of Europe</a:t>
            </a:r>
            <a:endParaRPr lang="de-DE" sz="2400" dirty="0">
              <a:solidFill>
                <a:srgbClr val="00599C"/>
              </a:solidFill>
            </a:endParaRPr>
          </a:p>
        </p:txBody>
      </p:sp>
    </p:spTree>
    <p:custDataLst>
      <p:tags r:id="rId2"/>
    </p:custDataLst>
    <p:extLst>
      <p:ext uri="{BB962C8B-B14F-4D97-AF65-F5344CB8AC3E}">
        <p14:creationId xmlns:p14="http://schemas.microsoft.com/office/powerpoint/2010/main" val="497209039"/>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951" y="3886200"/>
            <a:ext cx="5205826" cy="2971800"/>
          </a:xfrm>
          <a:prstGeom prst="rect">
            <a:avLst/>
          </a:prstGeom>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2196" name="CorelDRAW" r:id="rId6" imgW="2907792" imgH="329184" progId="CorelDRAW.Graphic.12">
                  <p:embed/>
                </p:oleObj>
              </mc:Choice>
              <mc:Fallback>
                <p:oleObj name="CorelDRAW" r:id="rId6" imgW="2907792" imgH="329184" progId="CorelDRAW.Graphic.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2197" name="CorelDRAW" r:id="rId9" imgW="1143000" imgH="170688" progId="CorelDRAW.Graphic.12">
                  <p:embed/>
                </p:oleObj>
              </mc:Choice>
              <mc:Fallback>
                <p:oleObj name="CorelDRAW" r:id="rId9" imgW="1143000" imgH="170688" progId="CorelDRAW.Graphic.1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625725" y="891183"/>
            <a:ext cx="4930815" cy="461665"/>
          </a:xfrm>
          <a:prstGeom prst="rect">
            <a:avLst/>
          </a:prstGeom>
          <a:noFill/>
        </p:spPr>
        <p:txBody>
          <a:bodyPr wrap="square" rtlCol="0">
            <a:spAutoFit/>
          </a:bodyPr>
          <a:lstStyle/>
          <a:p>
            <a:r>
              <a:rPr lang="de-DE" sz="2400" dirty="0" smtClean="0">
                <a:solidFill>
                  <a:srgbClr val="00599C"/>
                </a:solidFill>
              </a:rPr>
              <a:t>ECHR/ECtHR</a:t>
            </a:r>
            <a:endParaRPr lang="de-DE" sz="2400" dirty="0">
              <a:solidFill>
                <a:srgbClr val="00599C"/>
              </a:solidFill>
            </a:endParaRPr>
          </a:p>
        </p:txBody>
      </p:sp>
      <p:sp>
        <p:nvSpPr>
          <p:cNvPr id="9" name="Textfeld 8"/>
          <p:cNvSpPr txBox="1"/>
          <p:nvPr/>
        </p:nvSpPr>
        <p:spPr>
          <a:xfrm>
            <a:off x="1819923" y="1352848"/>
            <a:ext cx="7685026" cy="3416320"/>
          </a:xfrm>
          <a:prstGeom prst="rect">
            <a:avLst/>
          </a:prstGeom>
          <a:noFill/>
        </p:spPr>
        <p:txBody>
          <a:bodyPr wrap="square" rtlCol="0">
            <a:spAutoFit/>
          </a:bodyPr>
          <a:lstStyle/>
          <a:p>
            <a:pPr marL="285750" indent="-285750">
              <a:buFontTx/>
              <a:buChar char="-"/>
            </a:pPr>
            <a:r>
              <a:rPr lang="de-DE" b="0" dirty="0" smtClean="0">
                <a:solidFill>
                  <a:srgbClr val="00599C"/>
                </a:solidFill>
              </a:rPr>
              <a:t>Jurisdiction grounded on ECHR often</a:t>
            </a:r>
          </a:p>
          <a:p>
            <a:pPr marL="285750" lvl="0" indent="-285750">
              <a:buFont typeface="Wingdings" panose="05000000000000000000" pitchFamily="2" charset="2"/>
              <a:buChar char="Ø"/>
            </a:pPr>
            <a:r>
              <a:rPr lang="en-GB" b="0" dirty="0">
                <a:solidFill>
                  <a:srgbClr val="00599C"/>
                </a:solidFill>
              </a:rPr>
              <a:t>Article 2 Protocol No. 4 </a:t>
            </a:r>
            <a:r>
              <a:rPr lang="en-GB" b="0" dirty="0" err="1" smtClean="0">
                <a:solidFill>
                  <a:srgbClr val="00599C"/>
                </a:solidFill>
              </a:rPr>
              <a:t>ECHR,in</a:t>
            </a:r>
            <a:r>
              <a:rPr lang="en-GB" b="0" dirty="0" smtClean="0">
                <a:solidFill>
                  <a:srgbClr val="00599C"/>
                </a:solidFill>
              </a:rPr>
              <a:t> </a:t>
            </a:r>
            <a:r>
              <a:rPr lang="en-GB" b="0" dirty="0">
                <a:solidFill>
                  <a:srgbClr val="00599C"/>
                </a:solidFill>
              </a:rPr>
              <a:t>its second paragraph </a:t>
            </a:r>
            <a:r>
              <a:rPr lang="en-GB" b="0" dirty="0" smtClean="0">
                <a:solidFill>
                  <a:srgbClr val="00599C"/>
                </a:solidFill>
              </a:rPr>
              <a:t>“everyone </a:t>
            </a:r>
            <a:r>
              <a:rPr lang="en-GB" b="0" dirty="0">
                <a:solidFill>
                  <a:srgbClr val="00599C"/>
                </a:solidFill>
              </a:rPr>
              <a:t>shall be free to leave any </a:t>
            </a:r>
            <a:r>
              <a:rPr lang="en-GB" b="0" dirty="0" smtClean="0">
                <a:solidFill>
                  <a:srgbClr val="00599C"/>
                </a:solidFill>
              </a:rPr>
              <a:t>country, including </a:t>
            </a:r>
            <a:r>
              <a:rPr lang="en-GB" b="0" dirty="0">
                <a:solidFill>
                  <a:srgbClr val="00599C"/>
                </a:solidFill>
              </a:rPr>
              <a:t>his own</a:t>
            </a:r>
            <a:r>
              <a:rPr lang="en-GB" b="0" dirty="0" smtClean="0">
                <a:solidFill>
                  <a:srgbClr val="00599C"/>
                </a:solidFill>
              </a:rPr>
              <a:t>”.</a:t>
            </a:r>
          </a:p>
          <a:p>
            <a:pPr marL="285750" lvl="0" indent="-285750">
              <a:buFont typeface="Wingdings" panose="05000000000000000000" pitchFamily="2" charset="2"/>
              <a:buChar char="Ø"/>
            </a:pPr>
            <a:r>
              <a:rPr lang="en-GB" b="0" dirty="0">
                <a:solidFill>
                  <a:srgbClr val="00599C"/>
                </a:solidFill>
              </a:rPr>
              <a:t>Articles 2 </a:t>
            </a:r>
            <a:r>
              <a:rPr lang="en-GB" b="0" dirty="0" smtClean="0">
                <a:solidFill>
                  <a:srgbClr val="00599C"/>
                </a:solidFill>
              </a:rPr>
              <a:t>(right to life) or </a:t>
            </a:r>
            <a:r>
              <a:rPr lang="en-GB" b="0" dirty="0">
                <a:solidFill>
                  <a:srgbClr val="00599C"/>
                </a:solidFill>
              </a:rPr>
              <a:t>3 </a:t>
            </a:r>
            <a:r>
              <a:rPr lang="en-GB" b="0" dirty="0" smtClean="0">
                <a:solidFill>
                  <a:srgbClr val="00599C"/>
                </a:solidFill>
              </a:rPr>
              <a:t>(right </a:t>
            </a:r>
            <a:r>
              <a:rPr lang="en-GB" b="0" dirty="0" err="1" smtClean="0">
                <a:solidFill>
                  <a:srgbClr val="00599C"/>
                </a:solidFill>
              </a:rPr>
              <a:t>tpo</a:t>
            </a:r>
            <a:r>
              <a:rPr lang="en-GB" b="0" dirty="0" smtClean="0">
                <a:solidFill>
                  <a:srgbClr val="00599C"/>
                </a:solidFill>
              </a:rPr>
              <a:t> freedom of torture , inhuman and degrading treatment) ECHR and </a:t>
            </a:r>
            <a:r>
              <a:rPr lang="en-GB" b="0" dirty="0">
                <a:solidFill>
                  <a:srgbClr val="00599C"/>
                </a:solidFill>
              </a:rPr>
              <a:t>Article </a:t>
            </a:r>
            <a:r>
              <a:rPr lang="en-GB" b="0" dirty="0" smtClean="0">
                <a:solidFill>
                  <a:srgbClr val="00599C"/>
                </a:solidFill>
              </a:rPr>
              <a:t>8 (right to family life)</a:t>
            </a:r>
          </a:p>
          <a:p>
            <a:pPr marL="285750" lvl="0" indent="-285750">
              <a:buFont typeface="Wingdings" panose="05000000000000000000" pitchFamily="2" charset="2"/>
              <a:buChar char="Ø"/>
            </a:pPr>
            <a:r>
              <a:rPr lang="de-DE" b="0" dirty="0" smtClean="0">
                <a:solidFill>
                  <a:srgbClr val="00599C"/>
                </a:solidFill>
              </a:rPr>
              <a:t>Increasingly recourse to </a:t>
            </a:r>
            <a:r>
              <a:rPr lang="en-GB" b="0" dirty="0">
                <a:solidFill>
                  <a:srgbClr val="00599C"/>
                </a:solidFill>
              </a:rPr>
              <a:t>Article 39 of </a:t>
            </a:r>
            <a:r>
              <a:rPr lang="en-GB" b="0" dirty="0" smtClean="0">
                <a:solidFill>
                  <a:srgbClr val="00599C"/>
                </a:solidFill>
              </a:rPr>
              <a:t>ECtHR </a:t>
            </a:r>
            <a:r>
              <a:rPr lang="en-GB" b="0" dirty="0">
                <a:solidFill>
                  <a:srgbClr val="00599C"/>
                </a:solidFill>
              </a:rPr>
              <a:t>Rules (“Interim measures”), </a:t>
            </a:r>
            <a:r>
              <a:rPr lang="en-GB" b="0" dirty="0" smtClean="0">
                <a:solidFill>
                  <a:srgbClr val="00599C"/>
                </a:solidFill>
              </a:rPr>
              <a:t>request </a:t>
            </a:r>
            <a:r>
              <a:rPr lang="en-GB" b="0" dirty="0">
                <a:solidFill>
                  <a:srgbClr val="00599C"/>
                </a:solidFill>
              </a:rPr>
              <a:t>the member states to stay an administrative and/or judicial </a:t>
            </a:r>
            <a:r>
              <a:rPr lang="en-GB" b="0" dirty="0" smtClean="0">
                <a:solidFill>
                  <a:srgbClr val="00599C"/>
                </a:solidFill>
              </a:rPr>
              <a:t>measure concerning </a:t>
            </a:r>
            <a:r>
              <a:rPr lang="en-GB" b="0" dirty="0">
                <a:solidFill>
                  <a:srgbClr val="00599C"/>
                </a:solidFill>
              </a:rPr>
              <a:t>immigration control until a final decision is reached.</a:t>
            </a:r>
            <a:endParaRPr lang="de-DE" b="0" dirty="0">
              <a:solidFill>
                <a:srgbClr val="00599C"/>
              </a:solidFill>
            </a:endParaRPr>
          </a:p>
          <a:p>
            <a:pPr marL="3486150" lvl="7" indent="-285750">
              <a:buFontTx/>
              <a:buChar char="-"/>
            </a:pPr>
            <a:r>
              <a:rPr lang="de-DE" b="0" dirty="0" smtClean="0">
                <a:solidFill>
                  <a:srgbClr val="00599C"/>
                </a:solidFill>
              </a:rPr>
              <a:t>ECHR important in national jurisdiction</a:t>
            </a:r>
          </a:p>
          <a:p>
            <a:pPr marL="3486150" lvl="7" indent="-285750">
              <a:buFontTx/>
              <a:buChar char="-"/>
            </a:pPr>
            <a:r>
              <a:rPr lang="de-DE" b="0" dirty="0" smtClean="0">
                <a:solidFill>
                  <a:srgbClr val="00599C"/>
                </a:solidFill>
              </a:rPr>
              <a:t>47 ratifications</a:t>
            </a:r>
            <a:endParaRPr lang="de-DE" b="0" dirty="0">
              <a:solidFill>
                <a:srgbClr val="00599C"/>
              </a:solidFill>
            </a:endParaRPr>
          </a:p>
        </p:txBody>
      </p:sp>
    </p:spTree>
    <p:custDataLst>
      <p:tags r:id="rId2"/>
    </p:custDataLst>
    <p:extLst>
      <p:ext uri="{BB962C8B-B14F-4D97-AF65-F5344CB8AC3E}">
        <p14:creationId xmlns:p14="http://schemas.microsoft.com/office/powerpoint/2010/main" val="3215520578"/>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69770"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69771"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625725" y="891183"/>
            <a:ext cx="4930815" cy="830997"/>
          </a:xfrm>
          <a:prstGeom prst="rect">
            <a:avLst/>
          </a:prstGeom>
          <a:noFill/>
        </p:spPr>
        <p:txBody>
          <a:bodyPr wrap="square" rtlCol="0">
            <a:spAutoFit/>
          </a:bodyPr>
          <a:lstStyle/>
          <a:p>
            <a:r>
              <a:rPr lang="de-DE" sz="2400" dirty="0" smtClean="0">
                <a:solidFill>
                  <a:srgbClr val="00599C"/>
                </a:solidFill>
              </a:rPr>
              <a:t>European social Charter (1961/1996)</a:t>
            </a:r>
            <a:endParaRPr lang="de-DE" sz="2400" dirty="0">
              <a:solidFill>
                <a:srgbClr val="00599C"/>
              </a:solidFill>
            </a:endParaRPr>
          </a:p>
        </p:txBody>
      </p:sp>
      <p:sp>
        <p:nvSpPr>
          <p:cNvPr id="9" name="Textfeld 8"/>
          <p:cNvSpPr txBox="1"/>
          <p:nvPr/>
        </p:nvSpPr>
        <p:spPr>
          <a:xfrm>
            <a:off x="696024" y="2024659"/>
            <a:ext cx="8790216" cy="4431983"/>
          </a:xfrm>
          <a:prstGeom prst="rect">
            <a:avLst/>
          </a:prstGeom>
          <a:noFill/>
        </p:spPr>
        <p:txBody>
          <a:bodyPr wrap="square" rtlCol="0">
            <a:spAutoFit/>
          </a:bodyPr>
          <a:lstStyle/>
          <a:p>
            <a:pPr marL="285750" lvl="0" indent="-285750">
              <a:buFont typeface="Wingdings" panose="05000000000000000000" pitchFamily="2" charset="2"/>
              <a:buChar char="Ø"/>
            </a:pPr>
            <a:r>
              <a:rPr lang="de-DE" sz="2400" b="0" dirty="0" smtClean="0">
                <a:solidFill>
                  <a:srgbClr val="00599C"/>
                </a:solidFill>
              </a:rPr>
              <a:t>Social and economic right, complementing ECHR</a:t>
            </a:r>
          </a:p>
          <a:p>
            <a:pPr marL="285750" lvl="0" indent="-285750">
              <a:buFont typeface="Wingdings" panose="05000000000000000000" pitchFamily="2" charset="2"/>
              <a:buChar char="Ø"/>
            </a:pPr>
            <a:r>
              <a:rPr lang="de-DE" sz="2400" b="0" dirty="0" smtClean="0">
                <a:solidFill>
                  <a:srgbClr val="00599C"/>
                </a:solidFill>
              </a:rPr>
              <a:t>43 ratifications</a:t>
            </a:r>
          </a:p>
          <a:p>
            <a:pPr marL="285750" lvl="0" indent="-285750">
              <a:buFont typeface="Wingdings" panose="05000000000000000000" pitchFamily="2" charset="2"/>
              <a:buChar char="Ø"/>
            </a:pPr>
            <a:r>
              <a:rPr lang="de-DE" sz="2400" b="0" dirty="0" smtClean="0">
                <a:solidFill>
                  <a:srgbClr val="00599C"/>
                </a:solidFill>
              </a:rPr>
              <a:t>Controversy if migrants in particular irregular are covered</a:t>
            </a:r>
          </a:p>
          <a:p>
            <a:pPr marL="285750" lvl="0" indent="-285750">
              <a:buFont typeface="Wingdings" panose="05000000000000000000" pitchFamily="2" charset="2"/>
              <a:buChar char="Ø"/>
            </a:pPr>
            <a:r>
              <a:rPr lang="de-DE" sz="2400" b="0" dirty="0" smtClean="0">
                <a:solidFill>
                  <a:srgbClr val="00599C"/>
                </a:solidFill>
              </a:rPr>
              <a:t>Some countries allow „collective complaint“ by CSO</a:t>
            </a:r>
          </a:p>
          <a:p>
            <a:pPr marL="285750" lvl="0" indent="-285750">
              <a:buFont typeface="Wingdings" panose="05000000000000000000" pitchFamily="2" charset="2"/>
              <a:buChar char="Ø"/>
            </a:pPr>
            <a:r>
              <a:rPr lang="en-GB" sz="2400" b="0" dirty="0" smtClean="0">
                <a:solidFill>
                  <a:srgbClr val="00599C"/>
                </a:solidFill>
              </a:rPr>
              <a:t>Conference </a:t>
            </a:r>
            <a:r>
              <a:rPr lang="en-GB" sz="2400" b="0" dirty="0">
                <a:solidFill>
                  <a:srgbClr val="00599C"/>
                </a:solidFill>
              </a:rPr>
              <a:t>of European Churches (CEC) v. The Netherlands, Complaint No. 90/2013</a:t>
            </a:r>
            <a:r>
              <a:rPr lang="de-DE" sz="2400" b="0" dirty="0" smtClean="0">
                <a:solidFill>
                  <a:srgbClr val="00599C"/>
                </a:solidFill>
              </a:rPr>
              <a:t>  : rights of Undocumented adults to „Bed, Bath, Bread“</a:t>
            </a:r>
          </a:p>
          <a:p>
            <a:pPr marL="285750" lvl="0" indent="-285750">
              <a:buFont typeface="Wingdings" panose="05000000000000000000" pitchFamily="2" charset="2"/>
              <a:buChar char="Ø"/>
            </a:pPr>
            <a:r>
              <a:rPr lang="en-GB" sz="2400" b="0" dirty="0">
                <a:solidFill>
                  <a:srgbClr val="00599C"/>
                </a:solidFill>
              </a:rPr>
              <a:t>Article 13§4 (right to social and medical assistance) and with Article 31§2 (right to housing)</a:t>
            </a:r>
            <a:endParaRPr lang="de-DE" sz="2400" b="0" dirty="0" smtClean="0">
              <a:solidFill>
                <a:srgbClr val="00599C"/>
              </a:solidFill>
            </a:endParaRPr>
          </a:p>
          <a:p>
            <a:pPr marL="285750" lvl="0" indent="-285750">
              <a:buFont typeface="Wingdings" panose="05000000000000000000" pitchFamily="2" charset="2"/>
              <a:buChar char="Ø"/>
            </a:pPr>
            <a:r>
              <a:rPr lang="de-DE" sz="2400" b="0" dirty="0" smtClean="0">
                <a:solidFill>
                  <a:srgbClr val="00599C"/>
                </a:solidFill>
              </a:rPr>
              <a:t>NL government crisis by decision of European Committee of Social rights</a:t>
            </a:r>
            <a:endParaRPr lang="de-DE" sz="2400" b="0" dirty="0">
              <a:solidFill>
                <a:srgbClr val="00599C"/>
              </a:solidFill>
            </a:endParaRPr>
          </a:p>
          <a:p>
            <a:pPr marL="285750" indent="-285750">
              <a:buFontTx/>
              <a:buChar char="-"/>
            </a:pPr>
            <a:endParaRPr lang="de-DE" b="0" dirty="0">
              <a:solidFill>
                <a:srgbClr val="00599C"/>
              </a:solidFill>
            </a:endParaRPr>
          </a:p>
        </p:txBody>
      </p:sp>
    </p:spTree>
    <p:custDataLst>
      <p:tags r:id="rId2"/>
    </p:custDataLst>
    <p:extLst>
      <p:ext uri="{BB962C8B-B14F-4D97-AF65-F5344CB8AC3E}">
        <p14:creationId xmlns:p14="http://schemas.microsoft.com/office/powerpoint/2010/main" val="2145772472"/>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68752"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51" y="533646"/>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68753"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890797" y="1167516"/>
            <a:ext cx="4930815" cy="830997"/>
          </a:xfrm>
          <a:prstGeom prst="rect">
            <a:avLst/>
          </a:prstGeom>
          <a:noFill/>
        </p:spPr>
        <p:txBody>
          <a:bodyPr wrap="square" rtlCol="0">
            <a:spAutoFit/>
          </a:bodyPr>
          <a:lstStyle/>
          <a:p>
            <a:r>
              <a:rPr lang="de-DE" sz="2400" dirty="0" smtClean="0">
                <a:solidFill>
                  <a:srgbClr val="00599C"/>
                </a:solidFill>
              </a:rPr>
              <a:t>EU freedom of movement – a good migration framework</a:t>
            </a:r>
            <a:endParaRPr lang="de-DE" sz="2400" dirty="0">
              <a:solidFill>
                <a:srgbClr val="00599C"/>
              </a:solidFill>
            </a:endParaRPr>
          </a:p>
        </p:txBody>
      </p:sp>
      <p:sp>
        <p:nvSpPr>
          <p:cNvPr id="3" name="Textfeld 2"/>
          <p:cNvSpPr txBox="1"/>
          <p:nvPr/>
        </p:nvSpPr>
        <p:spPr>
          <a:xfrm>
            <a:off x="1319514" y="2534856"/>
            <a:ext cx="6030410" cy="4247317"/>
          </a:xfrm>
          <a:prstGeom prst="rect">
            <a:avLst/>
          </a:prstGeom>
          <a:noFill/>
        </p:spPr>
        <p:txBody>
          <a:bodyPr wrap="square" rtlCol="0">
            <a:spAutoFit/>
          </a:bodyPr>
          <a:lstStyle/>
          <a:p>
            <a:r>
              <a:rPr lang="de-DE" b="0" dirty="0">
                <a:solidFill>
                  <a:srgbClr val="00599C"/>
                </a:solidFill>
              </a:rPr>
              <a:t>Directive 2004/38/EC </a:t>
            </a:r>
            <a:r>
              <a:rPr lang="de-DE" b="0" dirty="0" smtClean="0">
                <a:solidFill>
                  <a:srgbClr val="00599C"/>
                </a:solidFill>
              </a:rPr>
              <a:t>:Only covers EU citizens, but grants rights </a:t>
            </a:r>
          </a:p>
          <a:p>
            <a:r>
              <a:rPr lang="en-GB" b="0" dirty="0" smtClean="0">
                <a:solidFill>
                  <a:srgbClr val="00599C"/>
                </a:solidFill>
              </a:rPr>
              <a:t>-     </a:t>
            </a:r>
            <a:r>
              <a:rPr lang="en-GB" b="0" dirty="0">
                <a:solidFill>
                  <a:srgbClr val="00599C"/>
                </a:solidFill>
              </a:rPr>
              <a:t>Enter another EU </a:t>
            </a:r>
            <a:r>
              <a:rPr lang="en-GB" b="0" dirty="0" smtClean="0">
                <a:solidFill>
                  <a:srgbClr val="00599C"/>
                </a:solidFill>
              </a:rPr>
              <a:t>country (also </a:t>
            </a:r>
            <a:r>
              <a:rPr lang="en-GB" b="0" dirty="0">
                <a:solidFill>
                  <a:srgbClr val="00599C"/>
                </a:solidFill>
              </a:rPr>
              <a:t>family members - whether EU citizens or </a:t>
            </a:r>
            <a:r>
              <a:rPr lang="en-GB" b="0" dirty="0" smtClean="0">
                <a:solidFill>
                  <a:srgbClr val="00599C"/>
                </a:solidFill>
              </a:rPr>
              <a:t>not) </a:t>
            </a:r>
            <a:r>
              <a:rPr lang="en-GB" b="0" dirty="0">
                <a:solidFill>
                  <a:srgbClr val="00599C"/>
                </a:solidFill>
              </a:rPr>
              <a:t>without requiring an exit or entry visa.</a:t>
            </a:r>
          </a:p>
          <a:p>
            <a:r>
              <a:rPr lang="en-GB" b="0" dirty="0">
                <a:solidFill>
                  <a:srgbClr val="00599C"/>
                </a:solidFill>
              </a:rPr>
              <a:t>    Live in another EU country for up to 3 months without any conditions or formalities.</a:t>
            </a:r>
          </a:p>
          <a:p>
            <a:r>
              <a:rPr lang="en-GB" b="0" dirty="0">
                <a:solidFill>
                  <a:srgbClr val="00599C"/>
                </a:solidFill>
              </a:rPr>
              <a:t>    Live in another EU country for longer than 3 months subject to certain </a:t>
            </a:r>
            <a:r>
              <a:rPr lang="en-GB" b="0" dirty="0" smtClean="0">
                <a:solidFill>
                  <a:srgbClr val="00599C"/>
                </a:solidFill>
              </a:rPr>
              <a:t>conditions</a:t>
            </a:r>
            <a:endParaRPr lang="en-GB" b="0" dirty="0">
              <a:solidFill>
                <a:srgbClr val="00599C"/>
              </a:solidFill>
            </a:endParaRPr>
          </a:p>
          <a:p>
            <a:r>
              <a:rPr lang="en-GB" b="0" dirty="0" smtClean="0">
                <a:solidFill>
                  <a:srgbClr val="00599C"/>
                </a:solidFill>
              </a:rPr>
              <a:t>	Entitled </a:t>
            </a:r>
            <a:r>
              <a:rPr lang="en-GB" b="0" dirty="0">
                <a:solidFill>
                  <a:srgbClr val="00599C"/>
                </a:solidFill>
              </a:rPr>
              <a:t>to permanent residence if they have lived legally in another EU country for a continuous period of 5 years. This also applies to family members.</a:t>
            </a:r>
          </a:p>
          <a:p>
            <a:r>
              <a:rPr lang="en-GB" b="0" dirty="0">
                <a:solidFill>
                  <a:srgbClr val="00599C"/>
                </a:solidFill>
              </a:rPr>
              <a:t>    Have the right to be treated on an equal footing with nationals of the host country. </a:t>
            </a:r>
            <a:r>
              <a:rPr lang="en-GB" b="0" dirty="0" smtClean="0">
                <a:solidFill>
                  <a:srgbClr val="00599C"/>
                </a:solidFill>
              </a:rPr>
              <a:t>(some exceptions)</a:t>
            </a:r>
            <a:endParaRPr lang="de-DE" b="0" dirty="0">
              <a:solidFill>
                <a:srgbClr val="00599C"/>
              </a:solidFill>
            </a:endParaRPr>
          </a:p>
        </p:txBody>
      </p:sp>
    </p:spTree>
    <p:custDataLst>
      <p:tags r:id="rId2"/>
    </p:custDataLst>
    <p:extLst>
      <p:ext uri="{BB962C8B-B14F-4D97-AF65-F5344CB8AC3E}">
        <p14:creationId xmlns:p14="http://schemas.microsoft.com/office/powerpoint/2010/main" val="2400376000"/>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5251"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5252"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hteck 1"/>
          <p:cNvSpPr/>
          <p:nvPr/>
        </p:nvSpPr>
        <p:spPr>
          <a:xfrm>
            <a:off x="2437949" y="797307"/>
            <a:ext cx="5383663" cy="479362"/>
          </a:xfrm>
          <a:prstGeom prst="rect">
            <a:avLst/>
          </a:prstGeom>
        </p:spPr>
        <p:txBody>
          <a:bodyPr wrap="square">
            <a:spAutoFit/>
          </a:bodyPr>
          <a:lstStyle/>
          <a:p>
            <a:pPr>
              <a:lnSpc>
                <a:spcPct val="115000"/>
              </a:lnSpc>
              <a:spcAft>
                <a:spcPts val="1000"/>
              </a:spcAft>
            </a:pPr>
            <a:r>
              <a:rPr lang="de-DE" sz="2400" dirty="0" smtClean="0">
                <a:solidFill>
                  <a:srgbClr val="00599C"/>
                </a:solidFill>
                <a:latin typeface="MaxLF-Regular" panose="02000503050000020004" pitchFamily="2" charset="0"/>
                <a:ea typeface="Calibri" panose="020F0502020204030204" pitchFamily="34" charset="0"/>
                <a:cs typeface="Times New Roman" panose="02020603050405020304" pitchFamily="18" charset="0"/>
              </a:rPr>
              <a:t>EU Charter of Fundamental rights</a:t>
            </a:r>
            <a:endParaRPr lang="de-DE" sz="2400" dirty="0">
              <a:solidFill>
                <a:srgbClr val="00599C"/>
              </a:solidFill>
              <a:effectLst/>
              <a:latin typeface="MaxLF-Regular" panose="02000503050000020004" pitchFamily="2" charset="0"/>
              <a:ea typeface="Calibri" panose="020F0502020204030204" pitchFamily="34" charset="0"/>
              <a:cs typeface="Times New Roman" panose="02020603050405020304" pitchFamily="18" charset="0"/>
            </a:endParaRPr>
          </a:p>
        </p:txBody>
      </p:sp>
      <p:sp>
        <p:nvSpPr>
          <p:cNvPr id="4" name="TextBox 3"/>
          <p:cNvSpPr txBox="1"/>
          <p:nvPr/>
        </p:nvSpPr>
        <p:spPr>
          <a:xfrm>
            <a:off x="1864311" y="2663301"/>
            <a:ext cx="6090081" cy="1477328"/>
          </a:xfrm>
          <a:prstGeom prst="rect">
            <a:avLst/>
          </a:prstGeom>
          <a:noFill/>
        </p:spPr>
        <p:txBody>
          <a:bodyPr wrap="square" rtlCol="0">
            <a:spAutoFit/>
          </a:bodyPr>
          <a:lstStyle/>
          <a:p>
            <a:r>
              <a:rPr lang="de-DE" dirty="0" smtClean="0"/>
              <a:t>Debate if applicable to citizens only</a:t>
            </a:r>
          </a:p>
          <a:p>
            <a:pPr marL="285750" indent="-285750">
              <a:buFontTx/>
              <a:buChar char="-"/>
            </a:pPr>
            <a:r>
              <a:rPr lang="de-DE" dirty="0" smtClean="0"/>
              <a:t>General political and social rights</a:t>
            </a:r>
          </a:p>
          <a:p>
            <a:pPr marL="285750" indent="-285750">
              <a:buFontTx/>
              <a:buChar char="-"/>
            </a:pPr>
            <a:r>
              <a:rPr lang="de-DE" dirty="0" smtClean="0"/>
              <a:t>Specific provisions such as anti discrimination article 21</a:t>
            </a:r>
          </a:p>
          <a:p>
            <a:pPr marL="285750" indent="-285750">
              <a:buFontTx/>
              <a:buChar char="-"/>
            </a:pPr>
            <a:r>
              <a:rPr lang="de-DE" dirty="0" smtClean="0"/>
              <a:t>Unclear if EU member states also bound</a:t>
            </a:r>
            <a:endParaRPr lang="en-GB" dirty="0"/>
          </a:p>
        </p:txBody>
      </p:sp>
    </p:spTree>
    <p:custDataLst>
      <p:tags r:id="rId2"/>
    </p:custDataLst>
    <p:extLst>
      <p:ext uri="{BB962C8B-B14F-4D97-AF65-F5344CB8AC3E}">
        <p14:creationId xmlns:p14="http://schemas.microsoft.com/office/powerpoint/2010/main" val="2889315813"/>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63656"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63657"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181130" y="869696"/>
            <a:ext cx="4930815" cy="461665"/>
          </a:xfrm>
          <a:prstGeom prst="rect">
            <a:avLst/>
          </a:prstGeom>
          <a:noFill/>
        </p:spPr>
        <p:txBody>
          <a:bodyPr wrap="square" rtlCol="0">
            <a:spAutoFit/>
          </a:bodyPr>
          <a:lstStyle/>
          <a:p>
            <a:r>
              <a:rPr lang="de-DE" sz="2400" dirty="0" smtClean="0">
                <a:solidFill>
                  <a:srgbClr val="00599C"/>
                </a:solidFill>
              </a:rPr>
              <a:t>EU legislation</a:t>
            </a:r>
            <a:endParaRPr lang="de-DE" sz="2400" dirty="0">
              <a:solidFill>
                <a:srgbClr val="00599C"/>
              </a:solidFill>
            </a:endParaRPr>
          </a:p>
        </p:txBody>
      </p:sp>
      <p:sp>
        <p:nvSpPr>
          <p:cNvPr id="3" name="Textfeld 2"/>
          <p:cNvSpPr txBox="1"/>
          <p:nvPr/>
        </p:nvSpPr>
        <p:spPr>
          <a:xfrm>
            <a:off x="863599" y="2410076"/>
            <a:ext cx="7073037" cy="3416320"/>
          </a:xfrm>
          <a:prstGeom prst="rect">
            <a:avLst/>
          </a:prstGeom>
          <a:noFill/>
        </p:spPr>
        <p:txBody>
          <a:bodyPr wrap="square" rtlCol="0">
            <a:spAutoFit/>
          </a:bodyPr>
          <a:lstStyle/>
          <a:p>
            <a:r>
              <a:rPr lang="de-DE" dirty="0" smtClean="0">
                <a:solidFill>
                  <a:srgbClr val="00599C"/>
                </a:solidFill>
              </a:rPr>
              <a:t>Progress on asylum &amp; refugee protection, little on migrants´rights</a:t>
            </a:r>
          </a:p>
          <a:p>
            <a:endParaRPr lang="de-DE" dirty="0" smtClean="0">
              <a:solidFill>
                <a:srgbClr val="00599C"/>
              </a:solidFill>
            </a:endParaRPr>
          </a:p>
          <a:p>
            <a:r>
              <a:rPr lang="de-DE" dirty="0" smtClean="0">
                <a:solidFill>
                  <a:srgbClr val="00599C"/>
                </a:solidFill>
              </a:rPr>
              <a:t>Real migration legislation</a:t>
            </a:r>
            <a:endParaRPr lang="de-DE" dirty="0">
              <a:solidFill>
                <a:srgbClr val="00599C"/>
              </a:solidFill>
            </a:endParaRPr>
          </a:p>
          <a:p>
            <a:pPr marL="285750" indent="-285750">
              <a:buFontTx/>
              <a:buChar char="-"/>
            </a:pPr>
            <a:r>
              <a:rPr lang="de-DE" dirty="0" smtClean="0">
                <a:solidFill>
                  <a:srgbClr val="00599C"/>
                </a:solidFill>
              </a:rPr>
              <a:t>High skilles migrants („blue card“) directive)</a:t>
            </a:r>
          </a:p>
          <a:p>
            <a:pPr marL="285750" indent="-285750">
              <a:buFontTx/>
              <a:buChar char="-"/>
            </a:pPr>
            <a:r>
              <a:rPr lang="de-DE" dirty="0" smtClean="0">
                <a:solidFill>
                  <a:srgbClr val="00599C"/>
                </a:solidFill>
              </a:rPr>
              <a:t>Seasonal workers directive</a:t>
            </a:r>
          </a:p>
          <a:p>
            <a:pPr marL="285750" indent="-285750">
              <a:buFontTx/>
              <a:buChar char="-"/>
            </a:pPr>
            <a:r>
              <a:rPr lang="de-DE" dirty="0" smtClean="0">
                <a:solidFill>
                  <a:srgbClr val="00599C"/>
                </a:solidFill>
              </a:rPr>
              <a:t>(Students mobility)</a:t>
            </a:r>
          </a:p>
          <a:p>
            <a:pPr marL="285750" indent="-285750">
              <a:buFontTx/>
              <a:buChar char="-"/>
            </a:pPr>
            <a:endParaRPr lang="de-DE" dirty="0">
              <a:solidFill>
                <a:srgbClr val="00599C"/>
              </a:solidFill>
            </a:endParaRPr>
          </a:p>
          <a:p>
            <a:r>
              <a:rPr lang="de-DE" dirty="0" smtClean="0">
                <a:solidFill>
                  <a:srgbClr val="00599C"/>
                </a:solidFill>
              </a:rPr>
              <a:t>Related</a:t>
            </a:r>
          </a:p>
          <a:p>
            <a:pPr marL="285750" indent="-285750">
              <a:buFontTx/>
              <a:buChar char="-"/>
            </a:pPr>
            <a:r>
              <a:rPr lang="de-DE" dirty="0" smtClean="0">
                <a:solidFill>
                  <a:srgbClr val="00599C"/>
                </a:solidFill>
              </a:rPr>
              <a:t>Long term residence directive</a:t>
            </a:r>
          </a:p>
          <a:p>
            <a:pPr marL="285750" indent="-285750">
              <a:buFontTx/>
              <a:buChar char="-"/>
            </a:pPr>
            <a:r>
              <a:rPr lang="de-DE" dirty="0" smtClean="0">
                <a:solidFill>
                  <a:srgbClr val="00599C"/>
                </a:solidFill>
              </a:rPr>
              <a:t>Family reunification directive</a:t>
            </a:r>
          </a:p>
          <a:p>
            <a:pPr marL="285750" indent="-285750">
              <a:buFontTx/>
              <a:buChar char="-"/>
            </a:pPr>
            <a:r>
              <a:rPr lang="de-DE" dirty="0" smtClean="0">
                <a:solidFill>
                  <a:srgbClr val="00599C"/>
                </a:solidFill>
              </a:rPr>
              <a:t>Return directive</a:t>
            </a:r>
          </a:p>
        </p:txBody>
      </p:sp>
      <p:pic>
        <p:nvPicPr>
          <p:cNvPr id="30769" name="Picture 49" descr="http://www.ccme.be/typo3temp/pics/23571ba7e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379" y="0"/>
            <a:ext cx="4607572" cy="23100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793600597"/>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0" presetClass="entr" presetSubtype="0" fill="hold" nodeType="afterEffect">
                                  <p:stCondLst>
                                    <p:cond delay="4000"/>
                                  </p:stCondLst>
                                  <p:childTnLst>
                                    <p:set>
                                      <p:cBhvr>
                                        <p:cTn id="22" dur="1" fill="hold">
                                          <p:stCondLst>
                                            <p:cond delay="0"/>
                                          </p:stCondLst>
                                        </p:cTn>
                                        <p:tgtEl>
                                          <p:spTgt spid="30769"/>
                                        </p:tgtEl>
                                        <p:attrNameLst>
                                          <p:attrName>style.visibility</p:attrName>
                                        </p:attrNameLst>
                                      </p:cBhvr>
                                      <p:to>
                                        <p:strVal val="visible"/>
                                      </p:to>
                                    </p:set>
                                    <p:animEffect transition="in" filter="fade">
                                      <p:cBhvr>
                                        <p:cTn id="23" dur="500"/>
                                        <p:tgtEl>
                                          <p:spTgt spid="30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Max-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Max-Regular"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1526</Words>
  <Application>Microsoft Office PowerPoint</Application>
  <PresentationFormat>On-screen Show (4:3)</PresentationFormat>
  <Paragraphs>192</Paragraphs>
  <Slides>17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dc:creator>
  <cp:lastModifiedBy>Torsten Moritz</cp:lastModifiedBy>
  <cp:revision>337</cp:revision>
  <cp:lastPrinted>2014-09-19T08:34:47Z</cp:lastPrinted>
  <dcterms:created xsi:type="dcterms:W3CDTF">2008-08-28T14:03:15Z</dcterms:created>
  <dcterms:modified xsi:type="dcterms:W3CDTF">2017-06-30T10:20:58Z</dcterms:modified>
</cp:coreProperties>
</file>