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1"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6" r:id="rId29"/>
    <p:sldId id="287" r:id="rId30"/>
    <p:sldId id="282" r:id="rId31"/>
    <p:sldId id="283" r:id="rId32"/>
    <p:sldId id="288" r:id="rId33"/>
  </p:sldIdLst>
  <p:sldSz cx="9144000" cy="6858000" type="screen4x3"/>
  <p:notesSz cx="6858000" cy="9144000"/>
  <p:defaultTex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53A"/>
    <a:srgbClr val="9258C8"/>
    <a:srgbClr val="E63375"/>
    <a:srgbClr val="8C0032"/>
    <a:srgbClr val="FCA311"/>
    <a:srgbClr val="00B08C"/>
    <a:srgbClr val="00A39A"/>
    <a:srgbClr val="FCD116"/>
    <a:srgbClr val="3A75C4"/>
    <a:srgbClr val="00BD9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304" autoAdjust="0"/>
  </p:normalViewPr>
  <p:slideViewPr>
    <p:cSldViewPr>
      <p:cViewPr varScale="1">
        <p:scale>
          <a:sx n="115" d="100"/>
          <a:sy n="115" d="100"/>
        </p:scale>
        <p:origin x="1530" y="114"/>
      </p:cViewPr>
      <p:guideLst>
        <p:guide orient="horz" pos="2160"/>
        <p:guide pos="2880"/>
      </p:guideLst>
    </p:cSldViewPr>
  </p:slideViewPr>
  <p:notesTextViewPr>
    <p:cViewPr>
      <p:scale>
        <a:sx n="3" d="2"/>
        <a:sy n="3" d="2"/>
      </p:scale>
      <p:origin x="0" y="0"/>
    </p:cViewPr>
  </p:notesTextViewPr>
  <p:sorterViewPr>
    <p:cViewPr>
      <p:scale>
        <a:sx n="201" d="100"/>
        <a:sy n="201" d="100"/>
      </p:scale>
      <p:origin x="0" y="-1230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800" smtClean="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800" smtClean="0"/>
            </a:lvl1pPr>
          </a:lstStyle>
          <a:p>
            <a:pPr>
              <a:defRPr/>
            </a:pPr>
            <a:fld id="{86D4800B-8753-3B4F-97ED-321E73BD7EDB}" type="datetimeFigureOut">
              <a:rPr lang="fi-FI"/>
              <a:pPr>
                <a:defRPr/>
              </a:pPr>
              <a:t>26.4.2018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800" smtClean="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pPr>
              <a:defRPr/>
            </a:pPr>
            <a:fld id="{2AEE3D99-5224-E842-A8E5-E1EB0FE63541}" type="slidenum">
              <a:rPr lang="en-GB"/>
              <a:pPr>
                <a:defRPr/>
              </a:pPr>
              <a:t>‹#›</a:t>
            </a:fld>
            <a:endParaRPr lang="en-GB"/>
          </a:p>
        </p:txBody>
      </p:sp>
    </p:spTree>
    <p:extLst>
      <p:ext uri="{BB962C8B-B14F-4D97-AF65-F5344CB8AC3E}">
        <p14:creationId xmlns:p14="http://schemas.microsoft.com/office/powerpoint/2010/main" val="275589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8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800" smtClean="0"/>
            </a:lvl1pPr>
          </a:lstStyle>
          <a:p>
            <a:pPr>
              <a:defRPr/>
            </a:pPr>
            <a:fld id="{BD7201BD-9C11-AD45-9EF1-CE7B667A450D}" type="datetimeFigureOut">
              <a:rPr lang="fi-FI"/>
              <a:pPr>
                <a:defRPr/>
              </a:pPr>
              <a:t>26.4.2018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8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pPr>
              <a:defRPr/>
            </a:pPr>
            <a:fld id="{3405D274-9957-F14C-8EA2-7129B63473F4}" type="slidenum">
              <a:rPr lang="en-GB"/>
              <a:pPr>
                <a:defRPr/>
              </a:pPr>
              <a:t>‹#›</a:t>
            </a:fld>
            <a:endParaRPr lang="en-GB"/>
          </a:p>
        </p:txBody>
      </p:sp>
    </p:spTree>
    <p:extLst>
      <p:ext uri="{BB962C8B-B14F-4D97-AF65-F5344CB8AC3E}">
        <p14:creationId xmlns:p14="http://schemas.microsoft.com/office/powerpoint/2010/main" val="31222861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pic>
        <p:nvPicPr>
          <p:cNvPr id="3" name="Kuva 2" descr="legohead.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54000" y="254000"/>
            <a:ext cx="8636000" cy="5905500"/>
          </a:xfrm>
          <a:prstGeom prst="rect">
            <a:avLst/>
          </a:prstGeom>
        </p:spPr>
      </p:pic>
      <p:sp>
        <p:nvSpPr>
          <p:cNvPr id="11" name="Title Placeholder 1"/>
          <p:cNvSpPr>
            <a:spLocks noGrp="1"/>
          </p:cNvSpPr>
          <p:nvPr>
            <p:ph type="ctrTitle" hasCustomPrompt="1"/>
          </p:nvPr>
        </p:nvSpPr>
        <p:spPr>
          <a:xfrm>
            <a:off x="683568" y="2708920"/>
            <a:ext cx="77724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a:t>CLICK TO ADD TITLE</a:t>
            </a:r>
          </a:p>
        </p:txBody>
      </p:sp>
      <p:sp>
        <p:nvSpPr>
          <p:cNvPr id="13" name="Text Placeholder 2"/>
          <p:cNvSpPr>
            <a:spLocks noGrp="1"/>
          </p:cNvSpPr>
          <p:nvPr>
            <p:ph type="subTitle" idx="1" hasCustomPrompt="1"/>
          </p:nvPr>
        </p:nvSpPr>
        <p:spPr>
          <a:xfrm>
            <a:off x="685800" y="4267200"/>
            <a:ext cx="7772400" cy="1371600"/>
          </a:xfrm>
          <a:effectLst>
            <a:outerShdw blurRad="50800" dist="38100" dir="2700000" algn="tl" rotWithShape="0">
              <a:prstClr val="black">
                <a:alpha val="40000"/>
              </a:prstClr>
            </a:outerShdw>
          </a:effectLst>
        </p:spPr>
        <p:txBody>
          <a:bodyPr/>
          <a:lstStyle>
            <a:lvl1pPr algn="ctr">
              <a:lnSpc>
                <a:spcPct val="90000"/>
              </a:lnSpc>
              <a:spcAft>
                <a:spcPct val="0"/>
              </a:spcAft>
              <a:defRPr b="0">
                <a:solidFill>
                  <a:srgbClr val="FFFFFF"/>
                </a:solidFill>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grpSp>
        <p:nvGrpSpPr>
          <p:cNvPr id="22" name="Ryhmä 21"/>
          <p:cNvGrpSpPr/>
          <p:nvPr userDrawn="1"/>
        </p:nvGrpSpPr>
        <p:grpSpPr bwMode="white">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6" name="Päivämäärän paikkamerkki 5"/>
          <p:cNvSpPr>
            <a:spLocks noGrp="1"/>
          </p:cNvSpPr>
          <p:nvPr>
            <p:ph type="dt" sz="half" idx="10"/>
          </p:nvPr>
        </p:nvSpPr>
        <p:spPr/>
        <p:txBody>
          <a:bodyPr/>
          <a:lstStyle/>
          <a:p>
            <a:pPr>
              <a:defRPr/>
            </a:pPr>
            <a:r>
              <a:rPr lang="fi-FI"/>
              <a:t>24/04/2018</a:t>
            </a:r>
            <a:endParaRPr lang="fi-FI" dirty="0"/>
          </a:p>
        </p:txBody>
      </p:sp>
      <p:sp>
        <p:nvSpPr>
          <p:cNvPr id="7" name="Alatunnisteen paikkamerkki 6"/>
          <p:cNvSpPr>
            <a:spLocks noGrp="1"/>
          </p:cNvSpPr>
          <p:nvPr>
            <p:ph type="ftr" sz="quarter" idx="11"/>
          </p:nvPr>
        </p:nvSpPr>
        <p:spPr/>
        <p:txBody>
          <a:bodyPr/>
          <a:lstStyle/>
          <a:p>
            <a:r>
              <a:rPr lang="en-US"/>
              <a:t>Public Policy in the Digital Economy /                              Ville-Veikko Pulkka</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505777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atin typeface="+mj-lt"/>
              </a:defRPr>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467544" y="2996952"/>
            <a:ext cx="4464496"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2" name="Picture Placeholder 2"/>
          <p:cNvSpPr>
            <a:spLocks noGrp="1"/>
          </p:cNvSpPr>
          <p:nvPr>
            <p:ph type="pic" sz="quarter" idx="13" hasCustomPrompt="1"/>
          </p:nvPr>
        </p:nvSpPr>
        <p:spPr>
          <a:xfrm>
            <a:off x="5080000" y="254000"/>
            <a:ext cx="381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4"/>
          </p:nvPr>
        </p:nvSpPr>
        <p:spPr/>
        <p:txBody>
          <a:bodyPr/>
          <a:lstStyle/>
          <a:p>
            <a:pPr>
              <a:defRPr/>
            </a:pPr>
            <a:r>
              <a:rPr lang="fi-FI"/>
              <a:t>24/04/2018</a:t>
            </a:r>
            <a:endParaRPr lang="fi-FI" dirty="0"/>
          </a:p>
        </p:txBody>
      </p:sp>
      <p:sp>
        <p:nvSpPr>
          <p:cNvPr id="6" name="Alatunnisteen paikkamerkki 5"/>
          <p:cNvSpPr>
            <a:spLocks noGrp="1"/>
          </p:cNvSpPr>
          <p:nvPr>
            <p:ph type="ftr" sz="quarter" idx="15"/>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74796899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539552" y="1916832"/>
            <a:ext cx="4392488" cy="864096"/>
          </a:xfrm>
          <a:prstGeom prst="rect">
            <a:avLst/>
          </a:prstGeom>
          <a:noFill/>
          <a:ln w="9525">
            <a:noFill/>
            <a:miter lim="800000"/>
            <a:headEnd/>
            <a:tailEnd/>
          </a:ln>
        </p:spPr>
        <p:txBody>
          <a:bodyPr lIns="91440" tIns="45720" rIns="91440" bIns="45720"/>
          <a:lstStyle>
            <a:lvl1pPr>
              <a:defRPr sz="3000">
                <a:latin typeface="+mj-lt"/>
              </a:defRPr>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467544" y="2996953"/>
            <a:ext cx="4464496"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4" name="Picture Placeholder 2"/>
          <p:cNvSpPr>
            <a:spLocks noGrp="1"/>
          </p:cNvSpPr>
          <p:nvPr>
            <p:ph type="pic" sz="quarter" idx="13" hasCustomPrompt="1"/>
          </p:nvPr>
        </p:nvSpPr>
        <p:spPr>
          <a:xfrm>
            <a:off x="5076000" y="254000"/>
            <a:ext cx="381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15" name="Picture Placeholder 2"/>
          <p:cNvSpPr>
            <a:spLocks noGrp="1"/>
          </p:cNvSpPr>
          <p:nvPr>
            <p:ph type="pic" sz="quarter" idx="14" hasCustomPrompt="1"/>
          </p:nvPr>
        </p:nvSpPr>
        <p:spPr>
          <a:xfrm>
            <a:off x="5076056" y="3212976"/>
            <a:ext cx="381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5"/>
          </p:nvPr>
        </p:nvSpPr>
        <p:spPr/>
        <p:txBody>
          <a:bodyPr/>
          <a:lstStyle/>
          <a:p>
            <a:pPr>
              <a:defRPr/>
            </a:pPr>
            <a:r>
              <a:rPr lang="fi-FI"/>
              <a:t>24/04/2018</a:t>
            </a:r>
            <a:endParaRPr lang="fi-FI" dirty="0"/>
          </a:p>
        </p:txBody>
      </p:sp>
      <p:sp>
        <p:nvSpPr>
          <p:cNvPr id="6" name="Alatunnisteen paikkamerkki 5"/>
          <p:cNvSpPr>
            <a:spLocks noGrp="1"/>
          </p:cNvSpPr>
          <p:nvPr>
            <p:ph type="ftr" sz="quarter" idx="16"/>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7"/>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408030226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atin typeface="+mj-lt"/>
              </a:defRPr>
            </a:lvl1pPr>
          </a:lstStyle>
          <a:p>
            <a:pPr lvl="0"/>
            <a:r>
              <a:rPr lang="fi-FI" dirty="0"/>
              <a:t>CLICK TO ADD TITLE</a:t>
            </a:r>
            <a:endParaRPr lang="en-US" dirty="0"/>
          </a:p>
        </p:txBody>
      </p:sp>
      <p:sp>
        <p:nvSpPr>
          <p:cNvPr id="2" name="Päivämäärän paikkamerkki 1"/>
          <p:cNvSpPr>
            <a:spLocks noGrp="1"/>
          </p:cNvSpPr>
          <p:nvPr>
            <p:ph type="dt" sz="half" idx="10"/>
          </p:nvPr>
        </p:nvSpPr>
        <p:spPr/>
        <p:txBody>
          <a:bodyPr/>
          <a:lstStyle/>
          <a:p>
            <a:pPr>
              <a:defRPr/>
            </a:pPr>
            <a:r>
              <a:rPr lang="fi-FI"/>
              <a:t>24/04/2018</a:t>
            </a:r>
            <a:endParaRPr lang="fi-FI" dirty="0"/>
          </a:p>
        </p:txBody>
      </p:sp>
      <p:sp>
        <p:nvSpPr>
          <p:cNvPr id="6" name="Alatunnisteen paikkamerkki 5"/>
          <p:cNvSpPr>
            <a:spLocks noGrp="1"/>
          </p:cNvSpPr>
          <p:nvPr>
            <p:ph type="ftr" sz="quarter" idx="11"/>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6904132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gray">
          <a:xfrm>
            <a:off x="254000" y="254000"/>
            <a:ext cx="8636000" cy="5905500"/>
          </a:xfrm>
          <a:solidFill>
            <a:schemeClr val="tx1">
              <a:lumMod val="50000"/>
              <a:lumOff val="50000"/>
            </a:schemeClr>
          </a:solidFill>
        </p:spPr>
        <p:txBody>
          <a:bodyPr anchor="ctr"/>
          <a:lstStyle>
            <a:lvl1pPr algn="ctr">
              <a:defRPr b="0" i="0">
                <a:latin typeface="Gotham-Bold"/>
                <a:cs typeface="Gotham-Bold"/>
              </a:defRPr>
            </a:lvl1pPr>
          </a:lstStyle>
          <a:p>
            <a:r>
              <a:rPr lang="en-US" dirty="0"/>
              <a:t>Click icon to add picture</a:t>
            </a:r>
          </a:p>
        </p:txBody>
      </p:sp>
      <p:sp>
        <p:nvSpPr>
          <p:cNvPr id="20"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grpSp>
        <p:nvGrpSpPr>
          <p:cNvPr id="17" name="Ryhmä 16"/>
          <p:cNvGrpSpPr/>
          <p:nvPr userDrawn="1"/>
        </p:nvGrpSpPr>
        <p:grpSpPr bwMode="auto">
          <a:xfrm>
            <a:off x="252000" y="250723"/>
            <a:ext cx="2179464" cy="2042651"/>
            <a:chOff x="1311275" y="373063"/>
            <a:chExt cx="6524625" cy="6115050"/>
          </a:xfrm>
          <a:solidFill>
            <a:schemeClr val="bg1"/>
          </a:solidFill>
        </p:grpSpPr>
        <p:sp>
          <p:nvSpPr>
            <p:cNvPr id="18" name="Rectangle 5"/>
            <p:cNvSpPr>
              <a:spLocks noChangeArrowheads="1"/>
            </p:cNvSpPr>
            <p:nvPr userDrawn="1"/>
          </p:nvSpPr>
          <p:spPr bwMode="auto">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6"/>
            <p:cNvSpPr>
              <a:spLocks noChangeArrowheads="1"/>
            </p:cNvSpPr>
            <p:nvPr userDrawn="1"/>
          </p:nvSpPr>
          <p:spPr bwMode="auto">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auto">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4"/>
          </p:nvPr>
        </p:nvSpPr>
        <p:spPr/>
        <p:txBody>
          <a:bodyPr/>
          <a:lstStyle/>
          <a:p>
            <a:pPr>
              <a:defRPr/>
            </a:pPr>
            <a:r>
              <a:rPr lang="fi-FI"/>
              <a:t>24/04/2018</a:t>
            </a:r>
            <a:endParaRPr lang="fi-FI" dirty="0"/>
          </a:p>
        </p:txBody>
      </p:sp>
      <p:sp>
        <p:nvSpPr>
          <p:cNvPr id="3" name="Alatunnisteen paikkamerkki 2"/>
          <p:cNvSpPr>
            <a:spLocks noGrp="1"/>
          </p:cNvSpPr>
          <p:nvPr>
            <p:ph type="ftr" sz="quarter" idx="15"/>
          </p:nvPr>
        </p:nvSpPr>
        <p:spPr/>
        <p:txBody>
          <a:bodyPr/>
          <a:lstStyle/>
          <a:p>
            <a:r>
              <a:rPr lang="en-US"/>
              <a:t>Public Policy in the Digital Economy /                              Ville-Veikko Pulkka</a:t>
            </a:r>
            <a:endParaRPr lang="fi-FI" dirty="0"/>
          </a:p>
        </p:txBody>
      </p:sp>
      <p:sp>
        <p:nvSpPr>
          <p:cNvPr id="4" name="Dian numeron paikkamerkki 3"/>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70319580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3">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a:extLst>
              <a:ext uri="{28A0092B-C50C-407E-A947-70E740481C1C}">
                <a14:useLocalDpi xmlns:a14="http://schemas.microsoft.com/office/drawing/2010/main" val="0"/>
              </a:ext>
            </a:extLst>
          </a:blip>
          <a:srcRect r="-6"/>
          <a:stretch/>
        </p:blipFill>
        <p:spPr bwMode="ltGray">
          <a:xfrm>
            <a:off x="254000" y="254000"/>
            <a:ext cx="8636000" cy="5905500"/>
          </a:xfrm>
          <a:prstGeom prst="rect">
            <a:avLst/>
          </a:prstGeom>
        </p:spPr>
      </p:pic>
      <p:sp>
        <p:nvSpPr>
          <p:cNvPr id="43011" name="Text Placeholder 2"/>
          <p:cNvSpPr>
            <a:spLocks noGrp="1"/>
          </p:cNvSpPr>
          <p:nvPr>
            <p:ph type="subTitle" idx="1" hasCustomPrompt="1"/>
          </p:nvPr>
        </p:nvSpPr>
        <p:spPr>
          <a:xfrm>
            <a:off x="685800" y="4267200"/>
            <a:ext cx="77724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a:t>Click</a:t>
            </a:r>
            <a:r>
              <a:rPr lang="fi-FI" noProof="0" dirty="0"/>
              <a:t> to </a:t>
            </a:r>
            <a:r>
              <a:rPr lang="fi-FI" noProof="0" dirty="0" err="1"/>
              <a:t>add</a:t>
            </a:r>
            <a:r>
              <a:rPr lang="fi-FI" noProof="0" dirty="0"/>
              <a:t> </a:t>
            </a:r>
            <a:r>
              <a:rPr lang="fi-FI" noProof="0" dirty="0" err="1"/>
              <a:t>subtitle</a:t>
            </a:r>
            <a:endParaRPr lang="fi-FI" noProof="0" dirty="0"/>
          </a:p>
        </p:txBody>
      </p:sp>
      <p:sp>
        <p:nvSpPr>
          <p:cNvPr id="13"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a:t>CLICK TO ADD TITLE</a:t>
            </a:r>
          </a:p>
        </p:txBody>
      </p:sp>
      <p:grpSp>
        <p:nvGrpSpPr>
          <p:cNvPr id="19" name="Ryhmä 18"/>
          <p:cNvGrpSpPr/>
          <p:nvPr userDrawn="1"/>
        </p:nvGrpSpPr>
        <p:grpSpPr bwMode="black">
          <a:xfrm>
            <a:off x="252000" y="250723"/>
            <a:ext cx="2179464" cy="2042651"/>
            <a:chOff x="1311275" y="373063"/>
            <a:chExt cx="6524625" cy="6115050"/>
          </a:xfrm>
          <a:solidFill>
            <a:srgbClr val="E5053A"/>
          </a:solidFill>
        </p:grpSpPr>
        <p:sp>
          <p:nvSpPr>
            <p:cNvPr id="20"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r>
              <a:rPr lang="fi-FI"/>
              <a:t>24/04/2018</a:t>
            </a:r>
            <a:endParaRPr lang="fi-FI" dirty="0"/>
          </a:p>
        </p:txBody>
      </p:sp>
      <p:sp>
        <p:nvSpPr>
          <p:cNvPr id="6" name="Alatunnisteen paikkamerkki 5"/>
          <p:cNvSpPr>
            <a:spLocks noGrp="1"/>
          </p:cNvSpPr>
          <p:nvPr>
            <p:ph type="ftr" sz="quarter" idx="11"/>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4050694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lide 4 Helsinki">
    <p:spTree>
      <p:nvGrpSpPr>
        <p:cNvPr id="1" name=""/>
        <p:cNvGrpSpPr/>
        <p:nvPr/>
      </p:nvGrpSpPr>
      <p:grpSpPr>
        <a:xfrm>
          <a:off x="0" y="0"/>
          <a:ext cx="0" cy="0"/>
          <a:chOff x="0" y="0"/>
          <a:chExt cx="0" cy="0"/>
        </a:xfrm>
      </p:grpSpPr>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2467" y="254000"/>
            <a:ext cx="8636000" cy="5905500"/>
          </a:xfrm>
          <a:prstGeom prst="rect">
            <a:avLst/>
          </a:prstGeom>
        </p:spPr>
      </p:pic>
      <p:sp>
        <p:nvSpPr>
          <p:cNvPr id="11" name="Title Placeholder 1"/>
          <p:cNvSpPr>
            <a:spLocks noGrp="1"/>
          </p:cNvSpPr>
          <p:nvPr>
            <p:ph type="ctrTitle"/>
          </p:nvPr>
        </p:nvSpPr>
        <p:spPr bwMode="white">
          <a:xfrm>
            <a:off x="683568" y="2852936"/>
            <a:ext cx="7772400" cy="1296144"/>
          </a:xfrm>
          <a:effectLst>
            <a:outerShdw blurRad="50800" dist="38100" dir="2700000" algn="tl" rotWithShape="0">
              <a:prstClr val="black">
                <a:alpha val="40000"/>
              </a:prstClr>
            </a:outerShdw>
          </a:effectLst>
        </p:spPr>
        <p:txBody>
          <a:bodyPr anchor="ctr" anchorCtr="0"/>
          <a:lstStyle>
            <a:lvl1pPr algn="ctr">
              <a:lnSpc>
                <a:spcPct val="70000"/>
              </a:lnSpc>
              <a:defRPr sz="5000" baseline="0">
                <a:solidFill>
                  <a:schemeClr val="bg1"/>
                </a:solidFill>
                <a:latin typeface="+mj-lt"/>
                <a:ea typeface="ＭＳ Ｐゴシック" charset="0"/>
                <a:cs typeface="Gotham Narrow Bold"/>
              </a:defRPr>
            </a:lvl1pPr>
          </a:lstStyle>
          <a:p>
            <a:pPr lvl="0"/>
            <a:r>
              <a:rPr lang="fi-FI" noProof="0"/>
              <a:t>Muokkaa ots. perustyyl. napsautt.</a:t>
            </a:r>
            <a:endParaRPr lang="fi-FI" noProof="0" dirty="0"/>
          </a:p>
        </p:txBody>
      </p:sp>
      <p:grpSp>
        <p:nvGrpSpPr>
          <p:cNvPr id="21" name="Ryhmä 20"/>
          <p:cNvGrpSpPr/>
          <p:nvPr userDrawn="1"/>
        </p:nvGrpSpPr>
        <p:grpSpPr bwMode="white">
          <a:xfrm>
            <a:off x="252000" y="250723"/>
            <a:ext cx="2179464" cy="2042651"/>
            <a:chOff x="1311275" y="373063"/>
            <a:chExt cx="6524625" cy="6115050"/>
          </a:xfrm>
          <a:solidFill>
            <a:schemeClr val="bg1"/>
          </a:solidFill>
        </p:grpSpPr>
        <p:sp>
          <p:nvSpPr>
            <p:cNvPr id="22"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Päivämäärän paikkamerkki 1"/>
          <p:cNvSpPr>
            <a:spLocks noGrp="1"/>
          </p:cNvSpPr>
          <p:nvPr>
            <p:ph type="dt" sz="half" idx="10"/>
          </p:nvPr>
        </p:nvSpPr>
        <p:spPr/>
        <p:txBody>
          <a:bodyPr/>
          <a:lstStyle/>
          <a:p>
            <a:pPr>
              <a:defRPr/>
            </a:pPr>
            <a:r>
              <a:rPr lang="fi-FI"/>
              <a:t>24/04/2018</a:t>
            </a:r>
            <a:endParaRPr lang="fi-FI" dirty="0"/>
          </a:p>
        </p:txBody>
      </p:sp>
      <p:sp>
        <p:nvSpPr>
          <p:cNvPr id="4" name="Alatunnisteen paikkamerkki 3"/>
          <p:cNvSpPr>
            <a:spLocks noGrp="1"/>
          </p:cNvSpPr>
          <p:nvPr>
            <p:ph type="ftr" sz="quarter" idx="11"/>
          </p:nvPr>
        </p:nvSpPr>
        <p:spPr/>
        <p:txBody>
          <a:bodyPr/>
          <a:lstStyle/>
          <a:p>
            <a:r>
              <a:rPr lang="en-US"/>
              <a:t>Public Policy in the Digital Economy /                              Ville-Veikko Pulkka</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00085154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3"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a:t>CLICK TO ADD SUBHEADING</a:t>
            </a:r>
          </a:p>
        </p:txBody>
      </p:sp>
      <p:sp>
        <p:nvSpPr>
          <p:cNvPr id="2" name="Päivämäärän paikkamerkki 1"/>
          <p:cNvSpPr>
            <a:spLocks noGrp="1"/>
          </p:cNvSpPr>
          <p:nvPr>
            <p:ph type="dt" sz="half" idx="10"/>
          </p:nvPr>
        </p:nvSpPr>
        <p:spPr/>
        <p:txBody>
          <a:bodyPr/>
          <a:lstStyle/>
          <a:p>
            <a:pPr>
              <a:defRPr/>
            </a:pPr>
            <a:r>
              <a:rPr lang="fi-FI"/>
              <a:t>24/04/2018</a:t>
            </a:r>
            <a:endParaRPr lang="fi-FI" dirty="0"/>
          </a:p>
        </p:txBody>
      </p:sp>
      <p:sp>
        <p:nvSpPr>
          <p:cNvPr id="6" name="Alatunnisteen paikkamerkki 5"/>
          <p:cNvSpPr>
            <a:spLocks noGrp="1"/>
          </p:cNvSpPr>
          <p:nvPr>
            <p:ph type="ftr" sz="quarter" idx="11"/>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7403126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51520" y="692696"/>
            <a:ext cx="8640960" cy="1249544"/>
          </a:xfrm>
          <a:prstGeom prst="rect">
            <a:avLst/>
          </a:prstGeom>
          <a:noFill/>
          <a:ln w="9525">
            <a:noFill/>
            <a:miter lim="800000"/>
            <a:headEnd/>
            <a:tailEnd/>
          </a:ln>
        </p:spPr>
        <p:txBody>
          <a:bodyPr lIns="91440" tIns="45720" rIns="91440" bIns="45720"/>
          <a:lstStyle>
            <a:lvl1pPr algn="ctr">
              <a:defRPr sz="4000"/>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251520" y="2204865"/>
            <a:ext cx="864096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a:t>Click to add subtitle</a:t>
            </a:r>
          </a:p>
        </p:txBody>
      </p:sp>
      <p:sp>
        <p:nvSpPr>
          <p:cNvPr id="2" name="Päivämäärän paikkamerkki 1"/>
          <p:cNvSpPr>
            <a:spLocks noGrp="1"/>
          </p:cNvSpPr>
          <p:nvPr>
            <p:ph type="dt" sz="half" idx="10"/>
          </p:nvPr>
        </p:nvSpPr>
        <p:spPr/>
        <p:txBody>
          <a:bodyPr/>
          <a:lstStyle/>
          <a:p>
            <a:pPr>
              <a:defRPr/>
            </a:pPr>
            <a:r>
              <a:rPr lang="fi-FI"/>
              <a:t>24/04/2018</a:t>
            </a:r>
            <a:endParaRPr lang="fi-FI" dirty="0"/>
          </a:p>
        </p:txBody>
      </p:sp>
      <p:sp>
        <p:nvSpPr>
          <p:cNvPr id="4" name="Alatunnisteen paikkamerkki 3"/>
          <p:cNvSpPr>
            <a:spLocks noGrp="1"/>
          </p:cNvSpPr>
          <p:nvPr>
            <p:ph type="ftr" sz="quarter" idx="11"/>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3494457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baseline="0">
                <a:latin typeface="+mj-lt"/>
              </a:defRPr>
            </a:lvl1pPr>
          </a:lstStyle>
          <a:p>
            <a:pPr lvl="0"/>
            <a:r>
              <a:rPr lang="fi-FI" dirty="0" err="1"/>
              <a:t>Click</a:t>
            </a:r>
            <a:r>
              <a:rPr lang="fi-FI" dirty="0"/>
              <a:t> to </a:t>
            </a:r>
            <a:r>
              <a:rPr lang="fi-FI" dirty="0" err="1"/>
              <a:t>add</a:t>
            </a:r>
            <a:r>
              <a:rPr lang="fi-FI" dirty="0"/>
              <a:t> </a:t>
            </a:r>
            <a:r>
              <a:rPr lang="fi-FI" dirty="0" err="1"/>
              <a:t>title</a:t>
            </a:r>
            <a:endParaRPr lang="en-US" dirty="0"/>
          </a:p>
        </p:txBody>
      </p:sp>
      <p:sp>
        <p:nvSpPr>
          <p:cNvPr id="13" name="Text Placeholder 2"/>
          <p:cNvSpPr>
            <a:spLocks noGrp="1"/>
          </p:cNvSpPr>
          <p:nvPr>
            <p:ph idx="1" hasCustomPrompt="1"/>
          </p:nvPr>
        </p:nvSpPr>
        <p:spPr bwMode="auto">
          <a:xfrm>
            <a:off x="467544" y="2204865"/>
            <a:ext cx="8384344"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0"/>
          </p:nvPr>
        </p:nvSpPr>
        <p:spPr/>
        <p:txBody>
          <a:bodyPr/>
          <a:lstStyle/>
          <a:p>
            <a:pPr>
              <a:defRPr/>
            </a:pPr>
            <a:r>
              <a:rPr lang="fi-FI"/>
              <a:t>24/04/2018</a:t>
            </a:r>
            <a:endParaRPr lang="fi-FI" dirty="0"/>
          </a:p>
        </p:txBody>
      </p:sp>
      <p:sp>
        <p:nvSpPr>
          <p:cNvPr id="4" name="Alatunnisteen paikkamerkki 3"/>
          <p:cNvSpPr>
            <a:spLocks noGrp="1"/>
          </p:cNvSpPr>
          <p:nvPr>
            <p:ph type="ftr" sz="quarter" idx="11"/>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67544444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asic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195737" y="692696"/>
            <a:ext cx="6624736" cy="1249544"/>
          </a:xfrm>
          <a:prstGeom prst="rect">
            <a:avLst/>
          </a:prstGeom>
          <a:noFill/>
          <a:ln w="9525">
            <a:noFill/>
            <a:miter lim="800000"/>
            <a:headEnd/>
            <a:tailEnd/>
          </a:ln>
        </p:spPr>
        <p:txBody>
          <a:bodyPr lIns="91440" tIns="45720" rIns="91440" bIns="45720"/>
          <a:lstStyle>
            <a:lvl1pPr>
              <a:defRPr sz="4000">
                <a:latin typeface="+mj-lt"/>
              </a:defRPr>
            </a:lvl1pPr>
          </a:lstStyle>
          <a:p>
            <a:pPr lvl="0"/>
            <a:r>
              <a:rPr lang="fi-FI" dirty="0"/>
              <a:t>CLICK TO ADD TITLE</a:t>
            </a:r>
            <a:endParaRPr lang="en-US" dirty="0"/>
          </a:p>
        </p:txBody>
      </p:sp>
      <p:sp>
        <p:nvSpPr>
          <p:cNvPr id="13" name="Text Placeholder 2"/>
          <p:cNvSpPr>
            <a:spLocks noGrp="1"/>
          </p:cNvSpPr>
          <p:nvPr>
            <p:ph idx="1" hasCustomPrompt="1"/>
          </p:nvPr>
        </p:nvSpPr>
        <p:spPr bwMode="auto">
          <a:xfrm>
            <a:off x="467544"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11" name="Text Placeholder 2"/>
          <p:cNvSpPr>
            <a:spLocks noGrp="1"/>
          </p:cNvSpPr>
          <p:nvPr>
            <p:ph idx="13" hasCustomPrompt="1"/>
          </p:nvPr>
        </p:nvSpPr>
        <p:spPr bwMode="auto">
          <a:xfrm>
            <a:off x="4860032" y="2204865"/>
            <a:ext cx="3960440"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a:t>Click</a:t>
            </a:r>
            <a:r>
              <a:rPr lang="fi-FI" noProof="0" dirty="0"/>
              <a:t> to </a:t>
            </a:r>
            <a:r>
              <a:rPr lang="fi-FI" noProof="0" dirty="0" err="1"/>
              <a:t>add</a:t>
            </a:r>
            <a:r>
              <a:rPr lang="fi-FI" noProof="0" dirty="0"/>
              <a:t> </a:t>
            </a:r>
            <a:r>
              <a:rPr lang="fi-FI" noProof="0" dirty="0" err="1"/>
              <a:t>text</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2" name="Päivämäärän paikkamerkki 1"/>
          <p:cNvSpPr>
            <a:spLocks noGrp="1"/>
          </p:cNvSpPr>
          <p:nvPr>
            <p:ph type="dt" sz="half" idx="14"/>
          </p:nvPr>
        </p:nvSpPr>
        <p:spPr/>
        <p:txBody>
          <a:bodyPr/>
          <a:lstStyle/>
          <a:p>
            <a:pPr>
              <a:defRPr/>
            </a:pPr>
            <a:r>
              <a:rPr lang="fi-FI"/>
              <a:t>24/04/2018</a:t>
            </a:r>
            <a:endParaRPr lang="fi-FI" dirty="0"/>
          </a:p>
        </p:txBody>
      </p:sp>
      <p:sp>
        <p:nvSpPr>
          <p:cNvPr id="4" name="Alatunnisteen paikkamerkki 3"/>
          <p:cNvSpPr>
            <a:spLocks noGrp="1"/>
          </p:cNvSpPr>
          <p:nvPr>
            <p:ph type="ftr" sz="quarter" idx="15"/>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375651535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bwMode="auto">
          <a:xfrm>
            <a:off x="252000" y="254000"/>
            <a:ext cx="8636000" cy="5905500"/>
          </a:xfrm>
          <a:solidFill>
            <a:srgbClr val="7F7F7F"/>
          </a:solidFill>
        </p:spPr>
        <p:txBody>
          <a:bodyPr anchor="ctr"/>
          <a:lstStyle>
            <a:lvl1pPr algn="ctr">
              <a:defRPr b="0" i="0">
                <a:latin typeface="+mj-lt"/>
                <a:cs typeface="Gotham-Bold"/>
              </a:defRPr>
            </a:lvl1pPr>
          </a:lstStyle>
          <a:p>
            <a:r>
              <a:rPr lang="en-US" dirty="0"/>
              <a:t>Click icon to add picture</a:t>
            </a:r>
          </a:p>
        </p:txBody>
      </p:sp>
      <p:sp>
        <p:nvSpPr>
          <p:cNvPr id="2" name="Päivämäärän paikkamerkki 1"/>
          <p:cNvSpPr>
            <a:spLocks noGrp="1"/>
          </p:cNvSpPr>
          <p:nvPr>
            <p:ph type="dt" sz="half" idx="14"/>
          </p:nvPr>
        </p:nvSpPr>
        <p:spPr/>
        <p:txBody>
          <a:bodyPr/>
          <a:lstStyle/>
          <a:p>
            <a:pPr>
              <a:defRPr/>
            </a:pPr>
            <a:r>
              <a:rPr lang="fi-FI"/>
              <a:t>24/04/2018</a:t>
            </a:r>
            <a:endParaRPr lang="fi-FI" dirty="0"/>
          </a:p>
        </p:txBody>
      </p:sp>
      <p:sp>
        <p:nvSpPr>
          <p:cNvPr id="6" name="Alatunnisteen paikkamerkki 5"/>
          <p:cNvSpPr>
            <a:spLocks noGrp="1"/>
          </p:cNvSpPr>
          <p:nvPr>
            <p:ph type="ftr" sz="quarter" idx="15"/>
          </p:nvPr>
        </p:nvSpPr>
        <p:spPr/>
        <p:txBody>
          <a:bodyPr/>
          <a:lstStyle/>
          <a:p>
            <a:r>
              <a:rPr lang="en-US"/>
              <a:t>Public Policy in the Digital Economy /                              Ville-Veikko Pulkka</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
        <p:nvSpPr>
          <p:cNvPr id="10" name="Title Placeholder 1"/>
          <p:cNvSpPr>
            <a:spLocks noGrp="1"/>
          </p:cNvSpPr>
          <p:nvPr>
            <p:ph type="ctrTitle" hasCustomPrompt="1"/>
          </p:nvPr>
        </p:nvSpPr>
        <p:spPr>
          <a:xfrm>
            <a:off x="685800" y="2708920"/>
            <a:ext cx="77724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a:t>CLICK TO ADD TEXT</a:t>
            </a:r>
          </a:p>
        </p:txBody>
      </p:sp>
      <p:grpSp>
        <p:nvGrpSpPr>
          <p:cNvPr id="17" name="Ryhmä 16"/>
          <p:cNvGrpSpPr/>
          <p:nvPr userDrawn="1"/>
        </p:nvGrpSpPr>
        <p:grpSpPr bwMode="black">
          <a:xfrm>
            <a:off x="251999" y="250724"/>
            <a:ext cx="1373601" cy="1287376"/>
            <a:chOff x="1311275" y="373063"/>
            <a:chExt cx="6524625" cy="6115050"/>
          </a:xfrm>
          <a:solidFill>
            <a:srgbClr val="FFFFFF"/>
          </a:solidFill>
        </p:grpSpPr>
        <p:sp>
          <p:nvSpPr>
            <p:cNvPr id="18"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642946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1" name="Kuva 108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5412" y="6275609"/>
            <a:ext cx="1799334" cy="475200"/>
          </a:xfrm>
          <a:prstGeom prst="rect">
            <a:avLst/>
          </a:prstGeom>
        </p:spPr>
      </p:pic>
      <p:pic>
        <p:nvPicPr>
          <p:cNvPr id="10" name="Kuva 9"/>
          <p:cNvPicPr>
            <a:picLocks noChangeAspect="1"/>
          </p:cNvPicPr>
          <p:nvPr userDrawn="1"/>
        </p:nvPicPr>
        <p:blipFill rotWithShape="1">
          <a:blip r:embed="rId15">
            <a:extLst>
              <a:ext uri="{28A0092B-C50C-407E-A947-70E740481C1C}">
                <a14:useLocalDpi xmlns:a14="http://schemas.microsoft.com/office/drawing/2010/main" val="0"/>
              </a:ext>
            </a:extLst>
          </a:blip>
          <a:srcRect r="-6"/>
          <a:stretch/>
        </p:blipFill>
        <p:spPr bwMode="hidden">
          <a:xfrm>
            <a:off x="254000" y="254000"/>
            <a:ext cx="8636000" cy="5905500"/>
          </a:xfrm>
          <a:prstGeom prst="rect">
            <a:avLst/>
          </a:prstGeom>
        </p:spPr>
      </p:pic>
      <p:sp>
        <p:nvSpPr>
          <p:cNvPr id="1027" name="Title Placeholder 1"/>
          <p:cNvSpPr>
            <a:spLocks noGrp="1"/>
          </p:cNvSpPr>
          <p:nvPr>
            <p:ph type="title"/>
          </p:nvPr>
        </p:nvSpPr>
        <p:spPr bwMode="auto">
          <a:xfrm>
            <a:off x="2057400" y="620713"/>
            <a:ext cx="6781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i-FI"/>
              <a:t>Muokkaa ots. perustyyl. napsautt.</a:t>
            </a:r>
            <a:endParaRPr lang="en-GB" dirty="0"/>
          </a:p>
        </p:txBody>
      </p:sp>
      <p:sp>
        <p:nvSpPr>
          <p:cNvPr id="1028" name="Text Placeholder 2"/>
          <p:cNvSpPr>
            <a:spLocks noGrp="1"/>
          </p:cNvSpPr>
          <p:nvPr>
            <p:ph type="body" idx="1"/>
          </p:nvPr>
        </p:nvSpPr>
        <p:spPr bwMode="auto">
          <a:xfrm>
            <a:off x="2057400" y="1981200"/>
            <a:ext cx="6781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3"/>
          <p:cNvSpPr>
            <a:spLocks noGrp="1"/>
          </p:cNvSpPr>
          <p:nvPr>
            <p:ph type="dt" sz="half" idx="2"/>
          </p:nvPr>
        </p:nvSpPr>
        <p:spPr bwMode="auto">
          <a:xfrm>
            <a:off x="7696200" y="6159500"/>
            <a:ext cx="685800" cy="581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pPr>
              <a:defRPr/>
            </a:pPr>
            <a:r>
              <a:rPr lang="fi-FI"/>
              <a:t>24/04/2018</a:t>
            </a:r>
          </a:p>
        </p:txBody>
      </p:sp>
      <p:sp>
        <p:nvSpPr>
          <p:cNvPr id="9" name="Slide Number Placeholder 5"/>
          <p:cNvSpPr>
            <a:spLocks noGrp="1"/>
          </p:cNvSpPr>
          <p:nvPr>
            <p:ph type="sldNum" sz="quarter" idx="4"/>
          </p:nvPr>
        </p:nvSpPr>
        <p:spPr bwMode="auto">
          <a:xfrm>
            <a:off x="8382000" y="6159500"/>
            <a:ext cx="510480" cy="581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pPr>
              <a:defRPr/>
            </a:pPr>
            <a:fld id="{4669315E-5A66-CF44-AE5D-C333B2F730C4}" type="slidenum">
              <a:rPr lang="en-GB" smtClean="0"/>
              <a:pPr>
                <a:defRPr/>
              </a:pPr>
              <a:t>‹#›</a:t>
            </a:fld>
            <a:endParaRPr lang="en-GB"/>
          </a:p>
        </p:txBody>
      </p:sp>
      <p:sp>
        <p:nvSpPr>
          <p:cNvPr id="3" name="Alatunnisteen paikkamerkki 2"/>
          <p:cNvSpPr>
            <a:spLocks noGrp="1"/>
          </p:cNvSpPr>
          <p:nvPr>
            <p:ph type="ftr" sz="quarter" idx="3"/>
          </p:nvPr>
        </p:nvSpPr>
        <p:spPr>
          <a:xfrm>
            <a:off x="5076000" y="6166800"/>
            <a:ext cx="2808000" cy="576000"/>
          </a:xfrm>
          <a:prstGeom prst="rect">
            <a:avLst/>
          </a:prstGeom>
        </p:spPr>
        <p:txBody>
          <a:bodyPr vert="horz" lIns="0" tIns="0" rIns="0" bIns="0" rtlCol="0" anchor="b" anchorCtr="0"/>
          <a:lstStyle>
            <a:lvl1pPr algn="l">
              <a:defRPr sz="900">
                <a:solidFill>
                  <a:schemeClr val="tx1"/>
                </a:solidFill>
                <a:latin typeface="+mn-lt"/>
              </a:defRPr>
            </a:lvl1pPr>
          </a:lstStyle>
          <a:p>
            <a:r>
              <a:rPr lang="en-US"/>
              <a:t>Public Policy in the Digital Economy /                              Ville-Veikko Pulkka</a:t>
            </a:r>
            <a:endParaRPr lang="fi-FI" dirty="0"/>
          </a:p>
        </p:txBody>
      </p:sp>
      <p:grpSp>
        <p:nvGrpSpPr>
          <p:cNvPr id="11" name="Ryhmä 10"/>
          <p:cNvGrpSpPr/>
          <p:nvPr userDrawn="1"/>
        </p:nvGrpSpPr>
        <p:grpSpPr bwMode="black">
          <a:xfrm>
            <a:off x="251999" y="255600"/>
            <a:ext cx="1373601" cy="1287376"/>
            <a:chOff x="1311275" y="373063"/>
            <a:chExt cx="6524625" cy="6115050"/>
          </a:xfrm>
          <a:solidFill>
            <a:srgbClr val="E5053A"/>
          </a:solidFill>
        </p:grpSpPr>
        <p:sp>
          <p:nvSpPr>
            <p:cNvPr id="12"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Text Placeholder 2"/>
          <p:cNvSpPr txBox="1">
            <a:spLocks/>
          </p:cNvSpPr>
          <p:nvPr userDrawn="1"/>
        </p:nvSpPr>
        <p:spPr bwMode="auto">
          <a:xfrm>
            <a:off x="2267744" y="6165304"/>
            <a:ext cx="2808312" cy="576064"/>
          </a:xfrm>
          <a:prstGeom prst="rect">
            <a:avLst/>
          </a:prstGeom>
          <a:noFill/>
          <a:ln w="9525">
            <a:noFill/>
            <a:miter lim="800000"/>
            <a:headEnd/>
            <a:tailEnd/>
          </a:ln>
        </p:spPr>
        <p:txBody>
          <a:bodyPr lIns="0" tIns="0" rIns="0" bIns="0" anchor="b" anchorCtr="0"/>
          <a:lstStyle>
            <a:lvl1pPr marL="0" indent="0" algn="ctr" rtl="0" eaLnBrk="1" fontAlgn="base" hangingPunct="1">
              <a:lnSpc>
                <a:spcPts val="850"/>
              </a:lnSpc>
              <a:spcBef>
                <a:spcPct val="0"/>
              </a:spcBef>
              <a:spcAft>
                <a:spcPts val="0"/>
              </a:spcAft>
              <a:buClr>
                <a:schemeClr val="tx1"/>
              </a:buClr>
              <a:buSzPct val="100000"/>
              <a:buFont typeface="Arial"/>
              <a:buNone/>
              <a:defRPr sz="900" kern="1200" baseline="0">
                <a:solidFill>
                  <a:schemeClr val="tx1"/>
                </a:solidFill>
                <a:latin typeface="Gotham Narrow Bold"/>
                <a:ea typeface="+mn-ea"/>
                <a:cs typeface="Gotham Narrow Bold"/>
              </a:defRPr>
            </a:lvl1pPr>
            <a:lvl2pPr marL="382588" indent="0" algn="l" rtl="0" eaLnBrk="1" fontAlgn="base" hangingPunct="1">
              <a:lnSpc>
                <a:spcPct val="80000"/>
              </a:lnSpc>
              <a:spcBef>
                <a:spcPct val="0"/>
              </a:spcBef>
              <a:spcAft>
                <a:spcPct val="50000"/>
              </a:spcAft>
              <a:buClr>
                <a:schemeClr val="tx1"/>
              </a:buClr>
              <a:buSzPct val="100000"/>
              <a:buFont typeface="Arial"/>
              <a:buNone/>
              <a:defRPr sz="1200" kern="1200">
                <a:solidFill>
                  <a:schemeClr val="tx1"/>
                </a:solidFill>
                <a:latin typeface="Gotham Narrow Bold"/>
                <a:ea typeface="+mn-ea"/>
                <a:cs typeface="Gotham Narrow Bold"/>
              </a:defRPr>
            </a:lvl2pPr>
            <a:lvl3pPr marL="7651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3pPr>
            <a:lvl4pPr marL="124142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4pPr>
            <a:lvl5pPr marL="1717675" indent="0" algn="l" rtl="0" eaLnBrk="1" fontAlgn="base" hangingPunct="1">
              <a:lnSpc>
                <a:spcPct val="80000"/>
              </a:lnSpc>
              <a:spcBef>
                <a:spcPct val="0"/>
              </a:spcBef>
              <a:spcAft>
                <a:spcPct val="50000"/>
              </a:spcAft>
              <a:buFont typeface="Arial" charset="0"/>
              <a:buNone/>
              <a:defRPr sz="1200" kern="1200">
                <a:solidFill>
                  <a:schemeClr val="tx1"/>
                </a:solidFill>
                <a:latin typeface="Gotham Narrow Bold"/>
                <a:ea typeface="+mn-ea"/>
                <a:cs typeface="Gotham Narrow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i-FI" sz="900" dirty="0">
                <a:latin typeface="+mn-lt"/>
                <a:cs typeface="Arial"/>
              </a:rPr>
              <a:t>Valtiotieteellinen tiedekunta</a:t>
            </a:r>
          </a:p>
        </p:txBody>
      </p:sp>
    </p:spTree>
  </p:cSld>
  <p:clrMap bg1="lt1" tx1="dk1" bg2="lt2" tx2="dk2" accent1="accent1" accent2="accent2" accent3="accent3" accent4="accent4" accent5="accent5" accent6="accent6" hlink="hlink" folHlink="folHlink"/>
  <p:sldLayoutIdLst>
    <p:sldLayoutId id="2147483679" r:id="rId1"/>
    <p:sldLayoutId id="2147483663" r:id="rId2"/>
    <p:sldLayoutId id="2147483680" r:id="rId3"/>
    <p:sldLayoutId id="2147483685" r:id="rId4"/>
    <p:sldLayoutId id="2147483686" r:id="rId5"/>
    <p:sldLayoutId id="2147483681" r:id="rId6"/>
    <p:sldLayoutId id="2147483667" r:id="rId7"/>
    <p:sldLayoutId id="2147483669" r:id="rId8"/>
    <p:sldLayoutId id="2147483684" r:id="rId9"/>
    <p:sldLayoutId id="2147483670" r:id="rId10"/>
    <p:sldLayoutId id="2147483678" r:id="rId11"/>
    <p:sldLayoutId id="2147483683" r:id="rId12"/>
  </p:sldLayoutIdLst>
  <p:hf hdr="0"/>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rxists.org/reference/subject/economics/keynes/1930/our-grandchildren.htm" TargetMode="External"/><Relationship Id="rId2" Type="http://schemas.openxmlformats.org/officeDocument/2006/relationships/hyperlink" Target="https://www.theguardian.com/commentisfree/2016/apr/18/solution-everything-working-less-work-pressure" TargetMode="External"/><Relationship Id="rId1" Type="http://schemas.openxmlformats.org/officeDocument/2006/relationships/slideLayout" Target="../slideLayouts/slideLayout7.xml"/><Relationship Id="rId4" Type="http://schemas.openxmlformats.org/officeDocument/2006/relationships/hyperlink" Target="http://www.zpub.com/notes/idle.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hbr.org/2015/08/the-research-is-clear-long-hours-backfire-for-people-and-for-compani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socialeurope.eu/why-a-basic-income-wont-solve-technological-unemployment-but-a-job-guarantee-migh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3386/w2400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a:extLst>
              <a:ext uri="{FF2B5EF4-FFF2-40B4-BE49-F238E27FC236}">
                <a16:creationId xmlns:a16="http://schemas.microsoft.com/office/drawing/2014/main" id="{254CB39F-4705-4C34-A7B5-573A24FF78D8}"/>
              </a:ext>
            </a:extLst>
          </p:cNvPr>
          <p:cNvSpPr>
            <a:spLocks noGrp="1"/>
          </p:cNvSpPr>
          <p:nvPr>
            <p:ph type="subTitle" idx="1"/>
          </p:nvPr>
        </p:nvSpPr>
        <p:spPr/>
        <p:txBody>
          <a:bodyPr/>
          <a:lstStyle/>
          <a:p>
            <a:endParaRPr lang="fi-FI" dirty="0"/>
          </a:p>
          <a:p>
            <a:r>
              <a:rPr lang="fi-FI" dirty="0"/>
              <a:t>Conference of European </a:t>
            </a:r>
            <a:r>
              <a:rPr lang="fi-FI" dirty="0" err="1"/>
              <a:t>Churches</a:t>
            </a:r>
            <a:r>
              <a:rPr lang="fi-FI" dirty="0"/>
              <a:t> </a:t>
            </a:r>
          </a:p>
          <a:p>
            <a:r>
              <a:rPr lang="fi-FI" dirty="0"/>
              <a:t>Berlin 24 </a:t>
            </a:r>
            <a:r>
              <a:rPr lang="fi-FI" dirty="0" err="1"/>
              <a:t>April</a:t>
            </a:r>
            <a:r>
              <a:rPr lang="fi-FI" dirty="0"/>
              <a:t> 2018</a:t>
            </a:r>
          </a:p>
        </p:txBody>
      </p:sp>
      <p:sp>
        <p:nvSpPr>
          <p:cNvPr id="7" name="Otsikko 6">
            <a:extLst>
              <a:ext uri="{FF2B5EF4-FFF2-40B4-BE49-F238E27FC236}">
                <a16:creationId xmlns:a16="http://schemas.microsoft.com/office/drawing/2014/main" id="{F7018AE6-1B0D-42E5-ACDB-87CAF9723F88}"/>
              </a:ext>
            </a:extLst>
          </p:cNvPr>
          <p:cNvSpPr>
            <a:spLocks noGrp="1"/>
          </p:cNvSpPr>
          <p:nvPr>
            <p:ph type="ctrTitle"/>
          </p:nvPr>
        </p:nvSpPr>
        <p:spPr>
          <a:xfrm>
            <a:off x="685800" y="2852936"/>
            <a:ext cx="7772400" cy="1296144"/>
          </a:xfrm>
        </p:spPr>
        <p:txBody>
          <a:bodyPr/>
          <a:lstStyle/>
          <a:p>
            <a:r>
              <a:rPr lang="fi-FI" dirty="0" err="1"/>
              <a:t>Social</a:t>
            </a:r>
            <a:r>
              <a:rPr lang="fi-FI" dirty="0"/>
              <a:t> </a:t>
            </a:r>
            <a:r>
              <a:rPr lang="fi-FI" dirty="0" err="1"/>
              <a:t>policy</a:t>
            </a:r>
            <a:r>
              <a:rPr lang="fi-FI" dirty="0"/>
              <a:t> in </a:t>
            </a:r>
            <a:r>
              <a:rPr lang="fi-FI" dirty="0" err="1"/>
              <a:t>the</a:t>
            </a:r>
            <a:r>
              <a:rPr lang="fi-FI" dirty="0"/>
              <a:t> </a:t>
            </a:r>
            <a:r>
              <a:rPr lang="fi-FI" dirty="0" err="1"/>
              <a:t>digital</a:t>
            </a:r>
            <a:r>
              <a:rPr lang="fi-FI" dirty="0"/>
              <a:t> </a:t>
            </a:r>
            <a:r>
              <a:rPr lang="fi-FI" dirty="0" err="1"/>
              <a:t>economy</a:t>
            </a:r>
            <a:endParaRPr lang="fi-FI" dirty="0"/>
          </a:p>
        </p:txBody>
      </p:sp>
      <p:sp>
        <p:nvSpPr>
          <p:cNvPr id="4" name="Päivämäärän paikkamerkki 3">
            <a:extLst>
              <a:ext uri="{FF2B5EF4-FFF2-40B4-BE49-F238E27FC236}">
                <a16:creationId xmlns:a16="http://schemas.microsoft.com/office/drawing/2014/main" id="{483A7264-0B72-48BC-B1EE-1F0AE2053F97}"/>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00F4CAB9-B141-4E39-A8F9-974620889B8A}"/>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521B7CF6-9577-48CB-AEFF-4F2F1C35541F}"/>
              </a:ext>
            </a:extLst>
          </p:cNvPr>
          <p:cNvSpPr>
            <a:spLocks noGrp="1"/>
          </p:cNvSpPr>
          <p:nvPr>
            <p:ph type="sldNum" sz="quarter" idx="12"/>
          </p:nvPr>
        </p:nvSpPr>
        <p:spPr/>
        <p:txBody>
          <a:bodyPr/>
          <a:lstStyle/>
          <a:p>
            <a:pPr>
              <a:defRPr/>
            </a:pPr>
            <a:fld id="{4669315E-5A66-CF44-AE5D-C333B2F730C4}" type="slidenum">
              <a:rPr lang="en-GB" smtClean="0"/>
              <a:pPr>
                <a:defRPr/>
              </a:pPr>
              <a:t>1</a:t>
            </a:fld>
            <a:endParaRPr lang="en-GB" dirty="0"/>
          </a:p>
        </p:txBody>
      </p:sp>
    </p:spTree>
    <p:extLst>
      <p:ext uri="{BB962C8B-B14F-4D97-AF65-F5344CB8AC3E}">
        <p14:creationId xmlns:p14="http://schemas.microsoft.com/office/powerpoint/2010/main" val="186763161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FDA051-6F2B-4883-9F18-217854490A23}"/>
              </a:ext>
            </a:extLst>
          </p:cNvPr>
          <p:cNvSpPr>
            <a:spLocks noGrp="1"/>
          </p:cNvSpPr>
          <p:nvPr>
            <p:ph type="title"/>
          </p:nvPr>
        </p:nvSpPr>
        <p:spPr/>
        <p:txBody>
          <a:bodyPr/>
          <a:lstStyle/>
          <a:p>
            <a:r>
              <a:rPr lang="fi-FI" dirty="0" err="1"/>
              <a:t>Implications</a:t>
            </a:r>
            <a:endParaRPr lang="fi-FI" dirty="0"/>
          </a:p>
        </p:txBody>
      </p:sp>
      <p:sp>
        <p:nvSpPr>
          <p:cNvPr id="3" name="Sisällön paikkamerkki 2">
            <a:extLst>
              <a:ext uri="{FF2B5EF4-FFF2-40B4-BE49-F238E27FC236}">
                <a16:creationId xmlns:a16="http://schemas.microsoft.com/office/drawing/2014/main" id="{B86A0634-6D5F-43EA-A23B-E4EE0AAC7B95}"/>
              </a:ext>
            </a:extLst>
          </p:cNvPr>
          <p:cNvSpPr>
            <a:spLocks noGrp="1"/>
          </p:cNvSpPr>
          <p:nvPr>
            <p:ph idx="1"/>
          </p:nvPr>
        </p:nvSpPr>
        <p:spPr/>
        <p:txBody>
          <a:bodyPr/>
          <a:lstStyle/>
          <a:p>
            <a:r>
              <a:rPr lang="en-US" dirty="0"/>
              <a:t>These components, at least in the long-term, believed to lead to positive outcomes = more stimulating jobs and rising wages</a:t>
            </a:r>
          </a:p>
          <a:p>
            <a:r>
              <a:rPr lang="en-US" dirty="0"/>
              <a:t>Conventional measures, such as reforming education and stimulating labour supply, sufficient to improve labour’s adaptation to the digital economy in the years to come</a:t>
            </a:r>
            <a:endParaRPr lang="fi-FI" dirty="0"/>
          </a:p>
        </p:txBody>
      </p:sp>
      <p:sp>
        <p:nvSpPr>
          <p:cNvPr id="4" name="Päivämäärän paikkamerkki 3">
            <a:extLst>
              <a:ext uri="{FF2B5EF4-FFF2-40B4-BE49-F238E27FC236}">
                <a16:creationId xmlns:a16="http://schemas.microsoft.com/office/drawing/2014/main" id="{F50BA0A3-D91B-4926-B650-66E8BF1871BC}"/>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3C14503A-F4B6-4E9D-81A5-8F8CF8C96DDE}"/>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F4356492-0462-4C48-922F-2C37C6DD604C}"/>
              </a:ext>
            </a:extLst>
          </p:cNvPr>
          <p:cNvSpPr>
            <a:spLocks noGrp="1"/>
          </p:cNvSpPr>
          <p:nvPr>
            <p:ph type="sldNum" sz="quarter" idx="12"/>
          </p:nvPr>
        </p:nvSpPr>
        <p:spPr/>
        <p:txBody>
          <a:bodyPr/>
          <a:lstStyle/>
          <a:p>
            <a:pPr>
              <a:defRPr/>
            </a:pPr>
            <a:fld id="{4669315E-5A66-CF44-AE5D-C333B2F730C4}" type="slidenum">
              <a:rPr lang="en-GB" smtClean="0"/>
              <a:pPr>
                <a:defRPr/>
              </a:pPr>
              <a:t>10</a:t>
            </a:fld>
            <a:endParaRPr lang="en-GB" dirty="0"/>
          </a:p>
        </p:txBody>
      </p:sp>
    </p:spTree>
    <p:extLst>
      <p:ext uri="{BB962C8B-B14F-4D97-AF65-F5344CB8AC3E}">
        <p14:creationId xmlns:p14="http://schemas.microsoft.com/office/powerpoint/2010/main" val="338368213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16A3FD-5595-44B7-962B-714BF79A7474}"/>
              </a:ext>
            </a:extLst>
          </p:cNvPr>
          <p:cNvSpPr>
            <a:spLocks noGrp="1"/>
          </p:cNvSpPr>
          <p:nvPr>
            <p:ph type="title"/>
          </p:nvPr>
        </p:nvSpPr>
        <p:spPr/>
        <p:txBody>
          <a:bodyPr/>
          <a:lstStyle/>
          <a:p>
            <a:r>
              <a:rPr lang="fi-FI" dirty="0" err="1"/>
              <a:t>The</a:t>
            </a:r>
            <a:r>
              <a:rPr lang="fi-FI" dirty="0"/>
              <a:t> </a:t>
            </a:r>
            <a:r>
              <a:rPr lang="fi-FI" dirty="0" err="1"/>
              <a:t>conservative</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B44A4D02-6187-41D8-8692-1B498C9C4590}"/>
              </a:ext>
            </a:extLst>
          </p:cNvPr>
          <p:cNvSpPr>
            <a:spLocks noGrp="1"/>
          </p:cNvSpPr>
          <p:nvPr>
            <p:ph idx="1"/>
          </p:nvPr>
        </p:nvSpPr>
        <p:spPr/>
        <p:txBody>
          <a:bodyPr/>
          <a:lstStyle/>
          <a:p>
            <a:r>
              <a:rPr lang="en-US" dirty="0"/>
              <a:t>Overconfident optimism and speculation of mass unemployment fail to provide a constructive basis for designing future policies</a:t>
            </a:r>
          </a:p>
          <a:p>
            <a:r>
              <a:rPr lang="en-US" dirty="0"/>
              <a:t>Due to implementation and restructuring lags (Brynjolfsson et al. 2017), we are not yet able to observe the actual automation potential of digital technology and AI</a:t>
            </a:r>
          </a:p>
          <a:p>
            <a:endParaRPr lang="en-US" dirty="0">
              <a:sym typeface="Wingdings" panose="05000000000000000000" pitchFamily="2" charset="2"/>
            </a:endParaRPr>
          </a:p>
          <a:p>
            <a:pPr marL="92075" indent="0">
              <a:buNone/>
            </a:pPr>
            <a:r>
              <a:rPr lang="en-US" dirty="0">
                <a:sym typeface="Wingdings" panose="05000000000000000000" pitchFamily="2" charset="2"/>
              </a:rPr>
              <a:t>	</a:t>
            </a:r>
            <a:r>
              <a:rPr lang="en-US" dirty="0"/>
              <a:t>Long-term forecasts unavoidably speculative, and 	therefore, a flexible approach necessary</a:t>
            </a:r>
          </a:p>
          <a:p>
            <a:endParaRPr lang="fi-FI" dirty="0"/>
          </a:p>
        </p:txBody>
      </p:sp>
      <p:sp>
        <p:nvSpPr>
          <p:cNvPr id="4" name="Päivämäärän paikkamerkki 3">
            <a:extLst>
              <a:ext uri="{FF2B5EF4-FFF2-40B4-BE49-F238E27FC236}">
                <a16:creationId xmlns:a16="http://schemas.microsoft.com/office/drawing/2014/main" id="{21DA494D-F1AB-4748-81EA-2148F051A458}"/>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62697D35-353F-4939-86ED-45011964C040}"/>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906C323E-913C-4047-9961-B860DEF35079}"/>
              </a:ext>
            </a:extLst>
          </p:cNvPr>
          <p:cNvSpPr>
            <a:spLocks noGrp="1"/>
          </p:cNvSpPr>
          <p:nvPr>
            <p:ph type="sldNum" sz="quarter" idx="12"/>
          </p:nvPr>
        </p:nvSpPr>
        <p:spPr/>
        <p:txBody>
          <a:bodyPr/>
          <a:lstStyle/>
          <a:p>
            <a:pPr>
              <a:defRPr/>
            </a:pPr>
            <a:fld id="{4669315E-5A66-CF44-AE5D-C333B2F730C4}" type="slidenum">
              <a:rPr lang="en-GB" smtClean="0"/>
              <a:pPr>
                <a:defRPr/>
              </a:pPr>
              <a:t>11</a:t>
            </a:fld>
            <a:endParaRPr lang="en-GB" dirty="0"/>
          </a:p>
        </p:txBody>
      </p:sp>
    </p:spTree>
    <p:extLst>
      <p:ext uri="{BB962C8B-B14F-4D97-AF65-F5344CB8AC3E}">
        <p14:creationId xmlns:p14="http://schemas.microsoft.com/office/powerpoint/2010/main" val="312637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F0C93D-1270-40B7-B48B-FAB77FC14799}"/>
              </a:ext>
            </a:extLst>
          </p:cNvPr>
          <p:cNvSpPr>
            <a:spLocks noGrp="1"/>
          </p:cNvSpPr>
          <p:nvPr>
            <p:ph type="title"/>
          </p:nvPr>
        </p:nvSpPr>
        <p:spPr/>
        <p:txBody>
          <a:bodyPr/>
          <a:lstStyle/>
          <a:p>
            <a:r>
              <a:rPr lang="fi-FI" dirty="0" err="1"/>
              <a:t>The</a:t>
            </a:r>
            <a:r>
              <a:rPr lang="fi-FI" dirty="0"/>
              <a:t> </a:t>
            </a:r>
            <a:r>
              <a:rPr lang="fi-FI" dirty="0" err="1"/>
              <a:t>conservative</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088D702C-86C2-4F45-8CC6-86377A4184A5}"/>
              </a:ext>
            </a:extLst>
          </p:cNvPr>
          <p:cNvSpPr>
            <a:spLocks noGrp="1"/>
          </p:cNvSpPr>
          <p:nvPr>
            <p:ph idx="1"/>
          </p:nvPr>
        </p:nvSpPr>
        <p:spPr/>
        <p:txBody>
          <a:bodyPr/>
          <a:lstStyle/>
          <a:p>
            <a:r>
              <a:rPr lang="en-US" dirty="0"/>
              <a:t>Given the technological breakthroughs of the 2010s as well as the quantitative estimates on technological potential, strong reason to believe that the implementation of digital technologies and AI may lead to more comprehensive and rapid displacement of work tasks</a:t>
            </a:r>
          </a:p>
          <a:p>
            <a:pPr marL="92075" indent="0">
              <a:buNone/>
            </a:pPr>
            <a:r>
              <a:rPr lang="en-US" dirty="0">
                <a:sym typeface="Wingdings" panose="05000000000000000000" pitchFamily="2" charset="2"/>
              </a:rPr>
              <a:t> </a:t>
            </a:r>
            <a:r>
              <a:rPr lang="en-US" dirty="0"/>
              <a:t>More volatile labour markets, underemployment, and at least temporary technological unemployment probable outcomes</a:t>
            </a:r>
          </a:p>
          <a:p>
            <a:pPr lvl="1"/>
            <a:r>
              <a:rPr lang="en-US" dirty="0"/>
              <a:t>Replacing a vast amount of present work tasks can affect the aggregate demand on human labour in a significant manner</a:t>
            </a:r>
          </a:p>
          <a:p>
            <a:pPr lvl="1"/>
            <a:r>
              <a:rPr lang="en-US" dirty="0"/>
              <a:t>The </a:t>
            </a:r>
            <a:r>
              <a:rPr lang="en-US" dirty="0" err="1"/>
              <a:t>utilisation</a:t>
            </a:r>
            <a:r>
              <a:rPr lang="en-US" dirty="0"/>
              <a:t> of on-demand platforms creates a fluctuating need for human labour</a:t>
            </a:r>
            <a:endParaRPr lang="fi-FI" dirty="0"/>
          </a:p>
        </p:txBody>
      </p:sp>
      <p:sp>
        <p:nvSpPr>
          <p:cNvPr id="4" name="Päivämäärän paikkamerkki 3">
            <a:extLst>
              <a:ext uri="{FF2B5EF4-FFF2-40B4-BE49-F238E27FC236}">
                <a16:creationId xmlns:a16="http://schemas.microsoft.com/office/drawing/2014/main" id="{A4B8BD4D-ABEB-4437-B8C3-5F048C60BDD5}"/>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BC00BDB0-F2BC-411A-ACE1-6D2FD70A22A1}"/>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0E683542-4FE1-4F3F-91EA-3E261E866380}"/>
              </a:ext>
            </a:extLst>
          </p:cNvPr>
          <p:cNvSpPr>
            <a:spLocks noGrp="1"/>
          </p:cNvSpPr>
          <p:nvPr>
            <p:ph type="sldNum" sz="quarter" idx="12"/>
          </p:nvPr>
        </p:nvSpPr>
        <p:spPr/>
        <p:txBody>
          <a:bodyPr/>
          <a:lstStyle/>
          <a:p>
            <a:pPr>
              <a:defRPr/>
            </a:pPr>
            <a:fld id="{4669315E-5A66-CF44-AE5D-C333B2F730C4}" type="slidenum">
              <a:rPr lang="en-GB" smtClean="0"/>
              <a:pPr>
                <a:defRPr/>
              </a:pPr>
              <a:t>12</a:t>
            </a:fld>
            <a:endParaRPr lang="en-GB" dirty="0"/>
          </a:p>
        </p:txBody>
      </p:sp>
    </p:spTree>
    <p:extLst>
      <p:ext uri="{BB962C8B-B14F-4D97-AF65-F5344CB8AC3E}">
        <p14:creationId xmlns:p14="http://schemas.microsoft.com/office/powerpoint/2010/main" val="22314243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41BF47-68E0-4B6F-A89A-D4D16DF89DEF}"/>
              </a:ext>
            </a:extLst>
          </p:cNvPr>
          <p:cNvSpPr>
            <a:spLocks noGrp="1"/>
          </p:cNvSpPr>
          <p:nvPr>
            <p:ph type="title"/>
          </p:nvPr>
        </p:nvSpPr>
        <p:spPr/>
        <p:txBody>
          <a:bodyPr/>
          <a:lstStyle/>
          <a:p>
            <a:r>
              <a:rPr lang="fi-FI" dirty="0" err="1"/>
              <a:t>The</a:t>
            </a:r>
            <a:r>
              <a:rPr lang="fi-FI" dirty="0"/>
              <a:t> </a:t>
            </a:r>
            <a:r>
              <a:rPr lang="fi-FI" dirty="0" err="1"/>
              <a:t>conservative</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4E9438E8-96D1-42D8-B158-952931962693}"/>
              </a:ext>
            </a:extLst>
          </p:cNvPr>
          <p:cNvSpPr>
            <a:spLocks noGrp="1"/>
          </p:cNvSpPr>
          <p:nvPr>
            <p:ph idx="1"/>
          </p:nvPr>
        </p:nvSpPr>
        <p:spPr/>
        <p:txBody>
          <a:bodyPr/>
          <a:lstStyle/>
          <a:p>
            <a:r>
              <a:rPr lang="en-US" dirty="0"/>
              <a:t>Technological unemployment may only be temporary due to </a:t>
            </a:r>
            <a:r>
              <a:rPr lang="en-US" dirty="0" err="1"/>
              <a:t>capitalisation</a:t>
            </a:r>
            <a:r>
              <a:rPr lang="en-US" dirty="0"/>
              <a:t> effect, but </a:t>
            </a:r>
            <a:r>
              <a:rPr lang="en-US" u="sng" dirty="0"/>
              <a:t>risky to ignore the possibility of a more serious disruption</a:t>
            </a:r>
            <a:r>
              <a:rPr lang="en-US" dirty="0"/>
              <a:t> that could produce permanent effects</a:t>
            </a:r>
          </a:p>
          <a:p>
            <a:pPr lvl="1"/>
            <a:r>
              <a:rPr lang="en-US" dirty="0"/>
              <a:t>Previous studies shown evidence of the </a:t>
            </a:r>
            <a:r>
              <a:rPr lang="en-US" u="sng" dirty="0"/>
              <a:t>technological potential to automate occupations which currently employ large numbers of people</a:t>
            </a:r>
            <a:r>
              <a:rPr lang="en-US" dirty="0"/>
              <a:t> (e.g. transportation, logistics, production and administrative support) </a:t>
            </a:r>
          </a:p>
          <a:p>
            <a:pPr marL="382588" lvl="1" indent="0">
              <a:buNone/>
            </a:pPr>
            <a:r>
              <a:rPr lang="en-US" dirty="0"/>
              <a:t> </a:t>
            </a:r>
            <a:r>
              <a:rPr lang="en-US" dirty="0">
                <a:sym typeface="Wingdings" panose="05000000000000000000" pitchFamily="2" charset="2"/>
              </a:rPr>
              <a:t></a:t>
            </a:r>
            <a:r>
              <a:rPr lang="en-US" dirty="0"/>
              <a:t>The employment effect of automating occupations in these sectors could be drastic </a:t>
            </a:r>
          </a:p>
          <a:p>
            <a:pPr lvl="1"/>
            <a:r>
              <a:rPr lang="en-US" dirty="0"/>
              <a:t>If jobs with the highest risk of automation target the least educated workers, it is probable that these people will face serious obstacles re-educating themselves for future jobs</a:t>
            </a:r>
          </a:p>
        </p:txBody>
      </p:sp>
      <p:sp>
        <p:nvSpPr>
          <p:cNvPr id="4" name="Päivämäärän paikkamerkki 3">
            <a:extLst>
              <a:ext uri="{FF2B5EF4-FFF2-40B4-BE49-F238E27FC236}">
                <a16:creationId xmlns:a16="http://schemas.microsoft.com/office/drawing/2014/main" id="{2CCF1A54-7048-400E-9F9F-807D8AC5BBFF}"/>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F3EEBB9D-8792-4992-9319-F4707C11DFEC}"/>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B3170C27-2B12-4D80-9CAF-5C2DE06C6C8F}"/>
              </a:ext>
            </a:extLst>
          </p:cNvPr>
          <p:cNvSpPr>
            <a:spLocks noGrp="1"/>
          </p:cNvSpPr>
          <p:nvPr>
            <p:ph type="sldNum" sz="quarter" idx="12"/>
          </p:nvPr>
        </p:nvSpPr>
        <p:spPr/>
        <p:txBody>
          <a:bodyPr/>
          <a:lstStyle/>
          <a:p>
            <a:pPr>
              <a:defRPr/>
            </a:pPr>
            <a:fld id="{4669315E-5A66-CF44-AE5D-C333B2F730C4}" type="slidenum">
              <a:rPr lang="en-GB" smtClean="0"/>
              <a:pPr>
                <a:defRPr/>
              </a:pPr>
              <a:t>13</a:t>
            </a:fld>
            <a:endParaRPr lang="en-GB" dirty="0"/>
          </a:p>
        </p:txBody>
      </p:sp>
    </p:spTree>
    <p:extLst>
      <p:ext uri="{BB962C8B-B14F-4D97-AF65-F5344CB8AC3E}">
        <p14:creationId xmlns:p14="http://schemas.microsoft.com/office/powerpoint/2010/main" val="71703185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6A7F23-44BF-46B9-8E78-E87EBCCC89FA}"/>
              </a:ext>
            </a:extLst>
          </p:cNvPr>
          <p:cNvSpPr>
            <a:spLocks noGrp="1"/>
          </p:cNvSpPr>
          <p:nvPr>
            <p:ph type="title"/>
          </p:nvPr>
        </p:nvSpPr>
        <p:spPr/>
        <p:txBody>
          <a:bodyPr/>
          <a:lstStyle/>
          <a:p>
            <a:r>
              <a:rPr lang="fi-FI" dirty="0" err="1"/>
              <a:t>The</a:t>
            </a:r>
            <a:r>
              <a:rPr lang="fi-FI" dirty="0"/>
              <a:t> </a:t>
            </a:r>
            <a:r>
              <a:rPr lang="fi-FI" dirty="0" err="1"/>
              <a:t>conservative</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9B6ED396-97DC-444A-9411-46FEB06B7CBC}"/>
              </a:ext>
            </a:extLst>
          </p:cNvPr>
          <p:cNvSpPr>
            <a:spLocks noGrp="1"/>
          </p:cNvSpPr>
          <p:nvPr>
            <p:ph idx="1"/>
          </p:nvPr>
        </p:nvSpPr>
        <p:spPr/>
        <p:txBody>
          <a:bodyPr/>
          <a:lstStyle/>
          <a:p>
            <a:r>
              <a:rPr lang="en-US" dirty="0"/>
              <a:t>Despite the positive long-term employment effects, historical evidence shows that technological change may have a negative impact on labour temporarily</a:t>
            </a:r>
          </a:p>
          <a:p>
            <a:pPr lvl="1"/>
            <a:r>
              <a:rPr lang="en-US" dirty="0"/>
              <a:t>The First Industrial Revolution produced substantial productivity growth, but wages stagnated from 1770 until 1830, </a:t>
            </a:r>
            <a:r>
              <a:rPr lang="en-US" i="1" dirty="0"/>
              <a:t>Engels’ Pause</a:t>
            </a:r>
          </a:p>
          <a:p>
            <a:pPr lvl="1"/>
            <a:r>
              <a:rPr lang="en-US" dirty="0"/>
              <a:t>In order to prevent more dire circumstances in the long-term, the top priorities of government officials should be addressing and preventing poverty, underemployment, hysteresis, inequality, and macroeconomic instability</a:t>
            </a:r>
          </a:p>
          <a:p>
            <a:endParaRPr lang="fi-FI" dirty="0"/>
          </a:p>
        </p:txBody>
      </p:sp>
      <p:sp>
        <p:nvSpPr>
          <p:cNvPr id="4" name="Päivämäärän paikkamerkki 3">
            <a:extLst>
              <a:ext uri="{FF2B5EF4-FFF2-40B4-BE49-F238E27FC236}">
                <a16:creationId xmlns:a16="http://schemas.microsoft.com/office/drawing/2014/main" id="{14066BD3-22CA-4643-954D-3F06B195F293}"/>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C174275E-CB04-4170-ABB3-6E0598FE4035}"/>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ECEDF4C7-D5E0-4E94-AEC0-5BA1593C8463}"/>
              </a:ext>
            </a:extLst>
          </p:cNvPr>
          <p:cNvSpPr>
            <a:spLocks noGrp="1"/>
          </p:cNvSpPr>
          <p:nvPr>
            <p:ph type="sldNum" sz="quarter" idx="12"/>
          </p:nvPr>
        </p:nvSpPr>
        <p:spPr/>
        <p:txBody>
          <a:bodyPr/>
          <a:lstStyle/>
          <a:p>
            <a:pPr>
              <a:defRPr/>
            </a:pPr>
            <a:fld id="{4669315E-5A66-CF44-AE5D-C333B2F730C4}" type="slidenum">
              <a:rPr lang="en-GB" smtClean="0"/>
              <a:pPr>
                <a:defRPr/>
              </a:pPr>
              <a:t>14</a:t>
            </a:fld>
            <a:endParaRPr lang="en-GB" dirty="0"/>
          </a:p>
        </p:txBody>
      </p:sp>
    </p:spTree>
    <p:extLst>
      <p:ext uri="{BB962C8B-B14F-4D97-AF65-F5344CB8AC3E}">
        <p14:creationId xmlns:p14="http://schemas.microsoft.com/office/powerpoint/2010/main" val="319786528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F1410A-668C-4675-991F-451F1A2A1902}"/>
              </a:ext>
            </a:extLst>
          </p:cNvPr>
          <p:cNvSpPr>
            <a:spLocks noGrp="1"/>
          </p:cNvSpPr>
          <p:nvPr>
            <p:ph type="title"/>
          </p:nvPr>
        </p:nvSpPr>
        <p:spPr/>
        <p:txBody>
          <a:bodyPr/>
          <a:lstStyle/>
          <a:p>
            <a:r>
              <a:rPr lang="fi-FI" dirty="0" err="1"/>
              <a:t>Implications</a:t>
            </a:r>
            <a:endParaRPr lang="fi-FI" dirty="0"/>
          </a:p>
        </p:txBody>
      </p:sp>
      <p:sp>
        <p:nvSpPr>
          <p:cNvPr id="3" name="Sisällön paikkamerkki 2">
            <a:extLst>
              <a:ext uri="{FF2B5EF4-FFF2-40B4-BE49-F238E27FC236}">
                <a16:creationId xmlns:a16="http://schemas.microsoft.com/office/drawing/2014/main" id="{48095855-182B-42E8-9CD5-AE114CD6E9D5}"/>
              </a:ext>
            </a:extLst>
          </p:cNvPr>
          <p:cNvSpPr>
            <a:spLocks noGrp="1"/>
          </p:cNvSpPr>
          <p:nvPr>
            <p:ph idx="1"/>
          </p:nvPr>
        </p:nvSpPr>
        <p:spPr>
          <a:xfrm>
            <a:off x="467544" y="1988840"/>
            <a:ext cx="8384344" cy="3888432"/>
          </a:xfrm>
        </p:spPr>
        <p:txBody>
          <a:bodyPr/>
          <a:lstStyle/>
          <a:p>
            <a:r>
              <a:rPr lang="en-US" dirty="0"/>
              <a:t>The key approach of the conservative scenario to rely on </a:t>
            </a:r>
            <a:r>
              <a:rPr lang="en-US" u="sng" dirty="0"/>
              <a:t>flexible policies</a:t>
            </a:r>
          </a:p>
          <a:p>
            <a:pPr lvl="1"/>
            <a:r>
              <a:rPr lang="en-US" dirty="0"/>
              <a:t>Implementing policies that would tackle the social issues </a:t>
            </a:r>
            <a:r>
              <a:rPr lang="en-US" i="1" dirty="0"/>
              <a:t>most likely to develop</a:t>
            </a:r>
            <a:r>
              <a:rPr lang="en-US" dirty="0"/>
              <a:t>, such as in-work poverty, regardless which scenario is followed</a:t>
            </a:r>
          </a:p>
          <a:p>
            <a:pPr lvl="1"/>
            <a:r>
              <a:rPr lang="en-US" dirty="0"/>
              <a:t>Policies that would help labour to </a:t>
            </a:r>
            <a:r>
              <a:rPr lang="en-US" i="1" dirty="0"/>
              <a:t>combine different labour market statuses</a:t>
            </a:r>
            <a:r>
              <a:rPr lang="en-US" dirty="0"/>
              <a:t> in a more flexible manner than at present, such as studying, working on a part-time basis and going into self-employment simultaneously without losing eligibility to social security</a:t>
            </a:r>
          </a:p>
          <a:p>
            <a:pPr lvl="2"/>
            <a:r>
              <a:rPr lang="en-US" dirty="0"/>
              <a:t>E.g. Reducing bureaucracy traps in social security, i.e. reducing unnecessary delays, reporting and meeting obligations and falling through the gaps in the system</a:t>
            </a:r>
          </a:p>
          <a:p>
            <a:pPr lvl="2"/>
            <a:r>
              <a:rPr lang="en-US" dirty="0"/>
              <a:t>Also gradually reducing means testing</a:t>
            </a:r>
            <a:endParaRPr lang="fi-FI" dirty="0"/>
          </a:p>
        </p:txBody>
      </p:sp>
      <p:sp>
        <p:nvSpPr>
          <p:cNvPr id="4" name="Päivämäärän paikkamerkki 3">
            <a:extLst>
              <a:ext uri="{FF2B5EF4-FFF2-40B4-BE49-F238E27FC236}">
                <a16:creationId xmlns:a16="http://schemas.microsoft.com/office/drawing/2014/main" id="{DACFB31E-35F0-49D3-92FC-E4E178AE8204}"/>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97310416-AD88-438F-ABCC-CEE97B999D7C}"/>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75F418CF-EAA8-40FB-8690-A1C0ED52FFF1}"/>
              </a:ext>
            </a:extLst>
          </p:cNvPr>
          <p:cNvSpPr>
            <a:spLocks noGrp="1"/>
          </p:cNvSpPr>
          <p:nvPr>
            <p:ph type="sldNum" sz="quarter" idx="12"/>
          </p:nvPr>
        </p:nvSpPr>
        <p:spPr/>
        <p:txBody>
          <a:bodyPr/>
          <a:lstStyle/>
          <a:p>
            <a:pPr>
              <a:defRPr/>
            </a:pPr>
            <a:fld id="{4669315E-5A66-CF44-AE5D-C333B2F730C4}" type="slidenum">
              <a:rPr lang="en-GB" smtClean="0"/>
              <a:pPr>
                <a:defRPr/>
              </a:pPr>
              <a:t>15</a:t>
            </a:fld>
            <a:endParaRPr lang="en-GB" dirty="0"/>
          </a:p>
        </p:txBody>
      </p:sp>
    </p:spTree>
    <p:extLst>
      <p:ext uri="{BB962C8B-B14F-4D97-AF65-F5344CB8AC3E}">
        <p14:creationId xmlns:p14="http://schemas.microsoft.com/office/powerpoint/2010/main" val="245940822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2726BFFF-B965-4EC6-8C88-E279D8EB8238}"/>
              </a:ext>
            </a:extLst>
          </p:cNvPr>
          <p:cNvGraphicFramePr>
            <a:graphicFrameLocks noGrp="1"/>
          </p:cNvGraphicFramePr>
          <p:nvPr>
            <p:ph idx="1"/>
            <p:extLst>
              <p:ext uri="{D42A27DB-BD31-4B8C-83A1-F6EECF244321}">
                <p14:modId xmlns:p14="http://schemas.microsoft.com/office/powerpoint/2010/main" val="3734638317"/>
              </p:ext>
            </p:extLst>
          </p:nvPr>
        </p:nvGraphicFramePr>
        <p:xfrm>
          <a:off x="251519" y="1556792"/>
          <a:ext cx="8568952" cy="4747960"/>
        </p:xfrm>
        <a:graphic>
          <a:graphicData uri="http://schemas.openxmlformats.org/drawingml/2006/table">
            <a:tbl>
              <a:tblPr firstRow="1" firstCol="1" bandRow="1">
                <a:tableStyleId>{5940675A-B579-460E-94D1-54222C63F5DA}</a:tableStyleId>
              </a:tblPr>
              <a:tblGrid>
                <a:gridCol w="2142238">
                  <a:extLst>
                    <a:ext uri="{9D8B030D-6E8A-4147-A177-3AD203B41FA5}">
                      <a16:colId xmlns:a16="http://schemas.microsoft.com/office/drawing/2014/main" val="4100403343"/>
                    </a:ext>
                  </a:extLst>
                </a:gridCol>
                <a:gridCol w="2142238">
                  <a:extLst>
                    <a:ext uri="{9D8B030D-6E8A-4147-A177-3AD203B41FA5}">
                      <a16:colId xmlns:a16="http://schemas.microsoft.com/office/drawing/2014/main" val="2170862323"/>
                    </a:ext>
                  </a:extLst>
                </a:gridCol>
                <a:gridCol w="2142238">
                  <a:extLst>
                    <a:ext uri="{9D8B030D-6E8A-4147-A177-3AD203B41FA5}">
                      <a16:colId xmlns:a16="http://schemas.microsoft.com/office/drawing/2014/main" val="4048749129"/>
                    </a:ext>
                  </a:extLst>
                </a:gridCol>
                <a:gridCol w="2142238">
                  <a:extLst>
                    <a:ext uri="{9D8B030D-6E8A-4147-A177-3AD203B41FA5}">
                      <a16:colId xmlns:a16="http://schemas.microsoft.com/office/drawing/2014/main" val="759863549"/>
                    </a:ext>
                  </a:extLst>
                </a:gridCol>
              </a:tblGrid>
              <a:tr h="416451">
                <a:tc>
                  <a:txBody>
                    <a:bodyPr/>
                    <a:lstStyle/>
                    <a:p>
                      <a:pPr>
                        <a:lnSpc>
                          <a:spcPct val="107000"/>
                        </a:lnSpc>
                        <a:spcAft>
                          <a:spcPts val="0"/>
                        </a:spcAft>
                      </a:pPr>
                      <a:r>
                        <a:rPr lang="en-US"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b="1">
                          <a:effectLst/>
                        </a:rPr>
                        <a:t>The ‘this time is different’ scenario</a:t>
                      </a:r>
                      <a:endParaRPr lang="fi-FI" sz="1400" b="1">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b="1">
                          <a:effectLst/>
                        </a:rPr>
                        <a:t>The ‘this time is no different’ scenario</a:t>
                      </a:r>
                      <a:endParaRPr lang="fi-FI" sz="1400" b="1">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b="1" dirty="0">
                          <a:effectLst/>
                        </a:rPr>
                        <a:t>The conservative scenario</a:t>
                      </a:r>
                      <a:endParaRPr lang="fi-FI"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extLst>
                  <a:ext uri="{0D108BD9-81ED-4DB2-BD59-A6C34878D82A}">
                    <a16:rowId xmlns:a16="http://schemas.microsoft.com/office/drawing/2014/main" val="898131310"/>
                  </a:ext>
                </a:extLst>
              </a:tr>
              <a:tr h="843656">
                <a:tc>
                  <a:txBody>
                    <a:bodyPr/>
                    <a:lstStyle/>
                    <a:p>
                      <a:pPr>
                        <a:lnSpc>
                          <a:spcPct val="107000"/>
                        </a:lnSpc>
                        <a:spcAft>
                          <a:spcPts val="0"/>
                        </a:spcAft>
                      </a:pPr>
                      <a:r>
                        <a:rPr lang="en-US" sz="1400" b="1">
                          <a:effectLst/>
                        </a:rPr>
                        <a:t>Employment prediction</a:t>
                      </a:r>
                      <a:endParaRPr lang="fi-FI" sz="1400" b="1">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a:effectLst/>
                        </a:rPr>
                        <a:t>Permanent technological unemployment</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a:effectLst/>
                        </a:rPr>
                        <a:t>No employment effect; temporary technological unemployment</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dirty="0">
                          <a:effectLst/>
                        </a:rPr>
                        <a:t>More precarious labor market; temporary or permanent technological unemployment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extLst>
                  <a:ext uri="{0D108BD9-81ED-4DB2-BD59-A6C34878D82A}">
                    <a16:rowId xmlns:a16="http://schemas.microsoft.com/office/drawing/2014/main" val="1890571477"/>
                  </a:ext>
                </a:extLst>
              </a:tr>
              <a:tr h="1270861">
                <a:tc>
                  <a:txBody>
                    <a:bodyPr/>
                    <a:lstStyle/>
                    <a:p>
                      <a:pPr>
                        <a:lnSpc>
                          <a:spcPct val="107000"/>
                        </a:lnSpc>
                        <a:spcAft>
                          <a:spcPts val="0"/>
                        </a:spcAft>
                      </a:pPr>
                      <a:r>
                        <a:rPr lang="en-US" sz="1400" b="1">
                          <a:effectLst/>
                        </a:rPr>
                        <a:t>Suggested policies</a:t>
                      </a:r>
                      <a:endParaRPr lang="fi-FI" sz="1400" b="1">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dirty="0">
                          <a:effectLst/>
                        </a:rPr>
                        <a:t>Unconventional policies: basic income, guaranteed jobs programs, increasing employee ownership, work sharing</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a:effectLst/>
                        </a:rPr>
                        <a:t>Conventional policies: education reforms, stimulating labor supply</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a:effectLst/>
                        </a:rPr>
                        <a:t>Flexible policies: decreasing means- and income testing gradually; streamlining social security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extLst>
                  <a:ext uri="{0D108BD9-81ED-4DB2-BD59-A6C34878D82A}">
                    <a16:rowId xmlns:a16="http://schemas.microsoft.com/office/drawing/2014/main" val="2004673842"/>
                  </a:ext>
                </a:extLst>
              </a:tr>
              <a:tr h="1911668">
                <a:tc>
                  <a:txBody>
                    <a:bodyPr/>
                    <a:lstStyle/>
                    <a:p>
                      <a:pPr>
                        <a:lnSpc>
                          <a:spcPct val="107000"/>
                        </a:lnSpc>
                        <a:spcAft>
                          <a:spcPts val="0"/>
                        </a:spcAft>
                      </a:pPr>
                      <a:r>
                        <a:rPr lang="en-US" sz="1400" b="1" dirty="0">
                          <a:effectLst/>
                        </a:rPr>
                        <a:t>Analytical background</a:t>
                      </a:r>
                      <a:endParaRPr lang="fi-FI"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a:effectLst/>
                        </a:rPr>
                        <a:t>Occupation-based automation risk (Frey &amp; Osborne 2013/2017), exponential development (Brynjolfsson &amp; McAfee 2014); capital-intensive production (Ford 2015), disruptive digital platforms (Stern 2016)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a:effectLst/>
                        </a:rPr>
                        <a:t>Tasks-based automation risk (Arntz et al. 2016), historical evidence (Miller &amp; Atkinson 2013), capitalization effect (Pissarides 2000), augmentation (Autor 2015), present statistics (Atkinson &amp; Wu 2017)</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tc>
                  <a:txBody>
                    <a:bodyPr/>
                    <a:lstStyle/>
                    <a:p>
                      <a:pPr>
                        <a:lnSpc>
                          <a:spcPct val="107000"/>
                        </a:lnSpc>
                        <a:spcAft>
                          <a:spcPts val="0"/>
                        </a:spcAft>
                      </a:pPr>
                      <a:r>
                        <a:rPr lang="en-US" sz="1400" dirty="0">
                          <a:effectLst/>
                        </a:rPr>
                        <a:t>Implementation lags (Brynjolfsson et al. 2017), technological opportunities (Brynjolfsson &amp; McAfee 2014), resilience of low-educated workers (</a:t>
                      </a:r>
                      <a:r>
                        <a:rPr lang="en-US" sz="1400" dirty="0" err="1">
                          <a:effectLst/>
                        </a:rPr>
                        <a:t>Arntz</a:t>
                      </a:r>
                      <a:r>
                        <a:rPr lang="en-US" sz="1400" dirty="0">
                          <a:effectLst/>
                        </a:rPr>
                        <a:t> et al. 2016), historical evidence (Allen 2017)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36" marR="67236" marT="0" marB="0"/>
                </a:tc>
                <a:extLst>
                  <a:ext uri="{0D108BD9-81ED-4DB2-BD59-A6C34878D82A}">
                    <a16:rowId xmlns:a16="http://schemas.microsoft.com/office/drawing/2014/main" val="4223390963"/>
                  </a:ext>
                </a:extLst>
              </a:tr>
            </a:tbl>
          </a:graphicData>
        </a:graphic>
      </p:graphicFrame>
      <p:sp>
        <p:nvSpPr>
          <p:cNvPr id="4" name="Päivämäärän paikkamerkki 3">
            <a:extLst>
              <a:ext uri="{FF2B5EF4-FFF2-40B4-BE49-F238E27FC236}">
                <a16:creationId xmlns:a16="http://schemas.microsoft.com/office/drawing/2014/main" id="{B88CBE4D-114B-4345-B126-8F3C1E3A1B14}"/>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621E4C37-0C3C-46E2-9534-ACBD3CC858B6}"/>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C954A88B-4659-4B89-9501-65C43B6A3696}"/>
              </a:ext>
            </a:extLst>
          </p:cNvPr>
          <p:cNvSpPr>
            <a:spLocks noGrp="1"/>
          </p:cNvSpPr>
          <p:nvPr>
            <p:ph type="sldNum" sz="quarter" idx="12"/>
          </p:nvPr>
        </p:nvSpPr>
        <p:spPr/>
        <p:txBody>
          <a:bodyPr/>
          <a:lstStyle/>
          <a:p>
            <a:pPr>
              <a:defRPr/>
            </a:pPr>
            <a:fld id="{4669315E-5A66-CF44-AE5D-C333B2F730C4}" type="slidenum">
              <a:rPr lang="en-GB" smtClean="0"/>
              <a:pPr>
                <a:defRPr/>
              </a:pPr>
              <a:t>16</a:t>
            </a:fld>
            <a:endParaRPr lang="en-GB" dirty="0"/>
          </a:p>
        </p:txBody>
      </p:sp>
    </p:spTree>
    <p:extLst>
      <p:ext uri="{BB962C8B-B14F-4D97-AF65-F5344CB8AC3E}">
        <p14:creationId xmlns:p14="http://schemas.microsoft.com/office/powerpoint/2010/main" val="98449833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3ACB93E2-9D4E-48A6-95C4-CEC753D70AAB}"/>
              </a:ext>
            </a:extLst>
          </p:cNvPr>
          <p:cNvSpPr>
            <a:spLocks noGrp="1"/>
          </p:cNvSpPr>
          <p:nvPr>
            <p:ph type="ctrTitle"/>
          </p:nvPr>
        </p:nvSpPr>
        <p:spPr/>
        <p:txBody>
          <a:bodyPr/>
          <a:lstStyle/>
          <a:p>
            <a:r>
              <a:rPr lang="fi-FI" dirty="0" err="1"/>
              <a:t>Policy</a:t>
            </a:r>
            <a:r>
              <a:rPr lang="fi-FI" dirty="0"/>
              <a:t> </a:t>
            </a:r>
            <a:r>
              <a:rPr lang="fi-FI" dirty="0" err="1"/>
              <a:t>analysis</a:t>
            </a:r>
            <a:endParaRPr lang="fi-FI" dirty="0"/>
          </a:p>
        </p:txBody>
      </p:sp>
      <p:sp>
        <p:nvSpPr>
          <p:cNvPr id="4" name="Päivämäärän paikkamerkki 3">
            <a:extLst>
              <a:ext uri="{FF2B5EF4-FFF2-40B4-BE49-F238E27FC236}">
                <a16:creationId xmlns:a16="http://schemas.microsoft.com/office/drawing/2014/main" id="{5B4D7FD2-6A22-4D87-9976-777FA232B30A}"/>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BAC5559E-738C-4ADD-A6D9-2DD3CDEE900C}"/>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689676AF-79F2-430D-ADF4-E8DE153DC1CE}"/>
              </a:ext>
            </a:extLst>
          </p:cNvPr>
          <p:cNvSpPr>
            <a:spLocks noGrp="1"/>
          </p:cNvSpPr>
          <p:nvPr>
            <p:ph type="sldNum" sz="quarter" idx="12"/>
          </p:nvPr>
        </p:nvSpPr>
        <p:spPr/>
        <p:txBody>
          <a:bodyPr/>
          <a:lstStyle/>
          <a:p>
            <a:pPr>
              <a:defRPr/>
            </a:pPr>
            <a:fld id="{4669315E-5A66-CF44-AE5D-C333B2F730C4}" type="slidenum">
              <a:rPr lang="en-GB" smtClean="0"/>
              <a:pPr>
                <a:defRPr/>
              </a:pPr>
              <a:t>17</a:t>
            </a:fld>
            <a:endParaRPr lang="en-GB" dirty="0"/>
          </a:p>
        </p:txBody>
      </p:sp>
    </p:spTree>
    <p:extLst>
      <p:ext uri="{BB962C8B-B14F-4D97-AF65-F5344CB8AC3E}">
        <p14:creationId xmlns:p14="http://schemas.microsoft.com/office/powerpoint/2010/main" val="36022301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242ECFC-856D-495F-8077-175A75F1430B}"/>
              </a:ext>
            </a:extLst>
          </p:cNvPr>
          <p:cNvSpPr>
            <a:spLocks noGrp="1"/>
          </p:cNvSpPr>
          <p:nvPr>
            <p:ph type="title"/>
          </p:nvPr>
        </p:nvSpPr>
        <p:spPr/>
        <p:txBody>
          <a:bodyPr/>
          <a:lstStyle/>
          <a:p>
            <a:r>
              <a:rPr lang="fi-FI" sz="3200" dirty="0" err="1"/>
              <a:t>Shorter</a:t>
            </a:r>
            <a:r>
              <a:rPr lang="fi-FI" sz="3200" dirty="0"/>
              <a:t> </a:t>
            </a:r>
            <a:r>
              <a:rPr lang="fi-FI" sz="3200" dirty="0" err="1"/>
              <a:t>working</a:t>
            </a:r>
            <a:r>
              <a:rPr lang="fi-FI" sz="3200" dirty="0"/>
              <a:t> </a:t>
            </a:r>
            <a:r>
              <a:rPr lang="fi-FI" sz="3200" dirty="0" err="1"/>
              <a:t>hours</a:t>
            </a:r>
            <a:r>
              <a:rPr lang="fi-FI" sz="3200" dirty="0"/>
              <a:t> </a:t>
            </a:r>
            <a:r>
              <a:rPr lang="fi-FI" sz="3200" b="0" dirty="0"/>
              <a:t>– ’</a:t>
            </a:r>
            <a:r>
              <a:rPr lang="fi-FI" sz="3200" b="0" dirty="0" err="1"/>
              <a:t>solution</a:t>
            </a:r>
            <a:r>
              <a:rPr lang="fi-FI" sz="3200" b="0" dirty="0"/>
              <a:t> to (</a:t>
            </a:r>
            <a:r>
              <a:rPr lang="fi-FI" sz="3200" b="0" dirty="0" err="1"/>
              <a:t>nearly</a:t>
            </a:r>
            <a:r>
              <a:rPr lang="fi-FI" sz="3200" b="0" dirty="0"/>
              <a:t>) </a:t>
            </a:r>
            <a:r>
              <a:rPr lang="fi-FI" sz="3200" b="0" dirty="0" err="1"/>
              <a:t>everything</a:t>
            </a:r>
            <a:r>
              <a:rPr lang="fi-FI" sz="3200" b="0" dirty="0"/>
              <a:t>’?</a:t>
            </a:r>
            <a:endParaRPr lang="fi-FI" sz="3200" dirty="0"/>
          </a:p>
        </p:txBody>
      </p:sp>
      <p:sp>
        <p:nvSpPr>
          <p:cNvPr id="7" name="Sisällön paikkamerkki 6">
            <a:extLst>
              <a:ext uri="{FF2B5EF4-FFF2-40B4-BE49-F238E27FC236}">
                <a16:creationId xmlns:a16="http://schemas.microsoft.com/office/drawing/2014/main" id="{18F92C4E-1E34-4AF8-BB24-17C388CDE68F}"/>
              </a:ext>
            </a:extLst>
          </p:cNvPr>
          <p:cNvSpPr>
            <a:spLocks noGrp="1"/>
          </p:cNvSpPr>
          <p:nvPr>
            <p:ph idx="1"/>
          </p:nvPr>
        </p:nvSpPr>
        <p:spPr/>
        <p:txBody>
          <a:bodyPr/>
          <a:lstStyle/>
          <a:p>
            <a:r>
              <a:rPr lang="fi-FI" dirty="0" err="1"/>
              <a:t>Historically</a:t>
            </a:r>
            <a:r>
              <a:rPr lang="fi-FI" dirty="0"/>
              <a:t> THE </a:t>
            </a:r>
            <a:r>
              <a:rPr lang="fi-FI" dirty="0" err="1"/>
              <a:t>implication</a:t>
            </a:r>
            <a:r>
              <a:rPr lang="fi-FI" dirty="0"/>
              <a:t> of </a:t>
            </a:r>
            <a:r>
              <a:rPr lang="fi-FI" dirty="0" err="1"/>
              <a:t>productivity</a:t>
            </a:r>
            <a:r>
              <a:rPr lang="fi-FI" dirty="0"/>
              <a:t> </a:t>
            </a:r>
            <a:r>
              <a:rPr lang="fi-FI" dirty="0" err="1"/>
              <a:t>growth</a:t>
            </a:r>
            <a:endParaRPr lang="fi-FI" dirty="0"/>
          </a:p>
          <a:p>
            <a:pPr lvl="1"/>
            <a:r>
              <a:rPr lang="fi-FI" dirty="0" err="1"/>
              <a:t>Continued</a:t>
            </a:r>
            <a:r>
              <a:rPr lang="fi-FI" dirty="0"/>
              <a:t> in Western </a:t>
            </a:r>
            <a:r>
              <a:rPr lang="fi-FI" dirty="0" err="1"/>
              <a:t>world</a:t>
            </a:r>
            <a:r>
              <a:rPr lang="fi-FI" dirty="0"/>
              <a:t> until </a:t>
            </a:r>
            <a:r>
              <a:rPr lang="fi-FI" dirty="0" err="1"/>
              <a:t>the</a:t>
            </a:r>
            <a:r>
              <a:rPr lang="fi-FI" dirty="0"/>
              <a:t> 1980s </a:t>
            </a:r>
          </a:p>
          <a:p>
            <a:r>
              <a:rPr lang="fi-FI" dirty="0"/>
              <a:t>Rutger </a:t>
            </a:r>
            <a:r>
              <a:rPr lang="fi-FI" dirty="0" err="1"/>
              <a:t>Bregman</a:t>
            </a:r>
            <a:r>
              <a:rPr lang="fi-FI" dirty="0"/>
              <a:t> (</a:t>
            </a:r>
            <a:r>
              <a:rPr lang="fi-FI" dirty="0">
                <a:hlinkClick r:id="rId2"/>
              </a:rPr>
              <a:t>2016</a:t>
            </a:r>
            <a:r>
              <a:rPr lang="fi-FI" dirty="0"/>
              <a:t>): ’</a:t>
            </a:r>
            <a:r>
              <a:rPr lang="fi-FI" dirty="0" err="1"/>
              <a:t>The</a:t>
            </a:r>
            <a:r>
              <a:rPr lang="fi-FI" dirty="0"/>
              <a:t> </a:t>
            </a:r>
            <a:r>
              <a:rPr lang="fi-FI" dirty="0" err="1"/>
              <a:t>solution</a:t>
            </a:r>
            <a:r>
              <a:rPr lang="fi-FI" dirty="0"/>
              <a:t> to (</a:t>
            </a:r>
            <a:r>
              <a:rPr lang="fi-FI" dirty="0" err="1"/>
              <a:t>nearly</a:t>
            </a:r>
            <a:r>
              <a:rPr lang="fi-FI" dirty="0"/>
              <a:t>) </a:t>
            </a:r>
            <a:r>
              <a:rPr lang="fi-FI" dirty="0" err="1"/>
              <a:t>everything</a:t>
            </a:r>
            <a:r>
              <a:rPr lang="fi-FI" dirty="0"/>
              <a:t>’</a:t>
            </a:r>
          </a:p>
          <a:p>
            <a:r>
              <a:rPr lang="fi-FI" dirty="0"/>
              <a:t>Keynes (</a:t>
            </a:r>
            <a:r>
              <a:rPr lang="fi-FI" dirty="0">
                <a:hlinkClick r:id="rId3"/>
              </a:rPr>
              <a:t>1931</a:t>
            </a:r>
            <a:r>
              <a:rPr lang="fi-FI" dirty="0"/>
              <a:t>): 3 </a:t>
            </a:r>
            <a:r>
              <a:rPr lang="fi-FI" dirty="0" err="1"/>
              <a:t>hours</a:t>
            </a:r>
            <a:r>
              <a:rPr lang="fi-FI" dirty="0"/>
              <a:t> a </a:t>
            </a:r>
            <a:r>
              <a:rPr lang="fi-FI" dirty="0" err="1"/>
              <a:t>day</a:t>
            </a:r>
            <a:r>
              <a:rPr lang="fi-FI" dirty="0"/>
              <a:t> </a:t>
            </a:r>
          </a:p>
          <a:p>
            <a:r>
              <a:rPr lang="fi-FI" dirty="0"/>
              <a:t>Russell (</a:t>
            </a:r>
            <a:r>
              <a:rPr lang="fi-FI" dirty="0">
                <a:hlinkClick r:id="rId4"/>
              </a:rPr>
              <a:t>1932</a:t>
            </a:r>
            <a:r>
              <a:rPr lang="fi-FI" dirty="0"/>
              <a:t>): 4 </a:t>
            </a:r>
            <a:r>
              <a:rPr lang="fi-FI" dirty="0" err="1"/>
              <a:t>hours</a:t>
            </a:r>
            <a:r>
              <a:rPr lang="fi-FI" dirty="0"/>
              <a:t> a </a:t>
            </a:r>
            <a:r>
              <a:rPr lang="fi-FI" dirty="0" err="1"/>
              <a:t>day</a:t>
            </a:r>
            <a:endParaRPr lang="fi-FI" dirty="0"/>
          </a:p>
          <a:p>
            <a:r>
              <a:rPr lang="fi-FI" dirty="0"/>
              <a:t>Good </a:t>
            </a:r>
            <a:r>
              <a:rPr lang="fi-FI" dirty="0" err="1"/>
              <a:t>reasons</a:t>
            </a:r>
            <a:r>
              <a:rPr lang="fi-FI" dirty="0"/>
              <a:t> to </a:t>
            </a:r>
            <a:r>
              <a:rPr lang="fi-FI" dirty="0" err="1"/>
              <a:t>argue</a:t>
            </a:r>
            <a:r>
              <a:rPr lang="fi-FI" dirty="0"/>
              <a:t> </a:t>
            </a:r>
            <a:r>
              <a:rPr lang="fi-FI" dirty="0" err="1"/>
              <a:t>that</a:t>
            </a:r>
            <a:r>
              <a:rPr lang="fi-FI" dirty="0"/>
              <a:t> </a:t>
            </a:r>
            <a:r>
              <a:rPr lang="fi-FI" dirty="0" err="1"/>
              <a:t>shorter</a:t>
            </a:r>
            <a:r>
              <a:rPr lang="fi-FI" dirty="0"/>
              <a:t> </a:t>
            </a:r>
            <a:r>
              <a:rPr lang="fi-FI" dirty="0" err="1"/>
              <a:t>working</a:t>
            </a:r>
            <a:r>
              <a:rPr lang="fi-FI" dirty="0"/>
              <a:t> </a:t>
            </a:r>
            <a:r>
              <a:rPr lang="fi-FI" dirty="0" err="1"/>
              <a:t>hours</a:t>
            </a:r>
            <a:r>
              <a:rPr lang="fi-FI" dirty="0"/>
              <a:t> </a:t>
            </a:r>
            <a:r>
              <a:rPr lang="fi-FI" dirty="0" err="1"/>
              <a:t>increase</a:t>
            </a:r>
            <a:r>
              <a:rPr lang="fi-FI" dirty="0"/>
              <a:t> </a:t>
            </a:r>
            <a:r>
              <a:rPr lang="fi-FI" dirty="0" err="1"/>
              <a:t>well-being</a:t>
            </a:r>
            <a:r>
              <a:rPr lang="fi-FI" dirty="0"/>
              <a:t> and </a:t>
            </a:r>
            <a:r>
              <a:rPr lang="fi-FI" dirty="0" err="1"/>
              <a:t>ecological</a:t>
            </a:r>
            <a:r>
              <a:rPr lang="fi-FI" dirty="0"/>
              <a:t> </a:t>
            </a:r>
            <a:r>
              <a:rPr lang="fi-FI" dirty="0" err="1"/>
              <a:t>sustainability</a:t>
            </a:r>
            <a:r>
              <a:rPr lang="fi-FI" dirty="0"/>
              <a:t> </a:t>
            </a:r>
            <a:r>
              <a:rPr lang="fi-FI" i="1" dirty="0" err="1"/>
              <a:t>regardless</a:t>
            </a:r>
            <a:r>
              <a:rPr lang="fi-FI" i="1" dirty="0"/>
              <a:t> of </a:t>
            </a:r>
            <a:r>
              <a:rPr lang="fi-FI" i="1" dirty="0" err="1"/>
              <a:t>the</a:t>
            </a:r>
            <a:r>
              <a:rPr lang="fi-FI" i="1" dirty="0"/>
              <a:t> </a:t>
            </a:r>
            <a:r>
              <a:rPr lang="fi-FI" i="1" dirty="0" err="1"/>
              <a:t>implications</a:t>
            </a:r>
            <a:r>
              <a:rPr lang="fi-FI" i="1" dirty="0"/>
              <a:t> of </a:t>
            </a:r>
            <a:r>
              <a:rPr lang="fi-FI" i="1" dirty="0" err="1"/>
              <a:t>the</a:t>
            </a:r>
            <a:r>
              <a:rPr lang="fi-FI" i="1" dirty="0"/>
              <a:t> </a:t>
            </a:r>
            <a:r>
              <a:rPr lang="fi-FI" i="1" dirty="0" err="1"/>
              <a:t>digital</a:t>
            </a:r>
            <a:r>
              <a:rPr lang="fi-FI" i="1" dirty="0"/>
              <a:t> </a:t>
            </a:r>
            <a:r>
              <a:rPr lang="fi-FI" i="1" dirty="0" err="1"/>
              <a:t>economy</a:t>
            </a:r>
            <a:r>
              <a:rPr lang="fi-FI" dirty="0"/>
              <a:t> </a:t>
            </a:r>
          </a:p>
          <a:p>
            <a:endParaRPr lang="fi-FI" dirty="0"/>
          </a:p>
          <a:p>
            <a:endParaRPr lang="fi-FI"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3B6A9B89-B0E0-4DCE-ABA9-6F0EF72AAB22}"/>
              </a:ext>
            </a:extLst>
          </p:cNvPr>
          <p:cNvSpPr>
            <a:spLocks noGrp="1"/>
          </p:cNvSpPr>
          <p:nvPr>
            <p:ph type="dt" sz="half" idx="10"/>
          </p:nvPr>
        </p:nvSpPr>
        <p:spPr/>
        <p:txBody>
          <a:bodyPr/>
          <a:lstStyle/>
          <a:p>
            <a:pPr>
              <a:defRPr/>
            </a:pPr>
            <a:r>
              <a:rPr lang="fi-FI"/>
              <a:t>24/04/2018</a:t>
            </a:r>
            <a:endParaRPr lang="fi-FI" dirty="0"/>
          </a:p>
        </p:txBody>
      </p:sp>
      <p:sp>
        <p:nvSpPr>
          <p:cNvPr id="4" name="Alatunnisteen paikkamerkki 3">
            <a:extLst>
              <a:ext uri="{FF2B5EF4-FFF2-40B4-BE49-F238E27FC236}">
                <a16:creationId xmlns:a16="http://schemas.microsoft.com/office/drawing/2014/main" id="{02A0427E-1C6B-43A8-A85F-02531C8B04EB}"/>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5" name="Dian numeron paikkamerkki 4">
            <a:extLst>
              <a:ext uri="{FF2B5EF4-FFF2-40B4-BE49-F238E27FC236}">
                <a16:creationId xmlns:a16="http://schemas.microsoft.com/office/drawing/2014/main" id="{86149471-7894-433C-9B6E-4A690AD51A4B}"/>
              </a:ext>
            </a:extLst>
          </p:cNvPr>
          <p:cNvSpPr>
            <a:spLocks noGrp="1"/>
          </p:cNvSpPr>
          <p:nvPr>
            <p:ph type="sldNum" sz="quarter" idx="12"/>
          </p:nvPr>
        </p:nvSpPr>
        <p:spPr/>
        <p:txBody>
          <a:bodyPr/>
          <a:lstStyle/>
          <a:p>
            <a:pPr>
              <a:defRPr/>
            </a:pPr>
            <a:fld id="{4669315E-5A66-CF44-AE5D-C333B2F730C4}" type="slidenum">
              <a:rPr lang="en-GB" smtClean="0"/>
              <a:pPr>
                <a:defRPr/>
              </a:pPr>
              <a:t>18</a:t>
            </a:fld>
            <a:endParaRPr lang="en-GB" dirty="0"/>
          </a:p>
        </p:txBody>
      </p:sp>
    </p:spTree>
    <p:extLst>
      <p:ext uri="{BB962C8B-B14F-4D97-AF65-F5344CB8AC3E}">
        <p14:creationId xmlns:p14="http://schemas.microsoft.com/office/powerpoint/2010/main" val="320838782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60685-F0A6-4D8C-A16D-0C7CF3D9D4C5}"/>
              </a:ext>
            </a:extLst>
          </p:cNvPr>
          <p:cNvSpPr>
            <a:spLocks noGrp="1"/>
          </p:cNvSpPr>
          <p:nvPr>
            <p:ph type="title"/>
          </p:nvPr>
        </p:nvSpPr>
        <p:spPr/>
        <p:txBody>
          <a:bodyPr/>
          <a:lstStyle/>
          <a:p>
            <a:r>
              <a:rPr lang="fi-FI" sz="3200" dirty="0" err="1"/>
              <a:t>Shorter</a:t>
            </a:r>
            <a:r>
              <a:rPr lang="fi-FI" sz="3200" dirty="0"/>
              <a:t> </a:t>
            </a:r>
            <a:r>
              <a:rPr lang="fi-FI" sz="3200" dirty="0" err="1"/>
              <a:t>working</a:t>
            </a:r>
            <a:r>
              <a:rPr lang="fi-FI" sz="3200" dirty="0"/>
              <a:t> </a:t>
            </a:r>
            <a:r>
              <a:rPr lang="fi-FI" sz="3200" dirty="0" err="1"/>
              <a:t>hours</a:t>
            </a:r>
            <a:r>
              <a:rPr lang="fi-FI" sz="3200" dirty="0"/>
              <a:t> </a:t>
            </a:r>
            <a:r>
              <a:rPr lang="fi-FI" sz="3200" b="0" dirty="0"/>
              <a:t>– ’</a:t>
            </a:r>
            <a:r>
              <a:rPr lang="fi-FI" sz="3200" b="0" dirty="0" err="1"/>
              <a:t>solution</a:t>
            </a:r>
            <a:r>
              <a:rPr lang="fi-FI" sz="3200" b="0" dirty="0"/>
              <a:t> to (</a:t>
            </a:r>
            <a:r>
              <a:rPr lang="fi-FI" sz="3200" b="0" dirty="0" err="1"/>
              <a:t>nearly</a:t>
            </a:r>
            <a:r>
              <a:rPr lang="fi-FI" sz="3200" b="0" dirty="0"/>
              <a:t>) </a:t>
            </a:r>
            <a:r>
              <a:rPr lang="fi-FI" sz="3200" b="0" dirty="0" err="1"/>
              <a:t>everything</a:t>
            </a:r>
            <a:r>
              <a:rPr lang="fi-FI" sz="3200" b="0" dirty="0"/>
              <a:t>’?</a:t>
            </a:r>
            <a:endParaRPr lang="fi-FI" sz="3200" dirty="0"/>
          </a:p>
        </p:txBody>
      </p:sp>
      <p:sp>
        <p:nvSpPr>
          <p:cNvPr id="3" name="Sisällön paikkamerkki 2">
            <a:extLst>
              <a:ext uri="{FF2B5EF4-FFF2-40B4-BE49-F238E27FC236}">
                <a16:creationId xmlns:a16="http://schemas.microsoft.com/office/drawing/2014/main" id="{54DBFAA7-DC89-4B56-8114-B877C7CECB8B}"/>
              </a:ext>
            </a:extLst>
          </p:cNvPr>
          <p:cNvSpPr>
            <a:spLocks noGrp="1"/>
          </p:cNvSpPr>
          <p:nvPr>
            <p:ph idx="1"/>
          </p:nvPr>
        </p:nvSpPr>
        <p:spPr/>
        <p:txBody>
          <a:bodyPr/>
          <a:lstStyle/>
          <a:p>
            <a:r>
              <a:rPr lang="fi-FI" dirty="0"/>
              <a:t>Negative </a:t>
            </a:r>
            <a:r>
              <a:rPr lang="fi-FI" dirty="0" err="1"/>
              <a:t>correlation</a:t>
            </a:r>
            <a:r>
              <a:rPr lang="fi-FI" dirty="0"/>
              <a:t> </a:t>
            </a:r>
            <a:r>
              <a:rPr lang="fi-FI" dirty="0" err="1"/>
              <a:t>between</a:t>
            </a:r>
            <a:r>
              <a:rPr lang="fi-FI" dirty="0"/>
              <a:t> </a:t>
            </a:r>
            <a:r>
              <a:rPr lang="fi-FI" dirty="0" err="1"/>
              <a:t>working</a:t>
            </a:r>
            <a:r>
              <a:rPr lang="fi-FI" dirty="0"/>
              <a:t> </a:t>
            </a:r>
            <a:r>
              <a:rPr lang="fi-FI" dirty="0" err="1"/>
              <a:t>hours</a:t>
            </a:r>
            <a:r>
              <a:rPr lang="fi-FI" dirty="0"/>
              <a:t> and life </a:t>
            </a:r>
            <a:r>
              <a:rPr lang="fi-FI" dirty="0" err="1"/>
              <a:t>satisfaction</a:t>
            </a:r>
            <a:r>
              <a:rPr lang="fi-FI" dirty="0"/>
              <a:t> (</a:t>
            </a:r>
            <a:r>
              <a:rPr lang="fi-FI" dirty="0" err="1"/>
              <a:t>Alesina</a:t>
            </a:r>
            <a:r>
              <a:rPr lang="fi-FI" dirty="0"/>
              <a:t> et al. 2006) = </a:t>
            </a:r>
            <a:r>
              <a:rPr lang="fi-FI" dirty="0" err="1"/>
              <a:t>less</a:t>
            </a:r>
            <a:r>
              <a:rPr lang="fi-FI" dirty="0"/>
              <a:t> </a:t>
            </a:r>
            <a:r>
              <a:rPr lang="fi-FI" dirty="0" err="1"/>
              <a:t>work</a:t>
            </a:r>
            <a:r>
              <a:rPr lang="fi-FI" dirty="0"/>
              <a:t>, </a:t>
            </a:r>
            <a:r>
              <a:rPr lang="fi-FI" dirty="0" err="1"/>
              <a:t>happier</a:t>
            </a:r>
            <a:r>
              <a:rPr lang="fi-FI" dirty="0"/>
              <a:t> </a:t>
            </a:r>
            <a:r>
              <a:rPr lang="fi-FI" dirty="0" err="1"/>
              <a:t>people</a:t>
            </a:r>
            <a:endParaRPr lang="fi-FI" dirty="0"/>
          </a:p>
          <a:p>
            <a:r>
              <a:rPr lang="fi-FI" dirty="0">
                <a:hlinkClick r:id="rId2"/>
              </a:rPr>
              <a:t>Numerous </a:t>
            </a:r>
            <a:r>
              <a:rPr lang="fi-FI" dirty="0" err="1">
                <a:hlinkClick r:id="rId2"/>
              </a:rPr>
              <a:t>studies</a:t>
            </a:r>
            <a:r>
              <a:rPr lang="fi-FI" dirty="0">
                <a:hlinkClick r:id="rId2"/>
              </a:rPr>
              <a:t> </a:t>
            </a:r>
            <a:r>
              <a:rPr lang="fi-FI" dirty="0" err="1"/>
              <a:t>suggest</a:t>
            </a:r>
            <a:r>
              <a:rPr lang="fi-FI" dirty="0"/>
              <a:t> long </a:t>
            </a:r>
            <a:r>
              <a:rPr lang="fi-FI" dirty="0" err="1"/>
              <a:t>working</a:t>
            </a:r>
            <a:r>
              <a:rPr lang="fi-FI" dirty="0"/>
              <a:t> </a:t>
            </a:r>
            <a:r>
              <a:rPr lang="fi-FI" dirty="0" err="1"/>
              <a:t>hours</a:t>
            </a:r>
            <a:r>
              <a:rPr lang="fi-FI" dirty="0"/>
              <a:t> </a:t>
            </a:r>
            <a:r>
              <a:rPr lang="fi-FI" dirty="0" err="1"/>
              <a:t>are</a:t>
            </a:r>
            <a:r>
              <a:rPr lang="fi-FI" dirty="0"/>
              <a:t> </a:t>
            </a:r>
            <a:r>
              <a:rPr lang="fi-FI" dirty="0" err="1"/>
              <a:t>harmful</a:t>
            </a:r>
            <a:r>
              <a:rPr lang="fi-FI" dirty="0"/>
              <a:t> </a:t>
            </a:r>
          </a:p>
          <a:p>
            <a:r>
              <a:rPr lang="fi-FI" dirty="0" err="1"/>
              <a:t>Shorter</a:t>
            </a:r>
            <a:r>
              <a:rPr lang="fi-FI" dirty="0"/>
              <a:t> </a:t>
            </a:r>
            <a:r>
              <a:rPr lang="fi-FI" dirty="0" err="1"/>
              <a:t>working</a:t>
            </a:r>
            <a:r>
              <a:rPr lang="fi-FI" dirty="0"/>
              <a:t> </a:t>
            </a:r>
            <a:r>
              <a:rPr lang="fi-FI" dirty="0" err="1"/>
              <a:t>hours</a:t>
            </a:r>
            <a:r>
              <a:rPr lang="fi-FI" dirty="0"/>
              <a:t> </a:t>
            </a:r>
            <a:r>
              <a:rPr lang="fi-FI" dirty="0" err="1"/>
              <a:t>connected</a:t>
            </a:r>
            <a:r>
              <a:rPr lang="fi-FI" dirty="0"/>
              <a:t> to </a:t>
            </a:r>
            <a:r>
              <a:rPr lang="fi-FI" dirty="0" err="1"/>
              <a:t>work</a:t>
            </a:r>
            <a:r>
              <a:rPr lang="fi-FI" dirty="0"/>
              <a:t> </a:t>
            </a:r>
            <a:r>
              <a:rPr lang="fi-FI" dirty="0" err="1"/>
              <a:t>sharing</a:t>
            </a:r>
            <a:r>
              <a:rPr lang="fi-FI" dirty="0"/>
              <a:t> </a:t>
            </a:r>
            <a:r>
              <a:rPr lang="fi-FI" dirty="0" err="1"/>
              <a:t>one</a:t>
            </a:r>
            <a:r>
              <a:rPr lang="fi-FI" dirty="0"/>
              <a:t> </a:t>
            </a:r>
            <a:r>
              <a:rPr lang="fi-FI" dirty="0" err="1"/>
              <a:t>solution</a:t>
            </a:r>
            <a:r>
              <a:rPr lang="fi-FI" dirty="0"/>
              <a:t> to </a:t>
            </a:r>
            <a:r>
              <a:rPr lang="fi-FI" dirty="0" err="1"/>
              <a:t>unemployment</a:t>
            </a:r>
            <a:endParaRPr lang="fi-FI" dirty="0"/>
          </a:p>
          <a:p>
            <a:r>
              <a:rPr lang="fi-FI" dirty="0" err="1"/>
              <a:t>Shorter</a:t>
            </a:r>
            <a:r>
              <a:rPr lang="fi-FI" dirty="0"/>
              <a:t> </a:t>
            </a:r>
            <a:r>
              <a:rPr lang="fi-FI" dirty="0" err="1"/>
              <a:t>working</a:t>
            </a:r>
            <a:r>
              <a:rPr lang="fi-FI" dirty="0"/>
              <a:t> </a:t>
            </a:r>
            <a:r>
              <a:rPr lang="fi-FI" dirty="0" err="1"/>
              <a:t>hours</a:t>
            </a:r>
            <a:r>
              <a:rPr lang="fi-FI" dirty="0"/>
              <a:t> </a:t>
            </a:r>
            <a:r>
              <a:rPr lang="fi-FI" dirty="0" err="1"/>
              <a:t>seem</a:t>
            </a:r>
            <a:r>
              <a:rPr lang="fi-FI" dirty="0"/>
              <a:t> to </a:t>
            </a:r>
            <a:r>
              <a:rPr lang="fi-FI" dirty="0" err="1"/>
              <a:t>have</a:t>
            </a:r>
            <a:r>
              <a:rPr lang="fi-FI" dirty="0"/>
              <a:t> a </a:t>
            </a:r>
            <a:r>
              <a:rPr lang="fi-FI" dirty="0" err="1"/>
              <a:t>positive</a:t>
            </a:r>
            <a:r>
              <a:rPr lang="fi-FI" dirty="0"/>
              <a:t> </a:t>
            </a:r>
            <a:r>
              <a:rPr lang="fi-FI" dirty="0" err="1"/>
              <a:t>connection</a:t>
            </a:r>
            <a:r>
              <a:rPr lang="fi-FI" dirty="0"/>
              <a:t> to </a:t>
            </a:r>
            <a:r>
              <a:rPr lang="fi-FI" dirty="0" err="1"/>
              <a:t>ecological</a:t>
            </a:r>
            <a:r>
              <a:rPr lang="fi-FI" dirty="0"/>
              <a:t> </a:t>
            </a:r>
            <a:r>
              <a:rPr lang="fi-FI" dirty="0" err="1"/>
              <a:t>sustainability</a:t>
            </a:r>
            <a:r>
              <a:rPr lang="fi-FI" dirty="0"/>
              <a:t> (Knight et al. 2012)</a:t>
            </a:r>
          </a:p>
          <a:p>
            <a:pPr lvl="1"/>
            <a:r>
              <a:rPr lang="fi-FI" dirty="0"/>
              <a:t>More </a:t>
            </a:r>
            <a:r>
              <a:rPr lang="fi-FI" dirty="0" err="1"/>
              <a:t>leisure</a:t>
            </a:r>
            <a:r>
              <a:rPr lang="fi-FI" dirty="0"/>
              <a:t> and </a:t>
            </a:r>
            <a:r>
              <a:rPr lang="fi-FI" dirty="0" err="1"/>
              <a:t>work</a:t>
            </a:r>
            <a:r>
              <a:rPr lang="fi-FI" dirty="0"/>
              <a:t> </a:t>
            </a:r>
            <a:r>
              <a:rPr lang="fi-FI" dirty="0" err="1"/>
              <a:t>sharing</a:t>
            </a:r>
            <a:r>
              <a:rPr lang="fi-FI" dirty="0"/>
              <a:t> (</a:t>
            </a:r>
            <a:r>
              <a:rPr lang="fi-FI" dirty="0" err="1"/>
              <a:t>more</a:t>
            </a:r>
            <a:r>
              <a:rPr lang="fi-FI" dirty="0"/>
              <a:t> </a:t>
            </a:r>
            <a:r>
              <a:rPr lang="fi-FI" dirty="0" err="1"/>
              <a:t>consumption</a:t>
            </a:r>
            <a:r>
              <a:rPr lang="fi-FI" dirty="0"/>
              <a:t> </a:t>
            </a:r>
            <a:r>
              <a:rPr lang="fi-FI" dirty="0" err="1"/>
              <a:t>possibilities</a:t>
            </a:r>
            <a:r>
              <a:rPr lang="fi-FI" dirty="0"/>
              <a:t> for </a:t>
            </a:r>
            <a:r>
              <a:rPr lang="fi-FI" dirty="0" err="1"/>
              <a:t>low-income</a:t>
            </a:r>
            <a:r>
              <a:rPr lang="fi-FI" dirty="0"/>
              <a:t> </a:t>
            </a:r>
            <a:r>
              <a:rPr lang="fi-FI" dirty="0" err="1"/>
              <a:t>households</a:t>
            </a:r>
            <a:r>
              <a:rPr lang="fi-FI" dirty="0"/>
              <a:t>) </a:t>
            </a:r>
            <a:r>
              <a:rPr lang="fi-FI" dirty="0" err="1"/>
              <a:t>do</a:t>
            </a:r>
            <a:r>
              <a:rPr lang="fi-FI" dirty="0"/>
              <a:t> </a:t>
            </a:r>
            <a:r>
              <a:rPr lang="fi-FI" dirty="0" err="1"/>
              <a:t>not</a:t>
            </a:r>
            <a:r>
              <a:rPr lang="fi-FI" dirty="0"/>
              <a:t> </a:t>
            </a:r>
            <a:r>
              <a:rPr lang="fi-FI" dirty="0" err="1"/>
              <a:t>automatically</a:t>
            </a:r>
            <a:r>
              <a:rPr lang="fi-FI" dirty="0"/>
              <a:t> </a:t>
            </a:r>
            <a:r>
              <a:rPr lang="fi-FI" dirty="0" err="1"/>
              <a:t>translate</a:t>
            </a:r>
            <a:r>
              <a:rPr lang="fi-FI" dirty="0"/>
              <a:t> into </a:t>
            </a:r>
            <a:r>
              <a:rPr lang="fi-FI" dirty="0" err="1"/>
              <a:t>ecologically</a:t>
            </a:r>
            <a:r>
              <a:rPr lang="fi-FI" dirty="0"/>
              <a:t> </a:t>
            </a:r>
            <a:r>
              <a:rPr lang="fi-FI" dirty="0" err="1"/>
              <a:t>sustainable</a:t>
            </a:r>
            <a:r>
              <a:rPr lang="fi-FI" dirty="0"/>
              <a:t> </a:t>
            </a:r>
            <a:r>
              <a:rPr lang="fi-FI" dirty="0" err="1"/>
              <a:t>choices</a:t>
            </a:r>
            <a:r>
              <a:rPr lang="fi-FI" dirty="0"/>
              <a:t> (</a:t>
            </a:r>
            <a:r>
              <a:rPr lang="fi-FI" dirty="0" err="1"/>
              <a:t>Ashford</a:t>
            </a:r>
            <a:r>
              <a:rPr lang="fi-FI" dirty="0"/>
              <a:t> &amp; Kallis 2013)</a:t>
            </a:r>
          </a:p>
          <a:p>
            <a:pPr lvl="1"/>
            <a:r>
              <a:rPr lang="fi-FI" dirty="0" err="1"/>
              <a:t>Requires</a:t>
            </a:r>
            <a:r>
              <a:rPr lang="fi-FI" dirty="0"/>
              <a:t> </a:t>
            </a:r>
            <a:r>
              <a:rPr lang="fi-FI" dirty="0" err="1"/>
              <a:t>additional</a:t>
            </a:r>
            <a:r>
              <a:rPr lang="fi-FI" dirty="0"/>
              <a:t> </a:t>
            </a:r>
            <a:r>
              <a:rPr lang="fi-FI" dirty="0" err="1"/>
              <a:t>policies</a:t>
            </a:r>
            <a:r>
              <a:rPr lang="fi-FI" dirty="0"/>
              <a:t> </a:t>
            </a:r>
            <a:r>
              <a:rPr lang="fi-FI" dirty="0" err="1"/>
              <a:t>such</a:t>
            </a:r>
            <a:r>
              <a:rPr lang="fi-FI" dirty="0"/>
              <a:t> as </a:t>
            </a:r>
            <a:r>
              <a:rPr lang="fi-FI" dirty="0" err="1"/>
              <a:t>taxes</a:t>
            </a:r>
            <a:r>
              <a:rPr lang="fi-FI" dirty="0"/>
              <a:t> on </a:t>
            </a:r>
            <a:r>
              <a:rPr lang="fi-FI" dirty="0" err="1"/>
              <a:t>consumption</a:t>
            </a:r>
            <a:r>
              <a:rPr lang="fi-FI" dirty="0"/>
              <a:t> and </a:t>
            </a:r>
            <a:r>
              <a:rPr lang="fi-FI" dirty="0" err="1"/>
              <a:t>free</a:t>
            </a:r>
            <a:r>
              <a:rPr lang="fi-FI" dirty="0"/>
              <a:t> </a:t>
            </a:r>
            <a:r>
              <a:rPr lang="fi-FI" dirty="0" err="1"/>
              <a:t>education</a:t>
            </a:r>
            <a:r>
              <a:rPr lang="fi-FI" dirty="0"/>
              <a:t> and culture </a:t>
            </a:r>
            <a:r>
              <a:rPr lang="fi-FI" dirty="0" err="1"/>
              <a:t>services</a:t>
            </a:r>
            <a:r>
              <a:rPr lang="fi-FI" dirty="0"/>
              <a:t> </a:t>
            </a:r>
          </a:p>
        </p:txBody>
      </p:sp>
      <p:sp>
        <p:nvSpPr>
          <p:cNvPr id="4" name="Päivämäärän paikkamerkki 3">
            <a:extLst>
              <a:ext uri="{FF2B5EF4-FFF2-40B4-BE49-F238E27FC236}">
                <a16:creationId xmlns:a16="http://schemas.microsoft.com/office/drawing/2014/main" id="{7C23697E-468B-477A-9313-6E2431A8735F}"/>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32509EF8-3FFD-411D-936F-F97F7AF05EDE}"/>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B5D99FA0-CEDC-4727-999A-28BEE4BD2A4D}"/>
              </a:ext>
            </a:extLst>
          </p:cNvPr>
          <p:cNvSpPr>
            <a:spLocks noGrp="1"/>
          </p:cNvSpPr>
          <p:nvPr>
            <p:ph type="sldNum" sz="quarter" idx="12"/>
          </p:nvPr>
        </p:nvSpPr>
        <p:spPr/>
        <p:txBody>
          <a:bodyPr/>
          <a:lstStyle/>
          <a:p>
            <a:pPr>
              <a:defRPr/>
            </a:pPr>
            <a:fld id="{4669315E-5A66-CF44-AE5D-C333B2F730C4}" type="slidenum">
              <a:rPr lang="en-GB" smtClean="0"/>
              <a:pPr>
                <a:defRPr/>
              </a:pPr>
              <a:t>19</a:t>
            </a:fld>
            <a:endParaRPr lang="en-GB" dirty="0"/>
          </a:p>
        </p:txBody>
      </p:sp>
    </p:spTree>
    <p:extLst>
      <p:ext uri="{BB962C8B-B14F-4D97-AF65-F5344CB8AC3E}">
        <p14:creationId xmlns:p14="http://schemas.microsoft.com/office/powerpoint/2010/main" val="21316441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5BC4A4DD-8A65-4FF0-A9F1-4A820786AB44}"/>
              </a:ext>
            </a:extLst>
          </p:cNvPr>
          <p:cNvSpPr>
            <a:spLocks noGrp="1"/>
          </p:cNvSpPr>
          <p:nvPr>
            <p:ph type="title"/>
          </p:nvPr>
        </p:nvSpPr>
        <p:spPr/>
        <p:txBody>
          <a:bodyPr/>
          <a:lstStyle/>
          <a:p>
            <a:r>
              <a:rPr lang="fi-FI" dirty="0"/>
              <a:t>Presentation </a:t>
            </a:r>
            <a:r>
              <a:rPr lang="fi-FI" dirty="0" err="1"/>
              <a:t>outline</a:t>
            </a:r>
            <a:endParaRPr lang="fi-FI" dirty="0"/>
          </a:p>
        </p:txBody>
      </p:sp>
      <p:sp>
        <p:nvSpPr>
          <p:cNvPr id="11" name="Sisällön paikkamerkki 10">
            <a:extLst>
              <a:ext uri="{FF2B5EF4-FFF2-40B4-BE49-F238E27FC236}">
                <a16:creationId xmlns:a16="http://schemas.microsoft.com/office/drawing/2014/main" id="{43BEB233-74D5-4313-A31C-88FB251D502C}"/>
              </a:ext>
            </a:extLst>
          </p:cNvPr>
          <p:cNvSpPr>
            <a:spLocks noGrp="1"/>
          </p:cNvSpPr>
          <p:nvPr>
            <p:ph idx="1"/>
          </p:nvPr>
        </p:nvSpPr>
        <p:spPr>
          <a:xfrm>
            <a:off x="467544" y="1340768"/>
            <a:ext cx="8384344" cy="3888432"/>
          </a:xfrm>
        </p:spPr>
        <p:txBody>
          <a:bodyPr/>
          <a:lstStyle/>
          <a:p>
            <a:endParaRPr lang="fi-FI" dirty="0"/>
          </a:p>
          <a:p>
            <a:pPr marL="92075" indent="0">
              <a:buNone/>
            </a:pPr>
            <a:r>
              <a:rPr lang="fi-FI" sz="2400" b="1" dirty="0"/>
              <a:t>1) </a:t>
            </a:r>
            <a:r>
              <a:rPr lang="fi-FI" sz="2400" b="1" dirty="0" err="1"/>
              <a:t>What</a:t>
            </a:r>
            <a:r>
              <a:rPr lang="fi-FI" sz="2400" b="1" dirty="0"/>
              <a:t> is </a:t>
            </a:r>
            <a:r>
              <a:rPr lang="fi-FI" sz="2400" b="1" dirty="0" err="1"/>
              <a:t>the</a:t>
            </a:r>
            <a:r>
              <a:rPr lang="fi-FI" sz="2400" b="1" dirty="0"/>
              <a:t> Digital </a:t>
            </a:r>
            <a:r>
              <a:rPr lang="fi-FI" sz="2400" b="1" dirty="0" err="1"/>
              <a:t>Economy</a:t>
            </a:r>
            <a:r>
              <a:rPr lang="fi-FI" sz="2400" b="1" dirty="0"/>
              <a:t>?</a:t>
            </a:r>
          </a:p>
          <a:p>
            <a:pPr marL="92075" indent="0">
              <a:buNone/>
            </a:pPr>
            <a:r>
              <a:rPr lang="fi-FI" sz="2400" b="1" dirty="0"/>
              <a:t>2) ’</a:t>
            </a:r>
            <a:r>
              <a:rPr lang="fi-FI" sz="2400" b="1" dirty="0" err="1"/>
              <a:t>Ideal</a:t>
            </a:r>
            <a:r>
              <a:rPr lang="fi-FI" sz="2400" b="1" dirty="0"/>
              <a:t> </a:t>
            </a:r>
            <a:r>
              <a:rPr lang="fi-FI" sz="2400" b="1" dirty="0" err="1"/>
              <a:t>type</a:t>
            </a:r>
            <a:r>
              <a:rPr lang="fi-FI" sz="2400" b="1" dirty="0"/>
              <a:t>’ </a:t>
            </a:r>
            <a:r>
              <a:rPr lang="fi-FI" sz="2400" b="1" dirty="0" err="1"/>
              <a:t>scenarios</a:t>
            </a:r>
            <a:endParaRPr lang="fi-FI" sz="2400" b="1" dirty="0"/>
          </a:p>
          <a:p>
            <a:pPr lvl="1"/>
            <a:r>
              <a:rPr lang="fi-FI" dirty="0" err="1"/>
              <a:t>The</a:t>
            </a:r>
            <a:r>
              <a:rPr lang="fi-FI" dirty="0"/>
              <a:t> ’</a:t>
            </a:r>
            <a:r>
              <a:rPr lang="fi-FI" dirty="0" err="1"/>
              <a:t>this</a:t>
            </a:r>
            <a:r>
              <a:rPr lang="fi-FI" dirty="0"/>
              <a:t> </a:t>
            </a:r>
            <a:r>
              <a:rPr lang="fi-FI" dirty="0" err="1"/>
              <a:t>time</a:t>
            </a:r>
            <a:r>
              <a:rPr lang="fi-FI" dirty="0"/>
              <a:t> is </a:t>
            </a:r>
            <a:r>
              <a:rPr lang="fi-FI" dirty="0" err="1"/>
              <a:t>different</a:t>
            </a:r>
            <a:r>
              <a:rPr lang="fi-FI" dirty="0"/>
              <a:t>’ </a:t>
            </a:r>
            <a:r>
              <a:rPr lang="fi-FI" dirty="0" err="1"/>
              <a:t>scenario</a:t>
            </a:r>
            <a:endParaRPr lang="fi-FI" dirty="0"/>
          </a:p>
          <a:p>
            <a:pPr lvl="1"/>
            <a:r>
              <a:rPr lang="fi-FI" dirty="0" err="1"/>
              <a:t>The</a:t>
            </a:r>
            <a:r>
              <a:rPr lang="fi-FI" dirty="0"/>
              <a:t> ’</a:t>
            </a:r>
            <a:r>
              <a:rPr lang="fi-FI" dirty="0" err="1"/>
              <a:t>this</a:t>
            </a:r>
            <a:r>
              <a:rPr lang="fi-FI" dirty="0"/>
              <a:t> </a:t>
            </a:r>
            <a:r>
              <a:rPr lang="fi-FI" dirty="0" err="1"/>
              <a:t>time</a:t>
            </a:r>
            <a:r>
              <a:rPr lang="fi-FI" dirty="0"/>
              <a:t> is no </a:t>
            </a:r>
            <a:r>
              <a:rPr lang="fi-FI" dirty="0" err="1"/>
              <a:t>different</a:t>
            </a:r>
            <a:r>
              <a:rPr lang="fi-FI" dirty="0"/>
              <a:t>’ </a:t>
            </a:r>
            <a:r>
              <a:rPr lang="fi-FI" dirty="0" err="1"/>
              <a:t>scenario</a:t>
            </a:r>
            <a:endParaRPr lang="fi-FI" dirty="0"/>
          </a:p>
          <a:p>
            <a:pPr lvl="1"/>
            <a:r>
              <a:rPr lang="fi-FI" dirty="0" err="1"/>
              <a:t>The</a:t>
            </a:r>
            <a:r>
              <a:rPr lang="fi-FI" dirty="0"/>
              <a:t> </a:t>
            </a:r>
            <a:r>
              <a:rPr lang="fi-FI" dirty="0" err="1"/>
              <a:t>conservative</a:t>
            </a:r>
            <a:r>
              <a:rPr lang="fi-FI" dirty="0"/>
              <a:t> </a:t>
            </a:r>
            <a:r>
              <a:rPr lang="fi-FI" dirty="0" err="1"/>
              <a:t>scenario</a:t>
            </a:r>
            <a:endParaRPr lang="fi-FI" dirty="0"/>
          </a:p>
          <a:p>
            <a:pPr marL="92075" indent="0">
              <a:buNone/>
            </a:pPr>
            <a:r>
              <a:rPr lang="fi-FI" sz="2400" b="1" dirty="0"/>
              <a:t>3) </a:t>
            </a:r>
            <a:r>
              <a:rPr lang="fi-FI" sz="2400" b="1" dirty="0" err="1"/>
              <a:t>Policy</a:t>
            </a:r>
            <a:r>
              <a:rPr lang="fi-FI" sz="2400" b="1" dirty="0"/>
              <a:t> </a:t>
            </a:r>
            <a:r>
              <a:rPr lang="fi-FI" sz="2400" b="1" dirty="0" err="1"/>
              <a:t>analysis</a:t>
            </a:r>
            <a:endParaRPr lang="fi-FI" sz="2400" b="1" dirty="0"/>
          </a:p>
          <a:p>
            <a:pPr lvl="1"/>
            <a:r>
              <a:rPr lang="fi-FI" dirty="0" err="1"/>
              <a:t>Shorter</a:t>
            </a:r>
            <a:r>
              <a:rPr lang="fi-FI" dirty="0"/>
              <a:t> </a:t>
            </a:r>
            <a:r>
              <a:rPr lang="fi-FI" dirty="0" err="1"/>
              <a:t>working</a:t>
            </a:r>
            <a:r>
              <a:rPr lang="fi-FI" dirty="0"/>
              <a:t> </a:t>
            </a:r>
            <a:r>
              <a:rPr lang="fi-FI" dirty="0" err="1"/>
              <a:t>hours</a:t>
            </a:r>
            <a:r>
              <a:rPr lang="fi-FI" dirty="0"/>
              <a:t> &amp; </a:t>
            </a:r>
            <a:r>
              <a:rPr lang="fi-FI" dirty="0" err="1"/>
              <a:t>work</a:t>
            </a:r>
            <a:r>
              <a:rPr lang="fi-FI" dirty="0"/>
              <a:t> </a:t>
            </a:r>
            <a:r>
              <a:rPr lang="fi-FI" dirty="0" err="1"/>
              <a:t>sharing</a:t>
            </a:r>
            <a:r>
              <a:rPr lang="fi-FI" dirty="0"/>
              <a:t> </a:t>
            </a:r>
          </a:p>
          <a:p>
            <a:pPr lvl="1"/>
            <a:r>
              <a:rPr lang="fi-FI" dirty="0" err="1"/>
              <a:t>Employee</a:t>
            </a:r>
            <a:r>
              <a:rPr lang="fi-FI" dirty="0"/>
              <a:t> </a:t>
            </a:r>
            <a:r>
              <a:rPr lang="fi-FI" dirty="0" err="1"/>
              <a:t>ownership</a:t>
            </a:r>
            <a:endParaRPr lang="fi-FI" dirty="0"/>
          </a:p>
          <a:p>
            <a:pPr lvl="1"/>
            <a:r>
              <a:rPr lang="fi-FI" dirty="0" err="1"/>
              <a:t>Guaranteed</a:t>
            </a:r>
            <a:r>
              <a:rPr lang="fi-FI" dirty="0"/>
              <a:t> </a:t>
            </a:r>
            <a:r>
              <a:rPr lang="fi-FI" dirty="0" err="1"/>
              <a:t>jobs</a:t>
            </a:r>
            <a:r>
              <a:rPr lang="fi-FI" dirty="0"/>
              <a:t> </a:t>
            </a:r>
            <a:r>
              <a:rPr lang="fi-FI" dirty="0" err="1"/>
              <a:t>programmes</a:t>
            </a:r>
            <a:endParaRPr lang="fi-FI" dirty="0"/>
          </a:p>
          <a:p>
            <a:pPr lvl="1"/>
            <a:r>
              <a:rPr lang="fi-FI" dirty="0"/>
              <a:t>Basic </a:t>
            </a:r>
            <a:r>
              <a:rPr lang="fi-FI" dirty="0" err="1"/>
              <a:t>income</a:t>
            </a:r>
            <a:endParaRPr lang="fi-FI" dirty="0"/>
          </a:p>
          <a:p>
            <a:pPr lvl="1"/>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0E5DF1B9-CB5B-4BE0-8B79-8457FC139DE7}"/>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87F8FAF1-8600-412F-8CD9-E43B6F0E477C}"/>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637853F7-1284-47BE-BA26-D35C0C4BD0E0}"/>
              </a:ext>
            </a:extLst>
          </p:cNvPr>
          <p:cNvSpPr>
            <a:spLocks noGrp="1"/>
          </p:cNvSpPr>
          <p:nvPr>
            <p:ph type="sldNum" sz="quarter" idx="12"/>
          </p:nvPr>
        </p:nvSpPr>
        <p:spPr/>
        <p:txBody>
          <a:bodyPr/>
          <a:lstStyle/>
          <a:p>
            <a:pPr>
              <a:defRPr/>
            </a:pPr>
            <a:fld id="{4669315E-5A66-CF44-AE5D-C333B2F730C4}" type="slidenum">
              <a:rPr lang="en-GB" smtClean="0"/>
              <a:pPr>
                <a:defRPr/>
              </a:pPr>
              <a:t>2</a:t>
            </a:fld>
            <a:endParaRPr lang="en-GB" dirty="0"/>
          </a:p>
        </p:txBody>
      </p:sp>
    </p:spTree>
    <p:extLst>
      <p:ext uri="{BB962C8B-B14F-4D97-AF65-F5344CB8AC3E}">
        <p14:creationId xmlns:p14="http://schemas.microsoft.com/office/powerpoint/2010/main" val="297577280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C9AAC-4484-4E3B-919B-17865C366979}"/>
              </a:ext>
            </a:extLst>
          </p:cNvPr>
          <p:cNvSpPr>
            <a:spLocks noGrp="1"/>
          </p:cNvSpPr>
          <p:nvPr>
            <p:ph type="title"/>
          </p:nvPr>
        </p:nvSpPr>
        <p:spPr/>
        <p:txBody>
          <a:bodyPr/>
          <a:lstStyle/>
          <a:p>
            <a:r>
              <a:rPr lang="fi-FI" sz="3200" dirty="0" err="1"/>
              <a:t>Shorter</a:t>
            </a:r>
            <a:r>
              <a:rPr lang="fi-FI" sz="3200" dirty="0"/>
              <a:t> </a:t>
            </a:r>
            <a:r>
              <a:rPr lang="fi-FI" sz="3200" dirty="0" err="1"/>
              <a:t>working</a:t>
            </a:r>
            <a:r>
              <a:rPr lang="fi-FI" sz="3200" dirty="0"/>
              <a:t> </a:t>
            </a:r>
            <a:r>
              <a:rPr lang="fi-FI" sz="3200" dirty="0" err="1"/>
              <a:t>hours</a:t>
            </a:r>
            <a:r>
              <a:rPr lang="fi-FI" sz="3200" dirty="0"/>
              <a:t> </a:t>
            </a:r>
            <a:r>
              <a:rPr lang="fi-FI" sz="3200" b="0" dirty="0"/>
              <a:t>– ’</a:t>
            </a:r>
            <a:r>
              <a:rPr lang="fi-FI" sz="3200" b="0" dirty="0" err="1"/>
              <a:t>solution</a:t>
            </a:r>
            <a:r>
              <a:rPr lang="fi-FI" sz="3200" b="0" dirty="0"/>
              <a:t> to (</a:t>
            </a:r>
            <a:r>
              <a:rPr lang="fi-FI" sz="3200" b="0" dirty="0" err="1"/>
              <a:t>nearly</a:t>
            </a:r>
            <a:r>
              <a:rPr lang="fi-FI" sz="3200" b="0" dirty="0"/>
              <a:t>) </a:t>
            </a:r>
            <a:r>
              <a:rPr lang="fi-FI" sz="3200" b="0" dirty="0" err="1"/>
              <a:t>everything</a:t>
            </a:r>
            <a:r>
              <a:rPr lang="fi-FI" sz="3200" b="0" dirty="0"/>
              <a:t>’?</a:t>
            </a:r>
            <a:endParaRPr lang="fi-FI" sz="3200" dirty="0"/>
          </a:p>
        </p:txBody>
      </p:sp>
      <p:sp>
        <p:nvSpPr>
          <p:cNvPr id="3" name="Sisällön paikkamerkki 2">
            <a:extLst>
              <a:ext uri="{FF2B5EF4-FFF2-40B4-BE49-F238E27FC236}">
                <a16:creationId xmlns:a16="http://schemas.microsoft.com/office/drawing/2014/main" id="{F410C108-E263-4019-8327-D841A5D2DA43}"/>
              </a:ext>
            </a:extLst>
          </p:cNvPr>
          <p:cNvSpPr>
            <a:spLocks noGrp="1"/>
          </p:cNvSpPr>
          <p:nvPr>
            <p:ph idx="1"/>
          </p:nvPr>
        </p:nvSpPr>
        <p:spPr/>
        <p:txBody>
          <a:bodyPr/>
          <a:lstStyle/>
          <a:p>
            <a:r>
              <a:rPr lang="fi-FI" dirty="0" err="1"/>
              <a:t>Who</a:t>
            </a:r>
            <a:r>
              <a:rPr lang="fi-FI" dirty="0"/>
              <a:t> </a:t>
            </a:r>
            <a:r>
              <a:rPr lang="fi-FI" dirty="0" err="1"/>
              <a:t>pays</a:t>
            </a:r>
            <a:r>
              <a:rPr lang="fi-FI" dirty="0"/>
              <a:t>?</a:t>
            </a:r>
          </a:p>
          <a:p>
            <a:r>
              <a:rPr lang="fi-FI" dirty="0" err="1"/>
              <a:t>Employers</a:t>
            </a:r>
            <a:r>
              <a:rPr lang="fi-FI" dirty="0"/>
              <a:t> </a:t>
            </a:r>
            <a:r>
              <a:rPr lang="fi-FI" dirty="0" err="1"/>
              <a:t>not</a:t>
            </a:r>
            <a:r>
              <a:rPr lang="fi-FI" dirty="0"/>
              <a:t> </a:t>
            </a:r>
            <a:r>
              <a:rPr lang="fi-FI" dirty="0" err="1"/>
              <a:t>willing</a:t>
            </a:r>
            <a:r>
              <a:rPr lang="fi-FI" dirty="0"/>
              <a:t> for </a:t>
            </a:r>
            <a:r>
              <a:rPr lang="fi-FI" dirty="0" err="1"/>
              <a:t>shorter</a:t>
            </a:r>
            <a:r>
              <a:rPr lang="fi-FI" dirty="0"/>
              <a:t> </a:t>
            </a:r>
            <a:r>
              <a:rPr lang="fi-FI" dirty="0" err="1"/>
              <a:t>working</a:t>
            </a:r>
            <a:r>
              <a:rPr lang="fi-FI" dirty="0"/>
              <a:t> </a:t>
            </a:r>
            <a:r>
              <a:rPr lang="fi-FI" dirty="0" err="1"/>
              <a:t>hours</a:t>
            </a:r>
            <a:r>
              <a:rPr lang="fi-FI" dirty="0"/>
              <a:t> and </a:t>
            </a:r>
            <a:r>
              <a:rPr lang="fi-FI" dirty="0" err="1"/>
              <a:t>work</a:t>
            </a:r>
            <a:r>
              <a:rPr lang="fi-FI" dirty="0"/>
              <a:t> </a:t>
            </a:r>
            <a:r>
              <a:rPr lang="fi-FI" dirty="0" err="1"/>
              <a:t>sharing</a:t>
            </a:r>
            <a:r>
              <a:rPr lang="fi-FI" dirty="0"/>
              <a:t> </a:t>
            </a:r>
            <a:r>
              <a:rPr lang="fi-FI" dirty="0" err="1"/>
              <a:t>if</a:t>
            </a:r>
            <a:r>
              <a:rPr lang="fi-FI" dirty="0"/>
              <a:t> it </a:t>
            </a:r>
            <a:r>
              <a:rPr lang="fi-FI" dirty="0" err="1"/>
              <a:t>means</a:t>
            </a:r>
            <a:r>
              <a:rPr lang="fi-FI" dirty="0"/>
              <a:t> </a:t>
            </a:r>
            <a:r>
              <a:rPr lang="fi-FI" dirty="0" err="1"/>
              <a:t>more</a:t>
            </a:r>
            <a:r>
              <a:rPr lang="fi-FI" dirty="0"/>
              <a:t> </a:t>
            </a:r>
            <a:r>
              <a:rPr lang="fi-FI" dirty="0" err="1"/>
              <a:t>costs</a:t>
            </a:r>
            <a:endParaRPr lang="fi-FI" dirty="0"/>
          </a:p>
          <a:p>
            <a:r>
              <a:rPr lang="fi-FI" dirty="0" err="1"/>
              <a:t>Economists</a:t>
            </a:r>
            <a:r>
              <a:rPr lang="fi-FI" dirty="0"/>
              <a:t> </a:t>
            </a:r>
            <a:r>
              <a:rPr lang="fi-FI" dirty="0" err="1"/>
              <a:t>concerned</a:t>
            </a:r>
            <a:r>
              <a:rPr lang="fi-FI" dirty="0"/>
              <a:t> </a:t>
            </a:r>
            <a:r>
              <a:rPr lang="fi-FI" dirty="0" err="1"/>
              <a:t>about</a:t>
            </a:r>
            <a:r>
              <a:rPr lang="fi-FI" dirty="0"/>
              <a:t> </a:t>
            </a:r>
            <a:r>
              <a:rPr lang="fi-FI" dirty="0" err="1"/>
              <a:t>diminishing</a:t>
            </a:r>
            <a:r>
              <a:rPr lang="fi-FI" dirty="0"/>
              <a:t> </a:t>
            </a:r>
            <a:r>
              <a:rPr lang="fi-FI" dirty="0" err="1"/>
              <a:t>production</a:t>
            </a:r>
            <a:r>
              <a:rPr lang="fi-FI" dirty="0"/>
              <a:t> </a:t>
            </a:r>
            <a:r>
              <a:rPr lang="fi-FI" dirty="0" err="1"/>
              <a:t>capacity</a:t>
            </a:r>
            <a:r>
              <a:rPr lang="fi-FI" dirty="0"/>
              <a:t> </a:t>
            </a:r>
            <a:r>
              <a:rPr lang="fi-FI" dirty="0" err="1"/>
              <a:t>that</a:t>
            </a:r>
            <a:r>
              <a:rPr lang="fi-FI" dirty="0"/>
              <a:t> </a:t>
            </a:r>
            <a:r>
              <a:rPr lang="fi-FI" dirty="0" err="1"/>
              <a:t>could</a:t>
            </a:r>
            <a:r>
              <a:rPr lang="fi-FI" dirty="0"/>
              <a:t> </a:t>
            </a:r>
            <a:r>
              <a:rPr lang="fi-FI" dirty="0" err="1"/>
              <a:t>translate</a:t>
            </a:r>
            <a:r>
              <a:rPr lang="fi-FI" dirty="0"/>
              <a:t> into </a:t>
            </a:r>
            <a:r>
              <a:rPr lang="fi-FI" dirty="0" err="1"/>
              <a:t>weaker</a:t>
            </a:r>
            <a:r>
              <a:rPr lang="fi-FI" dirty="0"/>
              <a:t> </a:t>
            </a:r>
            <a:r>
              <a:rPr lang="fi-FI" dirty="0" err="1"/>
              <a:t>employment</a:t>
            </a:r>
            <a:r>
              <a:rPr lang="fi-FI" dirty="0"/>
              <a:t> in </a:t>
            </a:r>
            <a:r>
              <a:rPr lang="fi-FI" dirty="0" err="1"/>
              <a:t>the</a:t>
            </a:r>
            <a:r>
              <a:rPr lang="fi-FI" dirty="0"/>
              <a:t> long </a:t>
            </a:r>
            <a:r>
              <a:rPr lang="fi-FI" dirty="0" err="1"/>
              <a:t>term</a:t>
            </a:r>
            <a:r>
              <a:rPr lang="fi-FI" dirty="0"/>
              <a:t> </a:t>
            </a:r>
          </a:p>
          <a:p>
            <a:r>
              <a:rPr lang="fi-FI" dirty="0"/>
              <a:t>Private </a:t>
            </a:r>
            <a:r>
              <a:rPr lang="fi-FI" dirty="0" err="1"/>
              <a:t>sector</a:t>
            </a:r>
            <a:r>
              <a:rPr lang="fi-FI" dirty="0"/>
              <a:t> </a:t>
            </a:r>
            <a:r>
              <a:rPr lang="fi-FI" dirty="0" err="1"/>
              <a:t>work</a:t>
            </a:r>
            <a:r>
              <a:rPr lang="fi-FI" dirty="0"/>
              <a:t> </a:t>
            </a:r>
            <a:r>
              <a:rPr lang="fi-FI" dirty="0" err="1"/>
              <a:t>sharing</a:t>
            </a:r>
            <a:r>
              <a:rPr lang="fi-FI" dirty="0"/>
              <a:t> </a:t>
            </a:r>
            <a:r>
              <a:rPr lang="fi-FI" dirty="0" err="1"/>
              <a:t>might</a:t>
            </a:r>
            <a:r>
              <a:rPr lang="fi-FI" dirty="0"/>
              <a:t> </a:t>
            </a:r>
            <a:r>
              <a:rPr lang="fi-FI" dirty="0" err="1"/>
              <a:t>require</a:t>
            </a:r>
            <a:r>
              <a:rPr lang="fi-FI" dirty="0"/>
              <a:t> </a:t>
            </a:r>
            <a:r>
              <a:rPr lang="fi-FI" dirty="0" err="1"/>
              <a:t>socialising</a:t>
            </a:r>
            <a:r>
              <a:rPr lang="fi-FI" dirty="0"/>
              <a:t> at </a:t>
            </a:r>
            <a:r>
              <a:rPr lang="fi-FI" dirty="0" err="1"/>
              <a:t>least</a:t>
            </a:r>
            <a:r>
              <a:rPr lang="fi-FI" dirty="0"/>
              <a:t> some of </a:t>
            </a:r>
            <a:r>
              <a:rPr lang="fi-FI" dirty="0" err="1"/>
              <a:t>the</a:t>
            </a:r>
            <a:r>
              <a:rPr lang="fi-FI" dirty="0"/>
              <a:t> </a:t>
            </a:r>
            <a:r>
              <a:rPr lang="fi-FI" dirty="0" err="1"/>
              <a:t>costs</a:t>
            </a:r>
            <a:r>
              <a:rPr lang="fi-FI" dirty="0"/>
              <a:t> of </a:t>
            </a:r>
            <a:r>
              <a:rPr lang="fi-FI" dirty="0" err="1"/>
              <a:t>work</a:t>
            </a:r>
            <a:r>
              <a:rPr lang="fi-FI" dirty="0"/>
              <a:t> </a:t>
            </a:r>
            <a:r>
              <a:rPr lang="fi-FI" dirty="0" err="1"/>
              <a:t>sharing</a:t>
            </a:r>
            <a:endParaRPr lang="fi-FI" dirty="0"/>
          </a:p>
          <a:p>
            <a:pPr lvl="1"/>
            <a:r>
              <a:rPr lang="fi-FI" dirty="0"/>
              <a:t>How to </a:t>
            </a:r>
            <a:r>
              <a:rPr lang="fi-FI" dirty="0" err="1"/>
              <a:t>guarantee</a:t>
            </a:r>
            <a:r>
              <a:rPr lang="fi-FI" dirty="0"/>
              <a:t> </a:t>
            </a:r>
            <a:r>
              <a:rPr lang="fi-FI" dirty="0" err="1"/>
              <a:t>adeaquate</a:t>
            </a:r>
            <a:r>
              <a:rPr lang="fi-FI" dirty="0"/>
              <a:t> </a:t>
            </a:r>
            <a:r>
              <a:rPr lang="fi-FI" dirty="0" err="1"/>
              <a:t>income</a:t>
            </a:r>
            <a:r>
              <a:rPr lang="fi-FI" dirty="0"/>
              <a:t> for </a:t>
            </a:r>
            <a:r>
              <a:rPr lang="fi-FI" dirty="0" err="1"/>
              <a:t>the</a:t>
            </a:r>
            <a:r>
              <a:rPr lang="fi-FI" dirty="0"/>
              <a:t> </a:t>
            </a:r>
            <a:r>
              <a:rPr lang="fi-FI" dirty="0" err="1"/>
              <a:t>work</a:t>
            </a:r>
            <a:r>
              <a:rPr lang="fi-FI" dirty="0"/>
              <a:t> </a:t>
            </a:r>
            <a:r>
              <a:rPr lang="fi-FI" dirty="0" err="1"/>
              <a:t>sharer</a:t>
            </a:r>
            <a:r>
              <a:rPr lang="fi-FI" dirty="0"/>
              <a:t> and </a:t>
            </a:r>
            <a:r>
              <a:rPr lang="fi-FI" dirty="0" err="1"/>
              <a:t>the</a:t>
            </a:r>
            <a:r>
              <a:rPr lang="fi-FI" dirty="0"/>
              <a:t> </a:t>
            </a:r>
            <a:r>
              <a:rPr lang="fi-FI" dirty="0" err="1"/>
              <a:t>employed</a:t>
            </a:r>
            <a:r>
              <a:rPr lang="fi-FI" dirty="0"/>
              <a:t> </a:t>
            </a:r>
            <a:r>
              <a:rPr lang="fi-FI" dirty="0" err="1"/>
              <a:t>one</a:t>
            </a:r>
            <a:r>
              <a:rPr lang="fi-FI" dirty="0"/>
              <a:t>?</a:t>
            </a:r>
          </a:p>
          <a:p>
            <a:pPr lvl="1"/>
            <a:r>
              <a:rPr lang="fi-FI" dirty="0"/>
              <a:t>Basic </a:t>
            </a:r>
            <a:r>
              <a:rPr lang="fi-FI" dirty="0" err="1"/>
              <a:t>income</a:t>
            </a:r>
            <a:r>
              <a:rPr lang="fi-FI" dirty="0"/>
              <a:t> </a:t>
            </a:r>
            <a:r>
              <a:rPr lang="fi-FI" dirty="0" err="1"/>
              <a:t>might</a:t>
            </a:r>
            <a:r>
              <a:rPr lang="fi-FI" dirty="0"/>
              <a:t> </a:t>
            </a:r>
            <a:r>
              <a:rPr lang="fi-FI" dirty="0" err="1"/>
              <a:t>enable</a:t>
            </a:r>
            <a:r>
              <a:rPr lang="fi-FI" dirty="0"/>
              <a:t> </a:t>
            </a:r>
            <a:r>
              <a:rPr lang="fi-FI" dirty="0" err="1"/>
              <a:t>work</a:t>
            </a:r>
            <a:r>
              <a:rPr lang="fi-FI" dirty="0"/>
              <a:t> </a:t>
            </a:r>
            <a:r>
              <a:rPr lang="fi-FI" dirty="0" err="1"/>
              <a:t>sharing</a:t>
            </a:r>
            <a:r>
              <a:rPr lang="fi-FI" dirty="0"/>
              <a:t> in a </a:t>
            </a:r>
            <a:r>
              <a:rPr lang="fi-FI" dirty="0" err="1"/>
              <a:t>flexible</a:t>
            </a:r>
            <a:r>
              <a:rPr lang="fi-FI" dirty="0"/>
              <a:t> manner</a:t>
            </a:r>
          </a:p>
        </p:txBody>
      </p:sp>
      <p:sp>
        <p:nvSpPr>
          <p:cNvPr id="4" name="Päivämäärän paikkamerkki 3">
            <a:extLst>
              <a:ext uri="{FF2B5EF4-FFF2-40B4-BE49-F238E27FC236}">
                <a16:creationId xmlns:a16="http://schemas.microsoft.com/office/drawing/2014/main" id="{F92C65EC-097D-48D5-BDE7-A540F34E13EB}"/>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BE85D50B-26E1-41FA-9F8C-D6C7E491C5AE}"/>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BE43F707-1D71-4412-A2DB-31D3B54CD9A9}"/>
              </a:ext>
            </a:extLst>
          </p:cNvPr>
          <p:cNvSpPr>
            <a:spLocks noGrp="1"/>
          </p:cNvSpPr>
          <p:nvPr>
            <p:ph type="sldNum" sz="quarter" idx="12"/>
          </p:nvPr>
        </p:nvSpPr>
        <p:spPr/>
        <p:txBody>
          <a:bodyPr/>
          <a:lstStyle/>
          <a:p>
            <a:pPr>
              <a:defRPr/>
            </a:pPr>
            <a:fld id="{4669315E-5A66-CF44-AE5D-C333B2F730C4}" type="slidenum">
              <a:rPr lang="en-GB" smtClean="0"/>
              <a:pPr>
                <a:defRPr/>
              </a:pPr>
              <a:t>20</a:t>
            </a:fld>
            <a:endParaRPr lang="en-GB" dirty="0"/>
          </a:p>
        </p:txBody>
      </p:sp>
    </p:spTree>
    <p:extLst>
      <p:ext uri="{BB962C8B-B14F-4D97-AF65-F5344CB8AC3E}">
        <p14:creationId xmlns:p14="http://schemas.microsoft.com/office/powerpoint/2010/main" val="236532968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CF6829-5365-4C0E-A5D9-B7833319EBD1}"/>
              </a:ext>
            </a:extLst>
          </p:cNvPr>
          <p:cNvSpPr>
            <a:spLocks noGrp="1"/>
          </p:cNvSpPr>
          <p:nvPr>
            <p:ph type="title"/>
          </p:nvPr>
        </p:nvSpPr>
        <p:spPr/>
        <p:txBody>
          <a:bodyPr/>
          <a:lstStyle/>
          <a:p>
            <a:r>
              <a:rPr lang="fi-FI" sz="3200" dirty="0"/>
              <a:t>’</a:t>
            </a:r>
            <a:r>
              <a:rPr lang="fi-FI" sz="3200" dirty="0" err="1"/>
              <a:t>Who</a:t>
            </a:r>
            <a:r>
              <a:rPr lang="fi-FI" sz="3200" dirty="0"/>
              <a:t> </a:t>
            </a:r>
            <a:r>
              <a:rPr lang="fi-FI" sz="3200" dirty="0" err="1"/>
              <a:t>owns</a:t>
            </a:r>
            <a:r>
              <a:rPr lang="fi-FI" sz="3200" dirty="0"/>
              <a:t> </a:t>
            </a:r>
            <a:r>
              <a:rPr lang="fi-FI" sz="3200" dirty="0" err="1"/>
              <a:t>the</a:t>
            </a:r>
            <a:r>
              <a:rPr lang="fi-FI" sz="3200" dirty="0"/>
              <a:t> </a:t>
            </a:r>
            <a:r>
              <a:rPr lang="fi-FI" sz="3200" dirty="0" err="1"/>
              <a:t>robots</a:t>
            </a:r>
            <a:r>
              <a:rPr lang="fi-FI" sz="3200" dirty="0"/>
              <a:t> </a:t>
            </a:r>
            <a:r>
              <a:rPr lang="fi-FI" sz="3200" dirty="0" err="1"/>
              <a:t>rules</a:t>
            </a:r>
            <a:r>
              <a:rPr lang="fi-FI" sz="3200" dirty="0"/>
              <a:t> </a:t>
            </a:r>
            <a:r>
              <a:rPr lang="fi-FI" sz="3200" dirty="0" err="1"/>
              <a:t>the</a:t>
            </a:r>
            <a:r>
              <a:rPr lang="fi-FI" sz="3200" dirty="0"/>
              <a:t> </a:t>
            </a:r>
            <a:r>
              <a:rPr lang="fi-FI" sz="3200" dirty="0" err="1"/>
              <a:t>world</a:t>
            </a:r>
            <a:r>
              <a:rPr lang="fi-FI" sz="3200" dirty="0"/>
              <a:t>’</a:t>
            </a:r>
          </a:p>
        </p:txBody>
      </p:sp>
      <p:sp>
        <p:nvSpPr>
          <p:cNvPr id="3" name="Sisällön paikkamerkki 2">
            <a:extLst>
              <a:ext uri="{FF2B5EF4-FFF2-40B4-BE49-F238E27FC236}">
                <a16:creationId xmlns:a16="http://schemas.microsoft.com/office/drawing/2014/main" id="{6D234B9A-ED3B-4424-8EDC-9C107154CA6F}"/>
              </a:ext>
            </a:extLst>
          </p:cNvPr>
          <p:cNvSpPr>
            <a:spLocks noGrp="1"/>
          </p:cNvSpPr>
          <p:nvPr>
            <p:ph idx="1"/>
          </p:nvPr>
        </p:nvSpPr>
        <p:spPr/>
        <p:txBody>
          <a:bodyPr/>
          <a:lstStyle/>
          <a:p>
            <a:r>
              <a:rPr lang="fi-FI" dirty="0"/>
              <a:t>Richard B. Freeman (2015): </a:t>
            </a:r>
            <a:r>
              <a:rPr lang="fi-FI" b="1" dirty="0"/>
              <a:t>”</a:t>
            </a:r>
            <a:r>
              <a:rPr lang="en-US" dirty="0"/>
              <a:t>workers need to own part of the capital stock that substitutes for them to benefit from these new ‘robot’ technologies”</a:t>
            </a:r>
          </a:p>
          <a:p>
            <a:pPr lvl="1"/>
            <a:r>
              <a:rPr lang="en-US" dirty="0"/>
              <a:t>shares of the firm, hold stock options, or wages in part from the profits</a:t>
            </a:r>
          </a:p>
          <a:p>
            <a:pPr lvl="1"/>
            <a:r>
              <a:rPr lang="en-US" dirty="0"/>
              <a:t>Might increase commitment to companies, and thus productivity, as well</a:t>
            </a:r>
          </a:p>
          <a:p>
            <a:r>
              <a:rPr lang="en-US" dirty="0"/>
              <a:t>Not a new innovation in capitalist societies</a:t>
            </a:r>
          </a:p>
          <a:p>
            <a:pPr lvl="1"/>
            <a:r>
              <a:rPr lang="en-US" dirty="0"/>
              <a:t>Employee stock ownership plan (ESOP) in the US; </a:t>
            </a:r>
            <a:r>
              <a:rPr lang="en-US" i="1" dirty="0" err="1"/>
              <a:t>löntagarfonder</a:t>
            </a:r>
            <a:r>
              <a:rPr lang="en-US" i="1" dirty="0"/>
              <a:t> </a:t>
            </a:r>
            <a:r>
              <a:rPr lang="en-US" dirty="0"/>
              <a:t>(obligatory, trade union controlled employee funds) in Sweden </a:t>
            </a:r>
            <a:r>
              <a:rPr lang="fi-FI" dirty="0"/>
              <a:t>1982–1991</a:t>
            </a:r>
            <a:endParaRPr lang="en-US" dirty="0"/>
          </a:p>
          <a:p>
            <a:endParaRPr lang="en-US" dirty="0"/>
          </a:p>
          <a:p>
            <a:endParaRPr lang="fi-FI" dirty="0"/>
          </a:p>
        </p:txBody>
      </p:sp>
      <p:sp>
        <p:nvSpPr>
          <p:cNvPr id="4" name="Päivämäärän paikkamerkki 3">
            <a:extLst>
              <a:ext uri="{FF2B5EF4-FFF2-40B4-BE49-F238E27FC236}">
                <a16:creationId xmlns:a16="http://schemas.microsoft.com/office/drawing/2014/main" id="{A84F3318-71C4-477C-ACD8-A3FAA9BE859B}"/>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2E3EBF19-03F2-4A20-8367-B19D6049EBC3}"/>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DF80BF70-8C0E-41FA-97A4-4538FCCA1E6D}"/>
              </a:ext>
            </a:extLst>
          </p:cNvPr>
          <p:cNvSpPr>
            <a:spLocks noGrp="1"/>
          </p:cNvSpPr>
          <p:nvPr>
            <p:ph type="sldNum" sz="quarter" idx="12"/>
          </p:nvPr>
        </p:nvSpPr>
        <p:spPr/>
        <p:txBody>
          <a:bodyPr/>
          <a:lstStyle/>
          <a:p>
            <a:pPr>
              <a:defRPr/>
            </a:pPr>
            <a:fld id="{4669315E-5A66-CF44-AE5D-C333B2F730C4}" type="slidenum">
              <a:rPr lang="en-GB" smtClean="0"/>
              <a:pPr>
                <a:defRPr/>
              </a:pPr>
              <a:t>21</a:t>
            </a:fld>
            <a:endParaRPr lang="en-GB" dirty="0"/>
          </a:p>
        </p:txBody>
      </p:sp>
    </p:spTree>
    <p:extLst>
      <p:ext uri="{BB962C8B-B14F-4D97-AF65-F5344CB8AC3E}">
        <p14:creationId xmlns:p14="http://schemas.microsoft.com/office/powerpoint/2010/main" val="9134136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3005E3-B9AA-49DB-98A6-6C1492D96426}"/>
              </a:ext>
            </a:extLst>
          </p:cNvPr>
          <p:cNvSpPr>
            <a:spLocks noGrp="1"/>
          </p:cNvSpPr>
          <p:nvPr>
            <p:ph type="title"/>
          </p:nvPr>
        </p:nvSpPr>
        <p:spPr/>
        <p:txBody>
          <a:bodyPr/>
          <a:lstStyle/>
          <a:p>
            <a:r>
              <a:rPr lang="fi-FI" sz="3200" dirty="0"/>
              <a:t>’</a:t>
            </a:r>
            <a:r>
              <a:rPr lang="fi-FI" sz="3200" dirty="0" err="1"/>
              <a:t>Who</a:t>
            </a:r>
            <a:r>
              <a:rPr lang="fi-FI" sz="3200" dirty="0"/>
              <a:t> </a:t>
            </a:r>
            <a:r>
              <a:rPr lang="fi-FI" sz="3200" dirty="0" err="1"/>
              <a:t>owns</a:t>
            </a:r>
            <a:r>
              <a:rPr lang="fi-FI" sz="3200" dirty="0"/>
              <a:t> </a:t>
            </a:r>
            <a:r>
              <a:rPr lang="fi-FI" sz="3200" dirty="0" err="1"/>
              <a:t>the</a:t>
            </a:r>
            <a:r>
              <a:rPr lang="fi-FI" sz="3200" dirty="0"/>
              <a:t> </a:t>
            </a:r>
            <a:r>
              <a:rPr lang="fi-FI" sz="3200" dirty="0" err="1"/>
              <a:t>robots</a:t>
            </a:r>
            <a:r>
              <a:rPr lang="fi-FI" sz="3200" dirty="0"/>
              <a:t> </a:t>
            </a:r>
            <a:r>
              <a:rPr lang="fi-FI" sz="3200" dirty="0" err="1"/>
              <a:t>rules</a:t>
            </a:r>
            <a:r>
              <a:rPr lang="fi-FI" sz="3200" dirty="0"/>
              <a:t> </a:t>
            </a:r>
            <a:r>
              <a:rPr lang="fi-FI" sz="3200" dirty="0" err="1"/>
              <a:t>the</a:t>
            </a:r>
            <a:r>
              <a:rPr lang="fi-FI" sz="3200" dirty="0"/>
              <a:t> </a:t>
            </a:r>
            <a:r>
              <a:rPr lang="fi-FI" sz="3200" dirty="0" err="1"/>
              <a:t>world</a:t>
            </a:r>
            <a:r>
              <a:rPr lang="fi-FI" sz="3200" dirty="0"/>
              <a:t>’</a:t>
            </a:r>
          </a:p>
        </p:txBody>
      </p:sp>
      <p:sp>
        <p:nvSpPr>
          <p:cNvPr id="3" name="Sisällön paikkamerkki 2">
            <a:extLst>
              <a:ext uri="{FF2B5EF4-FFF2-40B4-BE49-F238E27FC236}">
                <a16:creationId xmlns:a16="http://schemas.microsoft.com/office/drawing/2014/main" id="{1152CB10-D8FF-47D3-A9B0-9D41AF6F4EAF}"/>
              </a:ext>
            </a:extLst>
          </p:cNvPr>
          <p:cNvSpPr>
            <a:spLocks noGrp="1"/>
          </p:cNvSpPr>
          <p:nvPr>
            <p:ph idx="1"/>
          </p:nvPr>
        </p:nvSpPr>
        <p:spPr/>
        <p:txBody>
          <a:bodyPr/>
          <a:lstStyle/>
          <a:p>
            <a:r>
              <a:rPr lang="fi-FI" dirty="0" err="1"/>
              <a:t>Might</a:t>
            </a:r>
            <a:r>
              <a:rPr lang="fi-FI" dirty="0"/>
              <a:t> </a:t>
            </a:r>
            <a:r>
              <a:rPr lang="fi-FI" dirty="0" err="1"/>
              <a:t>be</a:t>
            </a:r>
            <a:r>
              <a:rPr lang="fi-FI" dirty="0"/>
              <a:t> </a:t>
            </a:r>
            <a:r>
              <a:rPr lang="fi-FI" dirty="0" err="1"/>
              <a:t>partial</a:t>
            </a:r>
            <a:r>
              <a:rPr lang="fi-FI" dirty="0"/>
              <a:t> </a:t>
            </a:r>
            <a:r>
              <a:rPr lang="fi-FI" dirty="0" err="1"/>
              <a:t>solution</a:t>
            </a:r>
            <a:endParaRPr lang="fi-FI" dirty="0"/>
          </a:p>
          <a:p>
            <a:pPr lvl="1"/>
            <a:r>
              <a:rPr lang="fi-FI" dirty="0" err="1"/>
              <a:t>Somewhat</a:t>
            </a:r>
            <a:r>
              <a:rPr lang="fi-FI" dirty="0"/>
              <a:t> </a:t>
            </a:r>
            <a:r>
              <a:rPr lang="fi-FI" dirty="0" err="1"/>
              <a:t>evident</a:t>
            </a:r>
            <a:r>
              <a:rPr lang="fi-FI" dirty="0"/>
              <a:t> </a:t>
            </a:r>
            <a:r>
              <a:rPr lang="fi-FI" dirty="0" err="1"/>
              <a:t>that</a:t>
            </a:r>
            <a:r>
              <a:rPr lang="fi-FI" dirty="0"/>
              <a:t> </a:t>
            </a:r>
            <a:r>
              <a:rPr lang="fi-FI" dirty="0" err="1"/>
              <a:t>taxation</a:t>
            </a:r>
            <a:r>
              <a:rPr lang="fi-FI" dirty="0"/>
              <a:t> and </a:t>
            </a:r>
            <a:r>
              <a:rPr lang="fi-FI" dirty="0" err="1"/>
              <a:t>social</a:t>
            </a:r>
            <a:r>
              <a:rPr lang="fi-FI" dirty="0"/>
              <a:t> </a:t>
            </a:r>
            <a:r>
              <a:rPr lang="fi-FI" dirty="0" err="1"/>
              <a:t>security</a:t>
            </a:r>
            <a:r>
              <a:rPr lang="fi-FI" dirty="0"/>
              <a:t> </a:t>
            </a:r>
            <a:r>
              <a:rPr lang="fi-FI" dirty="0" err="1"/>
              <a:t>still</a:t>
            </a:r>
            <a:r>
              <a:rPr lang="fi-FI" dirty="0"/>
              <a:t> </a:t>
            </a:r>
            <a:r>
              <a:rPr lang="fi-FI" dirty="0" err="1"/>
              <a:t>inevitable</a:t>
            </a:r>
            <a:r>
              <a:rPr lang="fi-FI" dirty="0"/>
              <a:t> </a:t>
            </a:r>
            <a:r>
              <a:rPr lang="fi-FI" dirty="0" err="1"/>
              <a:t>measures</a:t>
            </a:r>
            <a:endParaRPr lang="fi-FI" dirty="0"/>
          </a:p>
          <a:p>
            <a:r>
              <a:rPr lang="fi-FI" dirty="0" err="1"/>
              <a:t>Stricter</a:t>
            </a:r>
            <a:r>
              <a:rPr lang="fi-FI" dirty="0"/>
              <a:t> capital </a:t>
            </a:r>
            <a:r>
              <a:rPr lang="fi-FI" dirty="0" err="1"/>
              <a:t>income</a:t>
            </a:r>
            <a:r>
              <a:rPr lang="fi-FI" dirty="0"/>
              <a:t> </a:t>
            </a:r>
            <a:r>
              <a:rPr lang="fi-FI" dirty="0" err="1"/>
              <a:t>taxation</a:t>
            </a:r>
            <a:r>
              <a:rPr lang="fi-FI" dirty="0"/>
              <a:t>, </a:t>
            </a:r>
            <a:r>
              <a:rPr lang="fi-FI" dirty="0" err="1"/>
              <a:t>or</a:t>
            </a:r>
            <a:r>
              <a:rPr lang="fi-FI" dirty="0"/>
              <a:t> ’robot </a:t>
            </a:r>
            <a:r>
              <a:rPr lang="fi-FI" dirty="0" err="1"/>
              <a:t>taxes</a:t>
            </a:r>
            <a:r>
              <a:rPr lang="fi-FI" dirty="0"/>
              <a:t>’ </a:t>
            </a:r>
            <a:r>
              <a:rPr lang="fi-FI" dirty="0" err="1"/>
              <a:t>perhaps</a:t>
            </a:r>
            <a:r>
              <a:rPr lang="fi-FI" dirty="0"/>
              <a:t> </a:t>
            </a:r>
            <a:r>
              <a:rPr lang="fi-FI" dirty="0" err="1"/>
              <a:t>the</a:t>
            </a:r>
            <a:r>
              <a:rPr lang="fi-FI" dirty="0"/>
              <a:t> </a:t>
            </a:r>
            <a:r>
              <a:rPr lang="fi-FI" dirty="0" err="1"/>
              <a:t>most</a:t>
            </a:r>
            <a:r>
              <a:rPr lang="fi-FI" dirty="0"/>
              <a:t> </a:t>
            </a:r>
            <a:r>
              <a:rPr lang="fi-FI" dirty="0" err="1"/>
              <a:t>evident</a:t>
            </a:r>
            <a:r>
              <a:rPr lang="fi-FI" dirty="0"/>
              <a:t> </a:t>
            </a:r>
            <a:r>
              <a:rPr lang="fi-FI" dirty="0" err="1"/>
              <a:t>solution</a:t>
            </a:r>
            <a:r>
              <a:rPr lang="fi-FI" dirty="0"/>
              <a:t> to </a:t>
            </a:r>
            <a:r>
              <a:rPr lang="fi-FI" dirty="0" err="1"/>
              <a:t>unequal</a:t>
            </a:r>
            <a:r>
              <a:rPr lang="fi-FI" dirty="0"/>
              <a:t> </a:t>
            </a:r>
            <a:r>
              <a:rPr lang="fi-FI" dirty="0" err="1"/>
              <a:t>functional</a:t>
            </a:r>
            <a:r>
              <a:rPr lang="fi-FI" dirty="0"/>
              <a:t> </a:t>
            </a:r>
            <a:r>
              <a:rPr lang="fi-FI" dirty="0" err="1"/>
              <a:t>income</a:t>
            </a:r>
            <a:r>
              <a:rPr lang="fi-FI" dirty="0"/>
              <a:t> </a:t>
            </a:r>
            <a:r>
              <a:rPr lang="fi-FI" dirty="0" err="1"/>
              <a:t>distribution</a:t>
            </a:r>
            <a:r>
              <a:rPr lang="fi-FI" dirty="0"/>
              <a:t> (</a:t>
            </a:r>
            <a:r>
              <a:rPr lang="fi-FI" dirty="0" err="1"/>
              <a:t>e.g</a:t>
            </a:r>
            <a:r>
              <a:rPr lang="fi-FI" dirty="0"/>
              <a:t>. Berg et al. 2016)</a:t>
            </a:r>
          </a:p>
          <a:p>
            <a:pPr lvl="1"/>
            <a:r>
              <a:rPr lang="fi-FI" dirty="0" err="1"/>
              <a:t>Nevertheless</a:t>
            </a:r>
            <a:r>
              <a:rPr lang="fi-FI" dirty="0"/>
              <a:t>, </a:t>
            </a:r>
            <a:r>
              <a:rPr lang="fi-FI" dirty="0" err="1"/>
              <a:t>employee</a:t>
            </a:r>
            <a:r>
              <a:rPr lang="fi-FI" dirty="0"/>
              <a:t> </a:t>
            </a:r>
            <a:r>
              <a:rPr lang="fi-FI" dirty="0" err="1"/>
              <a:t>ownership</a:t>
            </a:r>
            <a:r>
              <a:rPr lang="fi-FI" dirty="0"/>
              <a:t> </a:t>
            </a:r>
            <a:r>
              <a:rPr lang="fi-FI" dirty="0" err="1"/>
              <a:t>might</a:t>
            </a:r>
            <a:r>
              <a:rPr lang="fi-FI" dirty="0"/>
              <a:t> </a:t>
            </a:r>
            <a:r>
              <a:rPr lang="fi-FI" dirty="0" err="1"/>
              <a:t>offer</a:t>
            </a:r>
            <a:r>
              <a:rPr lang="fi-FI" dirty="0"/>
              <a:t> a </a:t>
            </a:r>
            <a:r>
              <a:rPr lang="fi-FI" dirty="0" err="1"/>
              <a:t>dynamic</a:t>
            </a:r>
            <a:r>
              <a:rPr lang="fi-FI" dirty="0"/>
              <a:t> </a:t>
            </a:r>
            <a:r>
              <a:rPr lang="fi-FI" dirty="0" err="1"/>
              <a:t>additional</a:t>
            </a:r>
            <a:r>
              <a:rPr lang="fi-FI" dirty="0"/>
              <a:t> </a:t>
            </a:r>
            <a:r>
              <a:rPr lang="fi-FI" dirty="0" err="1"/>
              <a:t>solution</a:t>
            </a:r>
            <a:r>
              <a:rPr lang="fi-FI" dirty="0"/>
              <a:t> </a:t>
            </a:r>
          </a:p>
          <a:p>
            <a:pPr lvl="1"/>
            <a:r>
              <a:rPr lang="fi-FI" dirty="0" err="1"/>
              <a:t>Employers</a:t>
            </a:r>
            <a:r>
              <a:rPr lang="fi-FI" dirty="0"/>
              <a:t> </a:t>
            </a:r>
            <a:r>
              <a:rPr lang="fi-FI" dirty="0" err="1"/>
              <a:t>may</a:t>
            </a:r>
            <a:r>
              <a:rPr lang="fi-FI" dirty="0"/>
              <a:t> </a:t>
            </a:r>
            <a:r>
              <a:rPr lang="fi-FI" dirty="0" err="1"/>
              <a:t>not</a:t>
            </a:r>
            <a:r>
              <a:rPr lang="fi-FI" dirty="0"/>
              <a:t> </a:t>
            </a:r>
            <a:r>
              <a:rPr lang="fi-FI" dirty="0" err="1"/>
              <a:t>support</a:t>
            </a:r>
            <a:r>
              <a:rPr lang="fi-FI" dirty="0"/>
              <a:t> </a:t>
            </a:r>
            <a:r>
              <a:rPr lang="fi-FI" dirty="0" err="1"/>
              <a:t>the</a:t>
            </a:r>
            <a:r>
              <a:rPr lang="fi-FI" dirty="0"/>
              <a:t> idea of </a:t>
            </a:r>
            <a:r>
              <a:rPr lang="fi-FI" dirty="0" err="1"/>
              <a:t>obligatory</a:t>
            </a:r>
            <a:r>
              <a:rPr lang="fi-FI" dirty="0"/>
              <a:t> </a:t>
            </a:r>
            <a:r>
              <a:rPr lang="fi-FI" dirty="0" err="1"/>
              <a:t>employee</a:t>
            </a:r>
            <a:r>
              <a:rPr lang="fi-FI" dirty="0"/>
              <a:t> </a:t>
            </a:r>
            <a:r>
              <a:rPr lang="fi-FI" dirty="0" err="1"/>
              <a:t>funds</a:t>
            </a:r>
            <a:endParaRPr lang="fi-FI" dirty="0"/>
          </a:p>
          <a:p>
            <a:pPr lvl="2"/>
            <a:r>
              <a:rPr lang="fi-FI" dirty="0" err="1"/>
              <a:t>Thus</a:t>
            </a:r>
            <a:r>
              <a:rPr lang="fi-FI" dirty="0"/>
              <a:t> </a:t>
            </a:r>
            <a:r>
              <a:rPr lang="fi-FI" dirty="0" err="1"/>
              <a:t>far</a:t>
            </a:r>
            <a:r>
              <a:rPr lang="fi-FI" dirty="0"/>
              <a:t>, </a:t>
            </a:r>
            <a:r>
              <a:rPr lang="fi-FI" dirty="0" err="1"/>
              <a:t>controversial</a:t>
            </a:r>
            <a:r>
              <a:rPr lang="fi-FI" dirty="0"/>
              <a:t> </a:t>
            </a:r>
            <a:r>
              <a:rPr lang="fi-FI" dirty="0" err="1"/>
              <a:t>among</a:t>
            </a:r>
            <a:r>
              <a:rPr lang="fi-FI" dirty="0"/>
              <a:t> </a:t>
            </a:r>
            <a:r>
              <a:rPr lang="fi-FI" dirty="0" err="1"/>
              <a:t>people</a:t>
            </a:r>
            <a:r>
              <a:rPr lang="fi-FI" dirty="0"/>
              <a:t> as </a:t>
            </a:r>
            <a:r>
              <a:rPr lang="fi-FI" dirty="0" err="1"/>
              <a:t>well</a:t>
            </a:r>
            <a:r>
              <a:rPr lang="fi-FI" dirty="0"/>
              <a:t>: 50% of </a:t>
            </a:r>
            <a:r>
              <a:rPr lang="fi-FI" dirty="0" err="1"/>
              <a:t>Finns</a:t>
            </a:r>
            <a:r>
              <a:rPr lang="fi-FI" dirty="0"/>
              <a:t> </a:t>
            </a:r>
            <a:r>
              <a:rPr lang="fi-FI" dirty="0" err="1"/>
              <a:t>support</a:t>
            </a:r>
            <a:r>
              <a:rPr lang="fi-FI" dirty="0"/>
              <a:t> </a:t>
            </a:r>
            <a:r>
              <a:rPr lang="fi-FI" dirty="0" err="1"/>
              <a:t>the</a:t>
            </a:r>
            <a:r>
              <a:rPr lang="fi-FI" dirty="0"/>
              <a:t> idea </a:t>
            </a:r>
            <a:r>
              <a:rPr lang="fi-FI" dirty="0" err="1"/>
              <a:t>obligatory</a:t>
            </a:r>
            <a:r>
              <a:rPr lang="fi-FI" dirty="0"/>
              <a:t> </a:t>
            </a:r>
            <a:r>
              <a:rPr lang="fi-FI" dirty="0" err="1"/>
              <a:t>funds</a:t>
            </a:r>
            <a:r>
              <a:rPr lang="fi-FI" dirty="0"/>
              <a:t>; 61% </a:t>
            </a:r>
            <a:r>
              <a:rPr lang="fi-FI" dirty="0" err="1"/>
              <a:t>voluntary</a:t>
            </a:r>
            <a:r>
              <a:rPr lang="fi-FI" dirty="0"/>
              <a:t> </a:t>
            </a:r>
            <a:r>
              <a:rPr lang="fi-FI" dirty="0" err="1"/>
              <a:t>funds</a:t>
            </a:r>
            <a:r>
              <a:rPr lang="fi-FI" dirty="0"/>
              <a:t> (Pulkka 2017)</a:t>
            </a:r>
          </a:p>
        </p:txBody>
      </p:sp>
      <p:sp>
        <p:nvSpPr>
          <p:cNvPr id="4" name="Päivämäärän paikkamerkki 3">
            <a:extLst>
              <a:ext uri="{FF2B5EF4-FFF2-40B4-BE49-F238E27FC236}">
                <a16:creationId xmlns:a16="http://schemas.microsoft.com/office/drawing/2014/main" id="{A0ACEA0D-837B-418D-95FC-FF0A960FB478}"/>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75050136-74DB-4CE1-8566-0F7E8D83718E}"/>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1897929F-38A6-4760-B882-5C652A65E848}"/>
              </a:ext>
            </a:extLst>
          </p:cNvPr>
          <p:cNvSpPr>
            <a:spLocks noGrp="1"/>
          </p:cNvSpPr>
          <p:nvPr>
            <p:ph type="sldNum" sz="quarter" idx="12"/>
          </p:nvPr>
        </p:nvSpPr>
        <p:spPr/>
        <p:txBody>
          <a:bodyPr/>
          <a:lstStyle/>
          <a:p>
            <a:pPr>
              <a:defRPr/>
            </a:pPr>
            <a:fld id="{4669315E-5A66-CF44-AE5D-C333B2F730C4}" type="slidenum">
              <a:rPr lang="en-GB" smtClean="0"/>
              <a:pPr>
                <a:defRPr/>
              </a:pPr>
              <a:t>22</a:t>
            </a:fld>
            <a:endParaRPr lang="en-GB" dirty="0"/>
          </a:p>
        </p:txBody>
      </p:sp>
    </p:spTree>
    <p:extLst>
      <p:ext uri="{BB962C8B-B14F-4D97-AF65-F5344CB8AC3E}">
        <p14:creationId xmlns:p14="http://schemas.microsoft.com/office/powerpoint/2010/main" val="187446047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9CFCF4-BE8A-4438-916E-17A192020248}"/>
              </a:ext>
            </a:extLst>
          </p:cNvPr>
          <p:cNvSpPr>
            <a:spLocks noGrp="1"/>
          </p:cNvSpPr>
          <p:nvPr>
            <p:ph type="title"/>
          </p:nvPr>
        </p:nvSpPr>
        <p:spPr/>
        <p:txBody>
          <a:bodyPr/>
          <a:lstStyle/>
          <a:p>
            <a:r>
              <a:rPr lang="fi-FI" sz="3200" dirty="0" err="1"/>
              <a:t>Guaranteed</a:t>
            </a:r>
            <a:r>
              <a:rPr lang="fi-FI" sz="3200" dirty="0"/>
              <a:t> </a:t>
            </a:r>
            <a:r>
              <a:rPr lang="fi-FI" sz="3200" dirty="0" err="1"/>
              <a:t>jobs</a:t>
            </a:r>
            <a:r>
              <a:rPr lang="fi-FI" sz="3200" dirty="0"/>
              <a:t> </a:t>
            </a:r>
            <a:r>
              <a:rPr lang="fi-FI" sz="3200" dirty="0" err="1"/>
              <a:t>programmes</a:t>
            </a:r>
            <a:endParaRPr lang="fi-FI" sz="3200" dirty="0"/>
          </a:p>
        </p:txBody>
      </p:sp>
      <p:sp>
        <p:nvSpPr>
          <p:cNvPr id="3" name="Sisällön paikkamerkki 2">
            <a:extLst>
              <a:ext uri="{FF2B5EF4-FFF2-40B4-BE49-F238E27FC236}">
                <a16:creationId xmlns:a16="http://schemas.microsoft.com/office/drawing/2014/main" id="{0C0529A0-C3D1-4FC5-9E4C-1AFE2A296050}"/>
              </a:ext>
            </a:extLst>
          </p:cNvPr>
          <p:cNvSpPr>
            <a:spLocks noGrp="1"/>
          </p:cNvSpPr>
          <p:nvPr>
            <p:ph idx="1"/>
          </p:nvPr>
        </p:nvSpPr>
        <p:spPr/>
        <p:txBody>
          <a:bodyPr/>
          <a:lstStyle/>
          <a:p>
            <a:r>
              <a:rPr lang="fi-FI" dirty="0"/>
              <a:t>Post-</a:t>
            </a:r>
            <a:r>
              <a:rPr lang="fi-FI" dirty="0" err="1"/>
              <a:t>Keynesian</a:t>
            </a:r>
            <a:r>
              <a:rPr lang="fi-FI" dirty="0"/>
              <a:t> </a:t>
            </a:r>
            <a:r>
              <a:rPr lang="fi-FI" dirty="0" err="1"/>
              <a:t>economists</a:t>
            </a:r>
            <a:r>
              <a:rPr lang="fi-FI" dirty="0"/>
              <a:t> (Mitchell 1998) in </a:t>
            </a:r>
            <a:r>
              <a:rPr lang="fi-FI" dirty="0" err="1"/>
              <a:t>favour</a:t>
            </a:r>
            <a:r>
              <a:rPr lang="fi-FI" dirty="0"/>
              <a:t> of </a:t>
            </a:r>
            <a:r>
              <a:rPr lang="fi-FI" dirty="0" err="1"/>
              <a:t>public</a:t>
            </a:r>
            <a:r>
              <a:rPr lang="fi-FI" dirty="0"/>
              <a:t> </a:t>
            </a:r>
            <a:r>
              <a:rPr lang="fi-FI" dirty="0" err="1"/>
              <a:t>sector</a:t>
            </a:r>
            <a:r>
              <a:rPr lang="fi-FI" dirty="0"/>
              <a:t> as </a:t>
            </a:r>
            <a:r>
              <a:rPr lang="fi-FI" dirty="0" err="1"/>
              <a:t>employer</a:t>
            </a:r>
            <a:r>
              <a:rPr lang="fi-FI" dirty="0"/>
              <a:t> of </a:t>
            </a:r>
            <a:r>
              <a:rPr lang="fi-FI" dirty="0" err="1"/>
              <a:t>last</a:t>
            </a:r>
            <a:r>
              <a:rPr lang="fi-FI" dirty="0"/>
              <a:t> </a:t>
            </a:r>
            <a:r>
              <a:rPr lang="fi-FI" dirty="0" err="1"/>
              <a:t>resort</a:t>
            </a:r>
            <a:r>
              <a:rPr lang="fi-FI" dirty="0"/>
              <a:t> </a:t>
            </a:r>
          </a:p>
          <a:p>
            <a:pPr lvl="1"/>
            <a:r>
              <a:rPr lang="fi-FI" dirty="0" err="1"/>
              <a:t>Instead</a:t>
            </a:r>
            <a:r>
              <a:rPr lang="fi-FI" dirty="0"/>
              <a:t> of </a:t>
            </a:r>
            <a:r>
              <a:rPr lang="fi-FI" dirty="0" err="1"/>
              <a:t>workfare</a:t>
            </a:r>
            <a:r>
              <a:rPr lang="fi-FI" dirty="0"/>
              <a:t>, </a:t>
            </a:r>
            <a:r>
              <a:rPr lang="fi-FI" dirty="0" err="1"/>
              <a:t>or</a:t>
            </a:r>
            <a:r>
              <a:rPr lang="fi-FI" dirty="0"/>
              <a:t> ’</a:t>
            </a:r>
            <a:r>
              <a:rPr lang="fi-FI" dirty="0" err="1"/>
              <a:t>forced</a:t>
            </a:r>
            <a:r>
              <a:rPr lang="fi-FI" dirty="0"/>
              <a:t> </a:t>
            </a:r>
            <a:r>
              <a:rPr lang="fi-FI" dirty="0" err="1"/>
              <a:t>work</a:t>
            </a:r>
            <a:r>
              <a:rPr lang="fi-FI" dirty="0"/>
              <a:t>’, </a:t>
            </a:r>
            <a:r>
              <a:rPr lang="fi-FI" dirty="0" err="1"/>
              <a:t>public</a:t>
            </a:r>
            <a:r>
              <a:rPr lang="fi-FI" dirty="0"/>
              <a:t> </a:t>
            </a:r>
            <a:r>
              <a:rPr lang="fi-FI" dirty="0" err="1"/>
              <a:t>sector</a:t>
            </a:r>
            <a:r>
              <a:rPr lang="fi-FI" dirty="0"/>
              <a:t> </a:t>
            </a:r>
            <a:r>
              <a:rPr lang="fi-FI" dirty="0" err="1"/>
              <a:t>guarantees</a:t>
            </a:r>
            <a:r>
              <a:rPr lang="fi-FI" dirty="0"/>
              <a:t> a </a:t>
            </a:r>
            <a:r>
              <a:rPr lang="fi-FI" dirty="0" err="1"/>
              <a:t>job</a:t>
            </a:r>
            <a:r>
              <a:rPr lang="fi-FI" dirty="0"/>
              <a:t> </a:t>
            </a:r>
            <a:r>
              <a:rPr lang="en-US" i="1" dirty="0"/>
              <a:t>based on individual’s existing skills and provides additional skill development</a:t>
            </a:r>
          </a:p>
          <a:p>
            <a:pPr lvl="1"/>
            <a:r>
              <a:rPr lang="en-US" dirty="0"/>
              <a:t>Minimum wages of GJs would guarantee sufficient purchase power and aggregate demand</a:t>
            </a:r>
          </a:p>
          <a:p>
            <a:r>
              <a:rPr lang="en-US" dirty="0"/>
              <a:t>Henning Meyer (</a:t>
            </a:r>
            <a:r>
              <a:rPr lang="en-US" dirty="0">
                <a:hlinkClick r:id="rId2"/>
              </a:rPr>
              <a:t>2016</a:t>
            </a:r>
            <a:r>
              <a:rPr lang="en-US" dirty="0"/>
              <a:t>): GJ better than basic income (BI)</a:t>
            </a:r>
          </a:p>
          <a:p>
            <a:pPr lvl="1"/>
            <a:r>
              <a:rPr lang="fi-FI" dirty="0"/>
              <a:t>1) GJ </a:t>
            </a:r>
            <a:r>
              <a:rPr lang="fi-FI" dirty="0" err="1"/>
              <a:t>doesn’t</a:t>
            </a:r>
            <a:r>
              <a:rPr lang="fi-FI" dirty="0"/>
              <a:t> </a:t>
            </a:r>
            <a:r>
              <a:rPr lang="fi-FI" dirty="0" err="1"/>
              <a:t>reduce</a:t>
            </a:r>
            <a:r>
              <a:rPr lang="fi-FI" dirty="0"/>
              <a:t> </a:t>
            </a:r>
            <a:r>
              <a:rPr lang="fi-FI" dirty="0" err="1"/>
              <a:t>the</a:t>
            </a:r>
            <a:r>
              <a:rPr lang="fi-FI" dirty="0"/>
              <a:t> </a:t>
            </a:r>
            <a:r>
              <a:rPr lang="fi-FI" dirty="0" err="1"/>
              <a:t>value</a:t>
            </a:r>
            <a:r>
              <a:rPr lang="fi-FI" dirty="0"/>
              <a:t> of </a:t>
            </a:r>
            <a:r>
              <a:rPr lang="fi-FI" dirty="0" err="1"/>
              <a:t>work</a:t>
            </a:r>
            <a:r>
              <a:rPr lang="fi-FI" dirty="0"/>
              <a:t> to </a:t>
            </a:r>
            <a:r>
              <a:rPr lang="fi-FI" dirty="0" err="1"/>
              <a:t>mere</a:t>
            </a:r>
            <a:r>
              <a:rPr lang="fi-FI" dirty="0"/>
              <a:t> </a:t>
            </a:r>
            <a:r>
              <a:rPr lang="fi-FI" dirty="0" err="1"/>
              <a:t>income</a:t>
            </a:r>
            <a:r>
              <a:rPr lang="fi-FI" dirty="0"/>
              <a:t> 2) GJ is an </a:t>
            </a:r>
            <a:r>
              <a:rPr lang="fi-FI" dirty="0" err="1"/>
              <a:t>efficient</a:t>
            </a:r>
            <a:r>
              <a:rPr lang="fi-FI" dirty="0"/>
              <a:t> </a:t>
            </a:r>
            <a:r>
              <a:rPr lang="fi-FI" dirty="0" err="1"/>
              <a:t>use</a:t>
            </a:r>
            <a:r>
              <a:rPr lang="fi-FI" dirty="0"/>
              <a:t> of </a:t>
            </a:r>
            <a:r>
              <a:rPr lang="fi-FI" dirty="0" err="1"/>
              <a:t>public</a:t>
            </a:r>
            <a:r>
              <a:rPr lang="fi-FI" dirty="0"/>
              <a:t> </a:t>
            </a:r>
            <a:r>
              <a:rPr lang="fi-FI" dirty="0" err="1"/>
              <a:t>resources</a:t>
            </a:r>
            <a:r>
              <a:rPr lang="fi-FI" dirty="0"/>
              <a:t> 3) </a:t>
            </a:r>
            <a:r>
              <a:rPr lang="fi-FI" dirty="0" err="1"/>
              <a:t>solves</a:t>
            </a:r>
            <a:r>
              <a:rPr lang="fi-FI" dirty="0"/>
              <a:t> </a:t>
            </a:r>
            <a:r>
              <a:rPr lang="fi-FI" dirty="0" err="1"/>
              <a:t>better</a:t>
            </a:r>
            <a:r>
              <a:rPr lang="fi-FI" dirty="0"/>
              <a:t> </a:t>
            </a:r>
            <a:r>
              <a:rPr lang="fi-FI" dirty="0" err="1"/>
              <a:t>the</a:t>
            </a:r>
            <a:r>
              <a:rPr lang="fi-FI" dirty="0"/>
              <a:t> </a:t>
            </a:r>
            <a:r>
              <a:rPr lang="fi-FI" dirty="0" err="1"/>
              <a:t>inequality</a:t>
            </a:r>
            <a:r>
              <a:rPr lang="fi-FI" dirty="0"/>
              <a:t> </a:t>
            </a:r>
            <a:r>
              <a:rPr lang="fi-FI" dirty="0" err="1"/>
              <a:t>issue</a:t>
            </a:r>
            <a:r>
              <a:rPr lang="fi-FI" dirty="0"/>
              <a:t> 4) BI </a:t>
            </a:r>
            <a:r>
              <a:rPr lang="fi-FI" dirty="0" err="1"/>
              <a:t>doesn’t</a:t>
            </a:r>
            <a:r>
              <a:rPr lang="fi-FI" dirty="0"/>
              <a:t> </a:t>
            </a:r>
            <a:r>
              <a:rPr lang="fi-FI" dirty="0" err="1"/>
              <a:t>work</a:t>
            </a:r>
            <a:r>
              <a:rPr lang="fi-FI" dirty="0"/>
              <a:t> in </a:t>
            </a:r>
            <a:r>
              <a:rPr lang="fi-FI" dirty="0" err="1"/>
              <a:t>the</a:t>
            </a:r>
            <a:r>
              <a:rPr lang="fi-FI" dirty="0"/>
              <a:t> EU 5) BI </a:t>
            </a:r>
            <a:r>
              <a:rPr lang="fi-FI" dirty="0" err="1"/>
              <a:t>abolishes</a:t>
            </a:r>
            <a:r>
              <a:rPr lang="fi-FI" dirty="0"/>
              <a:t> </a:t>
            </a:r>
            <a:r>
              <a:rPr lang="fi-FI" dirty="0" err="1"/>
              <a:t>the</a:t>
            </a:r>
            <a:r>
              <a:rPr lang="fi-FI" dirty="0"/>
              <a:t> </a:t>
            </a:r>
            <a:r>
              <a:rPr lang="fi-FI" dirty="0" err="1"/>
              <a:t>welfare</a:t>
            </a:r>
            <a:r>
              <a:rPr lang="fi-FI" dirty="0"/>
              <a:t> </a:t>
            </a:r>
            <a:r>
              <a:rPr lang="fi-FI" dirty="0" err="1"/>
              <a:t>state</a:t>
            </a:r>
            <a:endParaRPr lang="fi-FI" dirty="0"/>
          </a:p>
          <a:p>
            <a:endParaRPr lang="fi-FI" dirty="0"/>
          </a:p>
        </p:txBody>
      </p:sp>
      <p:sp>
        <p:nvSpPr>
          <p:cNvPr id="4" name="Päivämäärän paikkamerkki 3">
            <a:extLst>
              <a:ext uri="{FF2B5EF4-FFF2-40B4-BE49-F238E27FC236}">
                <a16:creationId xmlns:a16="http://schemas.microsoft.com/office/drawing/2014/main" id="{2265E6AF-442D-46C6-8AB7-99219598F477}"/>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F51FFD1F-6B3D-4425-8C2D-15D189B37466}"/>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A461C5C5-FFB3-4DAB-B879-E86D786C3720}"/>
              </a:ext>
            </a:extLst>
          </p:cNvPr>
          <p:cNvSpPr>
            <a:spLocks noGrp="1"/>
          </p:cNvSpPr>
          <p:nvPr>
            <p:ph type="sldNum" sz="quarter" idx="12"/>
          </p:nvPr>
        </p:nvSpPr>
        <p:spPr/>
        <p:txBody>
          <a:bodyPr/>
          <a:lstStyle/>
          <a:p>
            <a:pPr>
              <a:defRPr/>
            </a:pPr>
            <a:fld id="{4669315E-5A66-CF44-AE5D-C333B2F730C4}" type="slidenum">
              <a:rPr lang="en-GB" smtClean="0"/>
              <a:pPr>
                <a:defRPr/>
              </a:pPr>
              <a:t>23</a:t>
            </a:fld>
            <a:endParaRPr lang="en-GB" dirty="0"/>
          </a:p>
        </p:txBody>
      </p:sp>
    </p:spTree>
    <p:extLst>
      <p:ext uri="{BB962C8B-B14F-4D97-AF65-F5344CB8AC3E}">
        <p14:creationId xmlns:p14="http://schemas.microsoft.com/office/powerpoint/2010/main" val="84938638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115A9-75FD-4B15-A4A3-3C51B5C93085}"/>
              </a:ext>
            </a:extLst>
          </p:cNvPr>
          <p:cNvSpPr>
            <a:spLocks noGrp="1"/>
          </p:cNvSpPr>
          <p:nvPr>
            <p:ph type="title"/>
          </p:nvPr>
        </p:nvSpPr>
        <p:spPr/>
        <p:txBody>
          <a:bodyPr/>
          <a:lstStyle/>
          <a:p>
            <a:r>
              <a:rPr lang="fi-FI" sz="3200" dirty="0" err="1"/>
              <a:t>Guaranteed</a:t>
            </a:r>
            <a:r>
              <a:rPr lang="fi-FI" sz="3200" dirty="0"/>
              <a:t> </a:t>
            </a:r>
            <a:r>
              <a:rPr lang="fi-FI" sz="3200" dirty="0" err="1"/>
              <a:t>jobs</a:t>
            </a:r>
            <a:r>
              <a:rPr lang="fi-FI" sz="3200" dirty="0"/>
              <a:t> </a:t>
            </a:r>
            <a:r>
              <a:rPr lang="fi-FI" sz="3200" dirty="0" err="1"/>
              <a:t>programmes</a:t>
            </a:r>
            <a:endParaRPr lang="fi-FI" sz="3200" dirty="0"/>
          </a:p>
        </p:txBody>
      </p:sp>
      <p:sp>
        <p:nvSpPr>
          <p:cNvPr id="3" name="Sisällön paikkamerkki 2">
            <a:extLst>
              <a:ext uri="{FF2B5EF4-FFF2-40B4-BE49-F238E27FC236}">
                <a16:creationId xmlns:a16="http://schemas.microsoft.com/office/drawing/2014/main" id="{9E82D248-FE44-424E-A5BC-6560E5F5B05E}"/>
              </a:ext>
            </a:extLst>
          </p:cNvPr>
          <p:cNvSpPr>
            <a:spLocks noGrp="1"/>
          </p:cNvSpPr>
          <p:nvPr>
            <p:ph idx="1"/>
          </p:nvPr>
        </p:nvSpPr>
        <p:spPr/>
        <p:txBody>
          <a:bodyPr/>
          <a:lstStyle/>
          <a:p>
            <a:r>
              <a:rPr lang="fi-FI" dirty="0"/>
              <a:t>In </a:t>
            </a:r>
            <a:r>
              <a:rPr lang="fi-FI" dirty="0" err="1"/>
              <a:t>comparison</a:t>
            </a:r>
            <a:r>
              <a:rPr lang="fi-FI" dirty="0"/>
              <a:t> </a:t>
            </a:r>
            <a:r>
              <a:rPr lang="fi-FI" dirty="0" err="1"/>
              <a:t>with</a:t>
            </a:r>
            <a:r>
              <a:rPr lang="fi-FI" dirty="0"/>
              <a:t> </a:t>
            </a:r>
            <a:r>
              <a:rPr lang="fi-FI" dirty="0" err="1"/>
              <a:t>current</a:t>
            </a:r>
            <a:r>
              <a:rPr lang="fi-FI" dirty="0"/>
              <a:t> </a:t>
            </a:r>
            <a:r>
              <a:rPr lang="fi-FI" dirty="0" err="1"/>
              <a:t>workfare</a:t>
            </a:r>
            <a:r>
              <a:rPr lang="fi-FI" dirty="0"/>
              <a:t> </a:t>
            </a:r>
            <a:r>
              <a:rPr lang="fi-FI" dirty="0" err="1"/>
              <a:t>measures</a:t>
            </a:r>
            <a:r>
              <a:rPr lang="fi-FI" dirty="0"/>
              <a:t>, GJ would </a:t>
            </a:r>
            <a:r>
              <a:rPr lang="fi-FI" dirty="0" err="1"/>
              <a:t>increase</a:t>
            </a:r>
            <a:r>
              <a:rPr lang="fi-FI" dirty="0"/>
              <a:t> </a:t>
            </a:r>
            <a:r>
              <a:rPr lang="fi-FI" dirty="0" err="1"/>
              <a:t>autonomy</a:t>
            </a:r>
            <a:r>
              <a:rPr lang="fi-FI" dirty="0"/>
              <a:t> of </a:t>
            </a:r>
            <a:r>
              <a:rPr lang="fi-FI" dirty="0" err="1"/>
              <a:t>the</a:t>
            </a:r>
            <a:r>
              <a:rPr lang="fi-FI" dirty="0"/>
              <a:t> </a:t>
            </a:r>
            <a:r>
              <a:rPr lang="fi-FI" dirty="0" err="1"/>
              <a:t>unemployed</a:t>
            </a:r>
            <a:r>
              <a:rPr lang="fi-FI" dirty="0"/>
              <a:t> and </a:t>
            </a:r>
            <a:r>
              <a:rPr lang="fi-FI" dirty="0" err="1"/>
              <a:t>guarantee</a:t>
            </a:r>
            <a:r>
              <a:rPr lang="fi-FI" dirty="0"/>
              <a:t> </a:t>
            </a:r>
            <a:r>
              <a:rPr lang="fi-FI" dirty="0" err="1"/>
              <a:t>adequate</a:t>
            </a:r>
            <a:r>
              <a:rPr lang="fi-FI" dirty="0"/>
              <a:t> </a:t>
            </a:r>
            <a:r>
              <a:rPr lang="fi-FI" dirty="0" err="1"/>
              <a:t>income</a:t>
            </a:r>
            <a:endParaRPr lang="fi-FI" dirty="0"/>
          </a:p>
          <a:p>
            <a:r>
              <a:rPr lang="fi-FI" dirty="0"/>
              <a:t>Would it </a:t>
            </a:r>
            <a:r>
              <a:rPr lang="fi-FI" dirty="0" err="1"/>
              <a:t>stigmatise</a:t>
            </a:r>
            <a:r>
              <a:rPr lang="fi-FI" dirty="0"/>
              <a:t> </a:t>
            </a:r>
            <a:r>
              <a:rPr lang="fi-FI" dirty="0" err="1"/>
              <a:t>the</a:t>
            </a:r>
            <a:r>
              <a:rPr lang="fi-FI" dirty="0"/>
              <a:t> </a:t>
            </a:r>
            <a:r>
              <a:rPr lang="fi-FI" dirty="0" err="1"/>
              <a:t>unemployed</a:t>
            </a:r>
            <a:r>
              <a:rPr lang="fi-FI" dirty="0"/>
              <a:t>? </a:t>
            </a:r>
            <a:r>
              <a:rPr lang="fi-FI" dirty="0" err="1"/>
              <a:t>Who</a:t>
            </a:r>
            <a:r>
              <a:rPr lang="fi-FI" dirty="0"/>
              <a:t> </a:t>
            </a:r>
            <a:r>
              <a:rPr lang="fi-FI" dirty="0" err="1"/>
              <a:t>wants</a:t>
            </a:r>
            <a:r>
              <a:rPr lang="fi-FI" dirty="0"/>
              <a:t> to </a:t>
            </a:r>
            <a:r>
              <a:rPr lang="fi-FI" dirty="0" err="1"/>
              <a:t>employ</a:t>
            </a:r>
            <a:r>
              <a:rPr lang="fi-FI" dirty="0"/>
              <a:t> a </a:t>
            </a:r>
            <a:r>
              <a:rPr lang="fi-FI" dirty="0" err="1"/>
              <a:t>guaranteed</a:t>
            </a:r>
            <a:r>
              <a:rPr lang="fi-FI" dirty="0"/>
              <a:t> </a:t>
            </a:r>
            <a:r>
              <a:rPr lang="fi-FI" dirty="0" err="1"/>
              <a:t>job</a:t>
            </a:r>
            <a:r>
              <a:rPr lang="fi-FI" dirty="0"/>
              <a:t> </a:t>
            </a:r>
            <a:r>
              <a:rPr lang="fi-FI" dirty="0" err="1"/>
              <a:t>worker</a:t>
            </a:r>
            <a:r>
              <a:rPr lang="fi-FI" dirty="0"/>
              <a:t>?</a:t>
            </a:r>
          </a:p>
          <a:p>
            <a:r>
              <a:rPr lang="fi-FI" dirty="0" err="1"/>
              <a:t>Mainstream</a:t>
            </a:r>
            <a:r>
              <a:rPr lang="fi-FI" dirty="0"/>
              <a:t> </a:t>
            </a:r>
            <a:r>
              <a:rPr lang="fi-FI" dirty="0" err="1"/>
              <a:t>economists</a:t>
            </a:r>
            <a:r>
              <a:rPr lang="fi-FI" dirty="0"/>
              <a:t> </a:t>
            </a:r>
            <a:r>
              <a:rPr lang="fi-FI" dirty="0" err="1"/>
              <a:t>do</a:t>
            </a:r>
            <a:r>
              <a:rPr lang="fi-FI" dirty="0"/>
              <a:t> </a:t>
            </a:r>
            <a:r>
              <a:rPr lang="fi-FI" dirty="0" err="1"/>
              <a:t>not</a:t>
            </a:r>
            <a:r>
              <a:rPr lang="fi-FI" dirty="0"/>
              <a:t> </a:t>
            </a:r>
            <a:r>
              <a:rPr lang="fi-FI" dirty="0" err="1"/>
              <a:t>back</a:t>
            </a:r>
            <a:r>
              <a:rPr lang="fi-FI" dirty="0"/>
              <a:t> </a:t>
            </a:r>
            <a:r>
              <a:rPr lang="fi-FI" dirty="0" err="1"/>
              <a:t>up</a:t>
            </a:r>
            <a:r>
              <a:rPr lang="fi-FI" dirty="0"/>
              <a:t> </a:t>
            </a:r>
            <a:r>
              <a:rPr lang="fi-FI" dirty="0" err="1"/>
              <a:t>GJs</a:t>
            </a:r>
            <a:r>
              <a:rPr lang="fi-FI" dirty="0"/>
              <a:t> </a:t>
            </a:r>
          </a:p>
        </p:txBody>
      </p:sp>
      <p:sp>
        <p:nvSpPr>
          <p:cNvPr id="4" name="Päivämäärän paikkamerkki 3">
            <a:extLst>
              <a:ext uri="{FF2B5EF4-FFF2-40B4-BE49-F238E27FC236}">
                <a16:creationId xmlns:a16="http://schemas.microsoft.com/office/drawing/2014/main" id="{1BE500A8-D629-49F8-8604-901CEA0219B1}"/>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A10EE4F2-2696-4E7B-A7B7-7CABA2618A87}"/>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D8106539-3130-4244-80AD-403FD9C9DB4B}"/>
              </a:ext>
            </a:extLst>
          </p:cNvPr>
          <p:cNvSpPr>
            <a:spLocks noGrp="1"/>
          </p:cNvSpPr>
          <p:nvPr>
            <p:ph type="sldNum" sz="quarter" idx="12"/>
          </p:nvPr>
        </p:nvSpPr>
        <p:spPr/>
        <p:txBody>
          <a:bodyPr/>
          <a:lstStyle/>
          <a:p>
            <a:pPr>
              <a:defRPr/>
            </a:pPr>
            <a:fld id="{4669315E-5A66-CF44-AE5D-C333B2F730C4}" type="slidenum">
              <a:rPr lang="en-GB" smtClean="0"/>
              <a:pPr>
                <a:defRPr/>
              </a:pPr>
              <a:t>24</a:t>
            </a:fld>
            <a:endParaRPr lang="en-GB" dirty="0"/>
          </a:p>
        </p:txBody>
      </p:sp>
    </p:spTree>
    <p:extLst>
      <p:ext uri="{BB962C8B-B14F-4D97-AF65-F5344CB8AC3E}">
        <p14:creationId xmlns:p14="http://schemas.microsoft.com/office/powerpoint/2010/main" val="62151076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93090-DE5A-4C5D-B30C-81BA8B0CF52A}"/>
              </a:ext>
            </a:extLst>
          </p:cNvPr>
          <p:cNvSpPr>
            <a:spLocks noGrp="1"/>
          </p:cNvSpPr>
          <p:nvPr>
            <p:ph type="title"/>
          </p:nvPr>
        </p:nvSpPr>
        <p:spPr/>
        <p:txBody>
          <a:bodyPr/>
          <a:lstStyle/>
          <a:p>
            <a:r>
              <a:rPr lang="fi-FI" sz="3200" dirty="0"/>
              <a:t>A </a:t>
            </a:r>
            <a:r>
              <a:rPr lang="fi-FI" sz="3200" dirty="0" err="1"/>
              <a:t>free</a:t>
            </a:r>
            <a:r>
              <a:rPr lang="fi-FI" sz="3200" dirty="0"/>
              <a:t> </a:t>
            </a:r>
            <a:r>
              <a:rPr lang="fi-FI" sz="3200" dirty="0" err="1"/>
              <a:t>lunch</a:t>
            </a:r>
            <a:r>
              <a:rPr lang="fi-FI" sz="3200" dirty="0"/>
              <a:t> </a:t>
            </a:r>
            <a:r>
              <a:rPr lang="fi-FI" sz="3200" dirty="0" err="1"/>
              <a:t>with</a:t>
            </a:r>
            <a:r>
              <a:rPr lang="fi-FI" sz="3200" dirty="0"/>
              <a:t> </a:t>
            </a:r>
            <a:r>
              <a:rPr lang="fi-FI" sz="3200" dirty="0" err="1"/>
              <a:t>robots</a:t>
            </a:r>
            <a:r>
              <a:rPr lang="fi-FI" sz="3200" dirty="0"/>
              <a:t> </a:t>
            </a:r>
            <a:r>
              <a:rPr lang="fi-FI" sz="3200" b="0" dirty="0"/>
              <a:t>– Is </a:t>
            </a:r>
            <a:r>
              <a:rPr lang="fi-FI" sz="3200" b="0" dirty="0" err="1"/>
              <a:t>there</a:t>
            </a:r>
            <a:r>
              <a:rPr lang="fi-FI" sz="3200" b="0" dirty="0"/>
              <a:t> a Case for a Basic </a:t>
            </a:r>
            <a:r>
              <a:rPr lang="fi-FI" sz="3200" b="0" dirty="0" err="1"/>
              <a:t>income</a:t>
            </a:r>
            <a:r>
              <a:rPr lang="fi-FI" sz="3200" b="0" dirty="0"/>
              <a:t>? </a:t>
            </a:r>
            <a:r>
              <a:rPr lang="fi-FI" sz="3200" dirty="0"/>
              <a:t> </a:t>
            </a:r>
          </a:p>
        </p:txBody>
      </p:sp>
      <p:sp>
        <p:nvSpPr>
          <p:cNvPr id="3" name="Sisällön paikkamerkki 2">
            <a:extLst>
              <a:ext uri="{FF2B5EF4-FFF2-40B4-BE49-F238E27FC236}">
                <a16:creationId xmlns:a16="http://schemas.microsoft.com/office/drawing/2014/main" id="{5730FE10-8A45-40C3-8052-BE088B7CE588}"/>
              </a:ext>
            </a:extLst>
          </p:cNvPr>
          <p:cNvSpPr>
            <a:spLocks noGrp="1"/>
          </p:cNvSpPr>
          <p:nvPr>
            <p:ph idx="1"/>
          </p:nvPr>
        </p:nvSpPr>
        <p:spPr/>
        <p:txBody>
          <a:bodyPr/>
          <a:lstStyle/>
          <a:p>
            <a:pPr marL="92075" indent="0">
              <a:buNone/>
            </a:pPr>
            <a:r>
              <a:rPr lang="fi-FI" dirty="0"/>
              <a:t>”</a:t>
            </a:r>
            <a:r>
              <a:rPr lang="en-US" b="1" dirty="0"/>
              <a:t>A </a:t>
            </a:r>
            <a:r>
              <a:rPr lang="en-US" b="1" i="1" dirty="0"/>
              <a:t>basic income</a:t>
            </a:r>
            <a:r>
              <a:rPr lang="en-US" b="1" dirty="0"/>
              <a:t> is a periodic cash payment unconditionally delivered to all on an individual basis, without means-test or work requirement.” (BIEN)</a:t>
            </a:r>
            <a:endParaRPr lang="fi-FI" dirty="0"/>
          </a:p>
          <a:p>
            <a:r>
              <a:rPr lang="fi-FI" dirty="0" err="1"/>
              <a:t>Renaissance</a:t>
            </a:r>
            <a:r>
              <a:rPr lang="fi-FI" dirty="0"/>
              <a:t> of </a:t>
            </a:r>
            <a:r>
              <a:rPr lang="fi-FI" dirty="0" err="1"/>
              <a:t>basic</a:t>
            </a:r>
            <a:r>
              <a:rPr lang="fi-FI" dirty="0"/>
              <a:t> </a:t>
            </a:r>
            <a:r>
              <a:rPr lang="fi-FI" dirty="0" err="1"/>
              <a:t>income</a:t>
            </a:r>
            <a:r>
              <a:rPr lang="fi-FI" dirty="0"/>
              <a:t> </a:t>
            </a:r>
            <a:r>
              <a:rPr lang="fi-FI" dirty="0" err="1"/>
              <a:t>discussion</a:t>
            </a:r>
            <a:endParaRPr lang="fi-FI" dirty="0"/>
          </a:p>
          <a:p>
            <a:r>
              <a:rPr lang="fi-FI" dirty="0" err="1"/>
              <a:t>Cannot</a:t>
            </a:r>
            <a:r>
              <a:rPr lang="fi-FI" dirty="0"/>
              <a:t> </a:t>
            </a:r>
            <a:r>
              <a:rPr lang="fi-FI" dirty="0" err="1"/>
              <a:t>be</a:t>
            </a:r>
            <a:r>
              <a:rPr lang="fi-FI" dirty="0"/>
              <a:t> </a:t>
            </a:r>
            <a:r>
              <a:rPr lang="fi-FI" dirty="0" err="1"/>
              <a:t>discussed</a:t>
            </a:r>
            <a:r>
              <a:rPr lang="fi-FI" dirty="0"/>
              <a:t> in </a:t>
            </a:r>
            <a:r>
              <a:rPr lang="fi-FI" dirty="0" err="1"/>
              <a:t>the</a:t>
            </a:r>
            <a:r>
              <a:rPr lang="fi-FI" dirty="0"/>
              <a:t> general </a:t>
            </a:r>
            <a:r>
              <a:rPr lang="fi-FI" dirty="0" err="1"/>
              <a:t>level</a:t>
            </a:r>
            <a:r>
              <a:rPr lang="fi-FI" dirty="0"/>
              <a:t>; </a:t>
            </a:r>
            <a:r>
              <a:rPr lang="fi-FI" dirty="0" err="1"/>
              <a:t>level</a:t>
            </a:r>
            <a:r>
              <a:rPr lang="fi-FI" dirty="0"/>
              <a:t>, </a:t>
            </a:r>
            <a:r>
              <a:rPr lang="fi-FI" dirty="0" err="1"/>
              <a:t>replacable</a:t>
            </a:r>
            <a:r>
              <a:rPr lang="fi-FI" dirty="0"/>
              <a:t> </a:t>
            </a:r>
            <a:r>
              <a:rPr lang="fi-FI" dirty="0" err="1"/>
              <a:t>benefits</a:t>
            </a:r>
            <a:r>
              <a:rPr lang="fi-FI" dirty="0"/>
              <a:t> and </a:t>
            </a:r>
            <a:r>
              <a:rPr lang="fi-FI" dirty="0" err="1"/>
              <a:t>taxation</a:t>
            </a:r>
            <a:r>
              <a:rPr lang="fi-FI" dirty="0"/>
              <a:t> </a:t>
            </a:r>
            <a:r>
              <a:rPr lang="fi-FI" dirty="0" err="1"/>
              <a:t>make</a:t>
            </a:r>
            <a:r>
              <a:rPr lang="fi-FI" dirty="0"/>
              <a:t> </a:t>
            </a:r>
            <a:r>
              <a:rPr lang="fi-FI" dirty="0" err="1"/>
              <a:t>all</a:t>
            </a:r>
            <a:r>
              <a:rPr lang="fi-FI" dirty="0"/>
              <a:t> </a:t>
            </a:r>
            <a:r>
              <a:rPr lang="fi-FI" dirty="0" err="1"/>
              <a:t>the</a:t>
            </a:r>
            <a:r>
              <a:rPr lang="fi-FI" dirty="0"/>
              <a:t> </a:t>
            </a:r>
            <a:r>
              <a:rPr lang="fi-FI" dirty="0" err="1"/>
              <a:t>difference</a:t>
            </a:r>
            <a:endParaRPr lang="fi-FI" dirty="0"/>
          </a:p>
          <a:p>
            <a:r>
              <a:rPr lang="fi-FI" dirty="0" err="1"/>
              <a:t>Almost</a:t>
            </a:r>
            <a:r>
              <a:rPr lang="fi-FI" dirty="0"/>
              <a:t> </a:t>
            </a:r>
            <a:r>
              <a:rPr lang="fi-FI" dirty="0" err="1"/>
              <a:t>every</a:t>
            </a:r>
            <a:r>
              <a:rPr lang="fi-FI" dirty="0"/>
              <a:t> </a:t>
            </a:r>
            <a:r>
              <a:rPr lang="fi-FI" dirty="0" err="1"/>
              <a:t>argument</a:t>
            </a:r>
            <a:r>
              <a:rPr lang="fi-FI" dirty="0"/>
              <a:t> in </a:t>
            </a:r>
            <a:r>
              <a:rPr lang="fi-FI" dirty="0" err="1"/>
              <a:t>favour</a:t>
            </a:r>
            <a:r>
              <a:rPr lang="fi-FI" dirty="0"/>
              <a:t> and </a:t>
            </a:r>
            <a:r>
              <a:rPr lang="fi-FI" dirty="0" err="1"/>
              <a:t>against</a:t>
            </a:r>
            <a:r>
              <a:rPr lang="fi-FI" dirty="0"/>
              <a:t> </a:t>
            </a:r>
            <a:r>
              <a:rPr lang="fi-FI" dirty="0" err="1"/>
              <a:t>can</a:t>
            </a:r>
            <a:r>
              <a:rPr lang="fi-FI" dirty="0"/>
              <a:t> </a:t>
            </a:r>
            <a:r>
              <a:rPr lang="fi-FI" dirty="0" err="1"/>
              <a:t>be</a:t>
            </a:r>
            <a:r>
              <a:rPr lang="fi-FI" dirty="0"/>
              <a:t> </a:t>
            </a:r>
            <a:r>
              <a:rPr lang="fi-FI" dirty="0" err="1"/>
              <a:t>found</a:t>
            </a:r>
            <a:r>
              <a:rPr lang="fi-FI" dirty="0"/>
              <a:t> in </a:t>
            </a:r>
            <a:r>
              <a:rPr lang="fi-FI" dirty="0" err="1"/>
              <a:t>the</a:t>
            </a:r>
            <a:r>
              <a:rPr lang="fi-FI" dirty="0"/>
              <a:t> </a:t>
            </a:r>
            <a:r>
              <a:rPr lang="fi-FI" dirty="0" err="1"/>
              <a:t>discussion</a:t>
            </a:r>
            <a:endParaRPr lang="fi-FI" dirty="0"/>
          </a:p>
          <a:p>
            <a:r>
              <a:rPr lang="fi-FI" dirty="0"/>
              <a:t>No </a:t>
            </a:r>
            <a:r>
              <a:rPr lang="fi-FI" dirty="0" err="1"/>
              <a:t>matter</a:t>
            </a:r>
            <a:r>
              <a:rPr lang="fi-FI" dirty="0"/>
              <a:t> </a:t>
            </a:r>
            <a:r>
              <a:rPr lang="fi-FI" dirty="0" err="1"/>
              <a:t>which</a:t>
            </a:r>
            <a:r>
              <a:rPr lang="fi-FI" dirty="0"/>
              <a:t> </a:t>
            </a:r>
            <a:r>
              <a:rPr lang="fi-FI" dirty="0" err="1"/>
              <a:t>scenario</a:t>
            </a:r>
            <a:r>
              <a:rPr lang="fi-FI" dirty="0"/>
              <a:t> is </a:t>
            </a:r>
            <a:r>
              <a:rPr lang="fi-FI" dirty="0" err="1"/>
              <a:t>followed</a:t>
            </a:r>
            <a:r>
              <a:rPr lang="fi-FI" dirty="0"/>
              <a:t>, </a:t>
            </a:r>
            <a:r>
              <a:rPr lang="fi-FI" dirty="0" err="1"/>
              <a:t>tackling</a:t>
            </a:r>
            <a:r>
              <a:rPr lang="fi-FI" dirty="0"/>
              <a:t> </a:t>
            </a:r>
            <a:r>
              <a:rPr lang="fi-FI" dirty="0" err="1"/>
              <a:t>the</a:t>
            </a:r>
            <a:r>
              <a:rPr lang="fi-FI" dirty="0"/>
              <a:t> </a:t>
            </a:r>
            <a:r>
              <a:rPr lang="fi-FI" dirty="0" err="1"/>
              <a:t>increase</a:t>
            </a:r>
            <a:r>
              <a:rPr lang="fi-FI" dirty="0"/>
              <a:t> of at-</a:t>
            </a:r>
            <a:r>
              <a:rPr lang="fi-FI" dirty="0" err="1"/>
              <a:t>poverty</a:t>
            </a:r>
            <a:r>
              <a:rPr lang="fi-FI" dirty="0"/>
              <a:t>-</a:t>
            </a:r>
            <a:r>
              <a:rPr lang="fi-FI" dirty="0" err="1"/>
              <a:t>risk</a:t>
            </a:r>
            <a:r>
              <a:rPr lang="fi-FI" dirty="0"/>
              <a:t> </a:t>
            </a:r>
            <a:r>
              <a:rPr lang="fi-FI" dirty="0" err="1"/>
              <a:t>should</a:t>
            </a:r>
            <a:r>
              <a:rPr lang="fi-FI" dirty="0"/>
              <a:t> </a:t>
            </a:r>
            <a:r>
              <a:rPr lang="fi-FI" dirty="0" err="1"/>
              <a:t>be</a:t>
            </a:r>
            <a:r>
              <a:rPr lang="fi-FI" dirty="0"/>
              <a:t> </a:t>
            </a:r>
            <a:r>
              <a:rPr lang="fi-FI" dirty="0" err="1"/>
              <a:t>considered</a:t>
            </a:r>
            <a:r>
              <a:rPr lang="fi-FI" dirty="0"/>
              <a:t> top </a:t>
            </a:r>
            <a:r>
              <a:rPr lang="fi-FI" dirty="0" err="1"/>
              <a:t>priorities</a:t>
            </a:r>
            <a:r>
              <a:rPr lang="fi-FI" dirty="0"/>
              <a:t> </a:t>
            </a:r>
            <a:r>
              <a:rPr lang="fi-FI" dirty="0" err="1"/>
              <a:t>among</a:t>
            </a:r>
            <a:r>
              <a:rPr lang="fi-FI" dirty="0"/>
              <a:t> </a:t>
            </a:r>
            <a:r>
              <a:rPr lang="fi-FI" dirty="0" err="1"/>
              <a:t>government</a:t>
            </a:r>
            <a:r>
              <a:rPr lang="fi-FI" dirty="0"/>
              <a:t> </a:t>
            </a:r>
            <a:r>
              <a:rPr lang="fi-FI" dirty="0" err="1"/>
              <a:t>officials</a:t>
            </a:r>
            <a:endParaRPr lang="fi-FI" dirty="0"/>
          </a:p>
          <a:p>
            <a:endParaRPr lang="fi-FI" dirty="0"/>
          </a:p>
        </p:txBody>
      </p:sp>
      <p:sp>
        <p:nvSpPr>
          <p:cNvPr id="4" name="Päivämäärän paikkamerkki 3">
            <a:extLst>
              <a:ext uri="{FF2B5EF4-FFF2-40B4-BE49-F238E27FC236}">
                <a16:creationId xmlns:a16="http://schemas.microsoft.com/office/drawing/2014/main" id="{7F797803-2895-411B-A22E-105251FF3EE7}"/>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3F0DF3F7-A021-4183-B88B-B3DC0684C630}"/>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55F6B200-E834-4ACE-8A46-341A362FDBD1}"/>
              </a:ext>
            </a:extLst>
          </p:cNvPr>
          <p:cNvSpPr>
            <a:spLocks noGrp="1"/>
          </p:cNvSpPr>
          <p:nvPr>
            <p:ph type="sldNum" sz="quarter" idx="12"/>
          </p:nvPr>
        </p:nvSpPr>
        <p:spPr/>
        <p:txBody>
          <a:bodyPr/>
          <a:lstStyle/>
          <a:p>
            <a:pPr>
              <a:defRPr/>
            </a:pPr>
            <a:fld id="{4669315E-5A66-CF44-AE5D-C333B2F730C4}" type="slidenum">
              <a:rPr lang="en-GB" smtClean="0"/>
              <a:pPr>
                <a:defRPr/>
              </a:pPr>
              <a:t>25</a:t>
            </a:fld>
            <a:endParaRPr lang="en-GB" dirty="0"/>
          </a:p>
        </p:txBody>
      </p:sp>
    </p:spTree>
    <p:extLst>
      <p:ext uri="{BB962C8B-B14F-4D97-AF65-F5344CB8AC3E}">
        <p14:creationId xmlns:p14="http://schemas.microsoft.com/office/powerpoint/2010/main" val="397337592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74764-41D2-4AFA-A13A-C64A39BF07D6}"/>
              </a:ext>
            </a:extLst>
          </p:cNvPr>
          <p:cNvSpPr>
            <a:spLocks noGrp="1"/>
          </p:cNvSpPr>
          <p:nvPr>
            <p:ph type="title"/>
          </p:nvPr>
        </p:nvSpPr>
        <p:spPr/>
        <p:txBody>
          <a:bodyPr/>
          <a:lstStyle/>
          <a:p>
            <a:r>
              <a:rPr lang="fi-FI" sz="3200" dirty="0"/>
              <a:t>A </a:t>
            </a:r>
            <a:r>
              <a:rPr lang="fi-FI" sz="3200" dirty="0" err="1"/>
              <a:t>free</a:t>
            </a:r>
            <a:r>
              <a:rPr lang="fi-FI" sz="3200" dirty="0"/>
              <a:t> </a:t>
            </a:r>
            <a:r>
              <a:rPr lang="fi-FI" sz="3200" dirty="0" err="1"/>
              <a:t>lunch</a:t>
            </a:r>
            <a:r>
              <a:rPr lang="fi-FI" sz="3200" dirty="0"/>
              <a:t> </a:t>
            </a:r>
            <a:r>
              <a:rPr lang="fi-FI" sz="3200" dirty="0" err="1"/>
              <a:t>with</a:t>
            </a:r>
            <a:r>
              <a:rPr lang="fi-FI" sz="3200" dirty="0"/>
              <a:t> </a:t>
            </a:r>
            <a:r>
              <a:rPr lang="fi-FI" sz="3200" dirty="0" err="1"/>
              <a:t>robots</a:t>
            </a:r>
            <a:r>
              <a:rPr lang="fi-FI" sz="3200" dirty="0"/>
              <a:t> </a:t>
            </a:r>
            <a:r>
              <a:rPr lang="fi-FI" sz="3200" b="0" dirty="0"/>
              <a:t>– Is </a:t>
            </a:r>
            <a:r>
              <a:rPr lang="fi-FI" sz="3200" b="0" dirty="0" err="1"/>
              <a:t>there</a:t>
            </a:r>
            <a:r>
              <a:rPr lang="fi-FI" sz="3200" b="0" dirty="0"/>
              <a:t> a Case for a Basic </a:t>
            </a:r>
            <a:r>
              <a:rPr lang="fi-FI" sz="3200" b="0" dirty="0" err="1"/>
              <a:t>income</a:t>
            </a:r>
            <a:r>
              <a:rPr lang="fi-FI" sz="3200" b="0" dirty="0"/>
              <a:t>? </a:t>
            </a:r>
            <a:endParaRPr lang="fi-FI" sz="3200" dirty="0"/>
          </a:p>
        </p:txBody>
      </p:sp>
      <p:sp>
        <p:nvSpPr>
          <p:cNvPr id="4" name="Päivämäärän paikkamerkki 3">
            <a:extLst>
              <a:ext uri="{FF2B5EF4-FFF2-40B4-BE49-F238E27FC236}">
                <a16:creationId xmlns:a16="http://schemas.microsoft.com/office/drawing/2014/main" id="{C0BE8429-F80C-4F15-A0F0-C3FC9E9A4AF0}"/>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2C842EFF-D28C-4264-A3AA-35A0DC92C4FE}"/>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63D897A0-975A-4BBA-BEAE-1746202D7599}"/>
              </a:ext>
            </a:extLst>
          </p:cNvPr>
          <p:cNvSpPr>
            <a:spLocks noGrp="1"/>
          </p:cNvSpPr>
          <p:nvPr>
            <p:ph type="sldNum" sz="quarter" idx="12"/>
          </p:nvPr>
        </p:nvSpPr>
        <p:spPr/>
        <p:txBody>
          <a:bodyPr/>
          <a:lstStyle/>
          <a:p>
            <a:pPr>
              <a:defRPr/>
            </a:pPr>
            <a:fld id="{4669315E-5A66-CF44-AE5D-C333B2F730C4}" type="slidenum">
              <a:rPr lang="en-GB" smtClean="0"/>
              <a:pPr>
                <a:defRPr/>
              </a:pPr>
              <a:t>26</a:t>
            </a:fld>
            <a:endParaRPr lang="en-GB" dirty="0"/>
          </a:p>
        </p:txBody>
      </p:sp>
      <p:graphicFrame>
        <p:nvGraphicFramePr>
          <p:cNvPr id="7" name="Sisällön paikkamerkki 6">
            <a:extLst>
              <a:ext uri="{FF2B5EF4-FFF2-40B4-BE49-F238E27FC236}">
                <a16:creationId xmlns:a16="http://schemas.microsoft.com/office/drawing/2014/main" id="{33F1BFB0-1952-47D5-905D-D524F3C67525}"/>
              </a:ext>
            </a:extLst>
          </p:cNvPr>
          <p:cNvGraphicFramePr>
            <a:graphicFrameLocks/>
          </p:cNvGraphicFramePr>
          <p:nvPr>
            <p:extLst>
              <p:ext uri="{D42A27DB-BD31-4B8C-83A1-F6EECF244321}">
                <p14:modId xmlns:p14="http://schemas.microsoft.com/office/powerpoint/2010/main" val="1510492841"/>
              </p:ext>
            </p:extLst>
          </p:nvPr>
        </p:nvGraphicFramePr>
        <p:xfrm>
          <a:off x="1715683" y="2148840"/>
          <a:ext cx="5712634" cy="2560320"/>
        </p:xfrm>
        <a:graphic>
          <a:graphicData uri="http://schemas.openxmlformats.org/drawingml/2006/table">
            <a:tbl>
              <a:tblPr firstRow="1" bandRow="1">
                <a:tableStyleId>{5940675A-B579-460E-94D1-54222C63F5DA}</a:tableStyleId>
              </a:tblPr>
              <a:tblGrid>
                <a:gridCol w="2856317">
                  <a:extLst>
                    <a:ext uri="{9D8B030D-6E8A-4147-A177-3AD203B41FA5}">
                      <a16:colId xmlns:a16="http://schemas.microsoft.com/office/drawing/2014/main" val="333607392"/>
                    </a:ext>
                  </a:extLst>
                </a:gridCol>
                <a:gridCol w="2856317">
                  <a:extLst>
                    <a:ext uri="{9D8B030D-6E8A-4147-A177-3AD203B41FA5}">
                      <a16:colId xmlns:a16="http://schemas.microsoft.com/office/drawing/2014/main" val="112389851"/>
                    </a:ext>
                  </a:extLst>
                </a:gridCol>
              </a:tblGrid>
              <a:tr h="144016">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i-FI" dirty="0"/>
                    </a:p>
                    <a:p>
                      <a:pPr marL="0" marR="0" lvl="0" indent="0" algn="ctr" defTabSz="457200" rtl="0" eaLnBrk="1" fontAlgn="auto" latinLnBrk="0" hangingPunct="1">
                        <a:lnSpc>
                          <a:spcPct val="100000"/>
                        </a:lnSpc>
                        <a:spcBef>
                          <a:spcPts val="0"/>
                        </a:spcBef>
                        <a:spcAft>
                          <a:spcPts val="0"/>
                        </a:spcAft>
                        <a:buClrTx/>
                        <a:buSzTx/>
                        <a:buFontTx/>
                        <a:buNone/>
                        <a:tabLst/>
                        <a:defRPr/>
                      </a:pPr>
                      <a:r>
                        <a:rPr lang="fi-FI" dirty="0" err="1"/>
                        <a:t>Assumed</a:t>
                      </a:r>
                      <a:r>
                        <a:rPr lang="fi-FI" dirty="0"/>
                        <a:t> </a:t>
                      </a:r>
                      <a:r>
                        <a:rPr lang="fi-FI" dirty="0" err="1"/>
                        <a:t>direct</a:t>
                      </a:r>
                      <a:r>
                        <a:rPr lang="fi-FI" dirty="0"/>
                        <a:t> </a:t>
                      </a:r>
                      <a:r>
                        <a:rPr lang="fi-FI" dirty="0" err="1"/>
                        <a:t>effects</a:t>
                      </a:r>
                      <a:endParaRPr lang="fi-FI" dirty="0"/>
                    </a:p>
                    <a:p>
                      <a:pPr algn="ctr"/>
                      <a:endParaRPr lang="fi-FI" dirty="0"/>
                    </a:p>
                  </a:txBody>
                  <a:tcPr anchor="ctr"/>
                </a:tc>
                <a:tc>
                  <a:txBody>
                    <a:bodyPr/>
                    <a:lstStyle/>
                    <a:p>
                      <a:pPr algn="ctr"/>
                      <a:r>
                        <a:rPr lang="fi-FI" dirty="0" err="1"/>
                        <a:t>Lifting</a:t>
                      </a:r>
                      <a:r>
                        <a:rPr lang="fi-FI" dirty="0"/>
                        <a:t> </a:t>
                      </a:r>
                      <a:r>
                        <a:rPr lang="fi-FI" dirty="0" err="1"/>
                        <a:t>the</a:t>
                      </a:r>
                      <a:r>
                        <a:rPr lang="fi-FI" dirty="0"/>
                        <a:t> </a:t>
                      </a:r>
                      <a:r>
                        <a:rPr lang="fi-FI" dirty="0" err="1"/>
                        <a:t>current</a:t>
                      </a:r>
                      <a:r>
                        <a:rPr lang="fi-FI" dirty="0"/>
                        <a:t> </a:t>
                      </a:r>
                      <a:r>
                        <a:rPr lang="fi-FI" dirty="0" err="1"/>
                        <a:t>level</a:t>
                      </a:r>
                      <a:r>
                        <a:rPr lang="fi-FI" dirty="0"/>
                        <a:t> of </a:t>
                      </a:r>
                      <a:r>
                        <a:rPr lang="fi-FI" dirty="0" err="1"/>
                        <a:t>social</a:t>
                      </a:r>
                      <a:r>
                        <a:rPr lang="fi-FI" dirty="0"/>
                        <a:t> </a:t>
                      </a:r>
                      <a:r>
                        <a:rPr lang="fi-FI" dirty="0" err="1"/>
                        <a:t>security</a:t>
                      </a:r>
                      <a:endParaRPr lang="fi-FI" dirty="0"/>
                    </a:p>
                  </a:txBody>
                  <a:tcPr anchor="ctr"/>
                </a:tc>
                <a:extLst>
                  <a:ext uri="{0D108BD9-81ED-4DB2-BD59-A6C34878D82A}">
                    <a16:rowId xmlns:a16="http://schemas.microsoft.com/office/drawing/2014/main" val="4266206170"/>
                  </a:ext>
                </a:extLst>
              </a:tr>
              <a:tr h="252028">
                <a:tc vMerge="1">
                  <a:txBody>
                    <a:bodyPr/>
                    <a:lstStyle/>
                    <a:p>
                      <a:endParaRPr lang="fi-FI"/>
                    </a:p>
                  </a:txBody>
                  <a:tcPr/>
                </a:tc>
                <a:tc>
                  <a:txBody>
                    <a:bodyPr/>
                    <a:lstStyle/>
                    <a:p>
                      <a:pPr algn="ctr"/>
                      <a:r>
                        <a:rPr lang="fi-FI" dirty="0" err="1"/>
                        <a:t>Better</a:t>
                      </a:r>
                      <a:r>
                        <a:rPr lang="fi-FI" dirty="0"/>
                        <a:t> </a:t>
                      </a:r>
                      <a:r>
                        <a:rPr lang="fi-FI" dirty="0" err="1"/>
                        <a:t>economic</a:t>
                      </a:r>
                      <a:r>
                        <a:rPr lang="fi-FI" dirty="0"/>
                        <a:t> </a:t>
                      </a:r>
                      <a:r>
                        <a:rPr lang="fi-FI" dirty="0" err="1"/>
                        <a:t>incentives</a:t>
                      </a:r>
                      <a:endParaRPr lang="fi-FI" dirty="0"/>
                    </a:p>
                  </a:txBody>
                  <a:tcPr anchor="ctr"/>
                </a:tc>
                <a:extLst>
                  <a:ext uri="{0D108BD9-81ED-4DB2-BD59-A6C34878D82A}">
                    <a16:rowId xmlns:a16="http://schemas.microsoft.com/office/drawing/2014/main" val="3926037504"/>
                  </a:ext>
                </a:extLst>
              </a:tr>
              <a:tr h="144016">
                <a:tc rowSpan="2">
                  <a:txBody>
                    <a:bodyPr/>
                    <a:lstStyle/>
                    <a:p>
                      <a:pPr algn="ctr"/>
                      <a:r>
                        <a:rPr lang="fi-FI" dirty="0" err="1"/>
                        <a:t>Assumed</a:t>
                      </a:r>
                      <a:r>
                        <a:rPr lang="fi-FI" dirty="0"/>
                        <a:t> </a:t>
                      </a:r>
                      <a:r>
                        <a:rPr lang="fi-FI" dirty="0" err="1"/>
                        <a:t>indirect</a:t>
                      </a:r>
                      <a:r>
                        <a:rPr lang="fi-FI" dirty="0"/>
                        <a:t> </a:t>
                      </a:r>
                      <a:r>
                        <a:rPr lang="fi-FI" dirty="0" err="1"/>
                        <a:t>effects</a:t>
                      </a:r>
                      <a:endParaRPr lang="fi-FI" dirty="0"/>
                    </a:p>
                  </a:txBody>
                  <a:tcPr anchor="ctr"/>
                </a:tc>
                <a:tc>
                  <a:txBody>
                    <a:bodyPr/>
                    <a:lstStyle/>
                    <a:p>
                      <a:pPr algn="ctr"/>
                      <a:r>
                        <a:rPr lang="fi-FI" dirty="0" err="1"/>
                        <a:t>Bargaining</a:t>
                      </a:r>
                      <a:r>
                        <a:rPr lang="fi-FI" dirty="0"/>
                        <a:t> </a:t>
                      </a:r>
                      <a:r>
                        <a:rPr lang="fi-FI" dirty="0" err="1"/>
                        <a:t>power</a:t>
                      </a:r>
                      <a:r>
                        <a:rPr lang="fi-FI" dirty="0"/>
                        <a:t> of </a:t>
                      </a:r>
                      <a:r>
                        <a:rPr lang="fi-FI" dirty="0" err="1"/>
                        <a:t>precarious</a:t>
                      </a:r>
                      <a:r>
                        <a:rPr lang="fi-FI" dirty="0"/>
                        <a:t> </a:t>
                      </a:r>
                      <a:r>
                        <a:rPr lang="fi-FI" dirty="0" err="1"/>
                        <a:t>workers</a:t>
                      </a:r>
                      <a:endParaRPr lang="fi-FI" dirty="0"/>
                    </a:p>
                  </a:txBody>
                  <a:tcPr anchor="ctr"/>
                </a:tc>
                <a:extLst>
                  <a:ext uri="{0D108BD9-81ED-4DB2-BD59-A6C34878D82A}">
                    <a16:rowId xmlns:a16="http://schemas.microsoft.com/office/drawing/2014/main" val="4202611916"/>
                  </a:ext>
                </a:extLst>
              </a:tr>
              <a:tr h="252028">
                <a:tc vMerge="1">
                  <a:txBody>
                    <a:bodyPr/>
                    <a:lstStyle/>
                    <a:p>
                      <a:endParaRPr lang="fi-FI"/>
                    </a:p>
                  </a:txBody>
                  <a:tcPr/>
                </a:tc>
                <a:tc>
                  <a:txBody>
                    <a:bodyPr/>
                    <a:lstStyle/>
                    <a:p>
                      <a:pPr algn="ctr"/>
                      <a:r>
                        <a:rPr lang="fi-FI" dirty="0" err="1"/>
                        <a:t>Less</a:t>
                      </a:r>
                      <a:r>
                        <a:rPr lang="fi-FI" dirty="0"/>
                        <a:t> </a:t>
                      </a:r>
                      <a:r>
                        <a:rPr lang="fi-FI" dirty="0" err="1"/>
                        <a:t>bureaucracy</a:t>
                      </a:r>
                      <a:r>
                        <a:rPr lang="fi-FI" dirty="0"/>
                        <a:t> and </a:t>
                      </a:r>
                      <a:r>
                        <a:rPr lang="fi-FI" dirty="0" err="1"/>
                        <a:t>more</a:t>
                      </a:r>
                      <a:r>
                        <a:rPr lang="fi-FI" dirty="0"/>
                        <a:t> </a:t>
                      </a:r>
                      <a:r>
                        <a:rPr lang="fi-FI" dirty="0" err="1"/>
                        <a:t>flexibility</a:t>
                      </a:r>
                      <a:endParaRPr lang="fi-FI" dirty="0"/>
                    </a:p>
                  </a:txBody>
                  <a:tcPr anchor="ctr"/>
                </a:tc>
                <a:extLst>
                  <a:ext uri="{0D108BD9-81ED-4DB2-BD59-A6C34878D82A}">
                    <a16:rowId xmlns:a16="http://schemas.microsoft.com/office/drawing/2014/main" val="2902020499"/>
                  </a:ext>
                </a:extLst>
              </a:tr>
            </a:tbl>
          </a:graphicData>
        </a:graphic>
      </p:graphicFrame>
    </p:spTree>
    <p:extLst>
      <p:ext uri="{BB962C8B-B14F-4D97-AF65-F5344CB8AC3E}">
        <p14:creationId xmlns:p14="http://schemas.microsoft.com/office/powerpoint/2010/main" val="301325343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13F70C-6EF9-4B81-B96F-462D589F9612}"/>
              </a:ext>
            </a:extLst>
          </p:cNvPr>
          <p:cNvSpPr>
            <a:spLocks noGrp="1"/>
          </p:cNvSpPr>
          <p:nvPr>
            <p:ph type="title"/>
          </p:nvPr>
        </p:nvSpPr>
        <p:spPr/>
        <p:txBody>
          <a:bodyPr/>
          <a:lstStyle/>
          <a:p>
            <a:r>
              <a:rPr lang="fi-FI" sz="3200" dirty="0"/>
              <a:t>A </a:t>
            </a:r>
            <a:r>
              <a:rPr lang="fi-FI" sz="3200" dirty="0" err="1"/>
              <a:t>free</a:t>
            </a:r>
            <a:r>
              <a:rPr lang="fi-FI" sz="3200" dirty="0"/>
              <a:t> </a:t>
            </a:r>
            <a:r>
              <a:rPr lang="fi-FI" sz="3200" dirty="0" err="1"/>
              <a:t>lunch</a:t>
            </a:r>
            <a:r>
              <a:rPr lang="fi-FI" sz="3200" dirty="0"/>
              <a:t> </a:t>
            </a:r>
            <a:r>
              <a:rPr lang="fi-FI" sz="3200" dirty="0" err="1"/>
              <a:t>with</a:t>
            </a:r>
            <a:r>
              <a:rPr lang="fi-FI" sz="3200" dirty="0"/>
              <a:t> </a:t>
            </a:r>
            <a:r>
              <a:rPr lang="fi-FI" sz="3200" dirty="0" err="1"/>
              <a:t>robots</a:t>
            </a:r>
            <a:r>
              <a:rPr lang="fi-FI" sz="3200" dirty="0"/>
              <a:t> </a:t>
            </a:r>
            <a:r>
              <a:rPr lang="fi-FI" sz="3200" b="0" dirty="0"/>
              <a:t>– Is </a:t>
            </a:r>
            <a:r>
              <a:rPr lang="fi-FI" sz="3200" b="0" dirty="0" err="1"/>
              <a:t>there</a:t>
            </a:r>
            <a:r>
              <a:rPr lang="fi-FI" sz="3200" b="0" dirty="0"/>
              <a:t> a Case for a Basic </a:t>
            </a:r>
            <a:r>
              <a:rPr lang="fi-FI" sz="3200" b="0" dirty="0" err="1"/>
              <a:t>income</a:t>
            </a:r>
            <a:r>
              <a:rPr lang="fi-FI" sz="3200" b="0" dirty="0"/>
              <a:t>? </a:t>
            </a:r>
            <a:endParaRPr lang="fi-FI" sz="3200" dirty="0"/>
          </a:p>
        </p:txBody>
      </p:sp>
      <p:sp>
        <p:nvSpPr>
          <p:cNvPr id="3" name="Sisällön paikkamerkki 2">
            <a:extLst>
              <a:ext uri="{FF2B5EF4-FFF2-40B4-BE49-F238E27FC236}">
                <a16:creationId xmlns:a16="http://schemas.microsoft.com/office/drawing/2014/main" id="{B6CD3CCB-91B4-4AE8-B1F7-11B8E9E50022}"/>
              </a:ext>
            </a:extLst>
          </p:cNvPr>
          <p:cNvSpPr>
            <a:spLocks noGrp="1"/>
          </p:cNvSpPr>
          <p:nvPr>
            <p:ph idx="1"/>
          </p:nvPr>
        </p:nvSpPr>
        <p:spPr>
          <a:xfrm>
            <a:off x="467544" y="1916832"/>
            <a:ext cx="8384344" cy="3888432"/>
          </a:xfrm>
        </p:spPr>
        <p:txBody>
          <a:bodyPr/>
          <a:lstStyle/>
          <a:p>
            <a:r>
              <a:rPr lang="fi-FI" dirty="0" err="1"/>
              <a:t>Lifting</a:t>
            </a:r>
            <a:r>
              <a:rPr lang="fi-FI" dirty="0"/>
              <a:t> </a:t>
            </a:r>
            <a:r>
              <a:rPr lang="fi-FI" dirty="0" err="1"/>
              <a:t>the</a:t>
            </a:r>
            <a:r>
              <a:rPr lang="fi-FI" dirty="0"/>
              <a:t> </a:t>
            </a:r>
            <a:r>
              <a:rPr lang="fi-FI" dirty="0" err="1"/>
              <a:t>current</a:t>
            </a:r>
            <a:r>
              <a:rPr lang="fi-FI" dirty="0"/>
              <a:t> </a:t>
            </a:r>
            <a:r>
              <a:rPr lang="fi-FI" dirty="0" err="1"/>
              <a:t>level</a:t>
            </a:r>
            <a:r>
              <a:rPr lang="fi-FI" dirty="0"/>
              <a:t> of </a:t>
            </a:r>
            <a:r>
              <a:rPr lang="fi-FI" dirty="0" err="1"/>
              <a:t>social</a:t>
            </a:r>
            <a:r>
              <a:rPr lang="fi-FI" dirty="0"/>
              <a:t> </a:t>
            </a:r>
            <a:r>
              <a:rPr lang="fi-FI" dirty="0" err="1"/>
              <a:t>security</a:t>
            </a:r>
            <a:endParaRPr lang="fi-FI" dirty="0"/>
          </a:p>
          <a:p>
            <a:pPr lvl="1"/>
            <a:r>
              <a:rPr lang="en-US" dirty="0"/>
              <a:t>Full basic income faces challenges either at micro- (high income taxation) or macroeconomic (budget constraints) level</a:t>
            </a:r>
          </a:p>
          <a:p>
            <a:r>
              <a:rPr lang="fi-FI" dirty="0" err="1"/>
              <a:t>Better</a:t>
            </a:r>
            <a:r>
              <a:rPr lang="fi-FI" dirty="0"/>
              <a:t> </a:t>
            </a:r>
            <a:r>
              <a:rPr lang="fi-FI" dirty="0" err="1"/>
              <a:t>economic</a:t>
            </a:r>
            <a:r>
              <a:rPr lang="fi-FI" dirty="0"/>
              <a:t> </a:t>
            </a:r>
            <a:r>
              <a:rPr lang="fi-FI" dirty="0" err="1"/>
              <a:t>incentives</a:t>
            </a:r>
            <a:endParaRPr lang="fi-FI" dirty="0"/>
          </a:p>
          <a:p>
            <a:pPr lvl="1"/>
            <a:r>
              <a:rPr lang="en-US" dirty="0"/>
              <a:t>Difficult if not impossible to improve economic incentives coherently without diluting the current level of social security or without budget </a:t>
            </a:r>
            <a:r>
              <a:rPr lang="en-US" dirty="0" err="1"/>
              <a:t>contraints</a:t>
            </a:r>
            <a:endParaRPr lang="en-US" dirty="0"/>
          </a:p>
          <a:p>
            <a:r>
              <a:rPr lang="fi-FI" dirty="0" err="1"/>
              <a:t>Bargaining</a:t>
            </a:r>
            <a:r>
              <a:rPr lang="fi-FI" dirty="0"/>
              <a:t> </a:t>
            </a:r>
            <a:r>
              <a:rPr lang="fi-FI" dirty="0" err="1"/>
              <a:t>power</a:t>
            </a:r>
            <a:r>
              <a:rPr lang="fi-FI" dirty="0"/>
              <a:t> of </a:t>
            </a:r>
            <a:r>
              <a:rPr lang="fi-FI" dirty="0" err="1"/>
              <a:t>precarious</a:t>
            </a:r>
            <a:r>
              <a:rPr lang="fi-FI" dirty="0"/>
              <a:t> </a:t>
            </a:r>
            <a:r>
              <a:rPr lang="fi-FI" dirty="0" err="1"/>
              <a:t>workers</a:t>
            </a:r>
            <a:endParaRPr lang="fi-FI" dirty="0"/>
          </a:p>
          <a:p>
            <a:pPr lvl="1"/>
            <a:r>
              <a:rPr lang="en-US" dirty="0"/>
              <a:t>Ease the negotiation over better conditions of employment, but the most vulnerable in the labour market tend to face </a:t>
            </a:r>
            <a:r>
              <a:rPr lang="en-US" b="1" dirty="0"/>
              <a:t>structural restrictions</a:t>
            </a:r>
            <a:r>
              <a:rPr lang="en-US" dirty="0"/>
              <a:t> such as short in demand or exclusive skill requirements (Birnbaum &amp; de Wispelaere 2016)</a:t>
            </a:r>
          </a:p>
          <a:p>
            <a:pPr lvl="1"/>
            <a:endParaRPr lang="en-US" dirty="0"/>
          </a:p>
          <a:p>
            <a:endParaRPr lang="en-US" dirty="0"/>
          </a:p>
          <a:p>
            <a:endParaRPr lang="en-US" dirty="0"/>
          </a:p>
          <a:p>
            <a:endParaRPr lang="fi-FI" dirty="0"/>
          </a:p>
        </p:txBody>
      </p:sp>
      <p:sp>
        <p:nvSpPr>
          <p:cNvPr id="4" name="Päivämäärän paikkamerkki 3">
            <a:extLst>
              <a:ext uri="{FF2B5EF4-FFF2-40B4-BE49-F238E27FC236}">
                <a16:creationId xmlns:a16="http://schemas.microsoft.com/office/drawing/2014/main" id="{619898F8-4070-4A39-9E24-F0FAEE0D3F76}"/>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E880C387-A3A7-482D-998D-E453538B3B54}"/>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603697A2-8884-47E4-AB66-BBCCA55978D7}"/>
              </a:ext>
            </a:extLst>
          </p:cNvPr>
          <p:cNvSpPr>
            <a:spLocks noGrp="1"/>
          </p:cNvSpPr>
          <p:nvPr>
            <p:ph type="sldNum" sz="quarter" idx="12"/>
          </p:nvPr>
        </p:nvSpPr>
        <p:spPr/>
        <p:txBody>
          <a:bodyPr/>
          <a:lstStyle/>
          <a:p>
            <a:pPr>
              <a:defRPr/>
            </a:pPr>
            <a:fld id="{4669315E-5A66-CF44-AE5D-C333B2F730C4}" type="slidenum">
              <a:rPr lang="en-GB" smtClean="0"/>
              <a:pPr>
                <a:defRPr/>
              </a:pPr>
              <a:t>27</a:t>
            </a:fld>
            <a:endParaRPr lang="en-GB" dirty="0"/>
          </a:p>
        </p:txBody>
      </p:sp>
    </p:spTree>
    <p:extLst>
      <p:ext uri="{BB962C8B-B14F-4D97-AF65-F5344CB8AC3E}">
        <p14:creationId xmlns:p14="http://schemas.microsoft.com/office/powerpoint/2010/main" val="406997700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F112EA-4953-4E03-8C30-CA7A0547D4DE}"/>
              </a:ext>
            </a:extLst>
          </p:cNvPr>
          <p:cNvSpPr>
            <a:spLocks noGrp="1"/>
          </p:cNvSpPr>
          <p:nvPr>
            <p:ph type="title"/>
          </p:nvPr>
        </p:nvSpPr>
        <p:spPr/>
        <p:txBody>
          <a:bodyPr/>
          <a:lstStyle/>
          <a:p>
            <a:r>
              <a:rPr lang="fi-FI" sz="3200" dirty="0"/>
              <a:t>A </a:t>
            </a:r>
            <a:r>
              <a:rPr lang="fi-FI" sz="3200" dirty="0" err="1"/>
              <a:t>free</a:t>
            </a:r>
            <a:r>
              <a:rPr lang="fi-FI" sz="3200" dirty="0"/>
              <a:t> </a:t>
            </a:r>
            <a:r>
              <a:rPr lang="fi-FI" sz="3200" dirty="0" err="1"/>
              <a:t>lunch</a:t>
            </a:r>
            <a:r>
              <a:rPr lang="fi-FI" sz="3200" dirty="0"/>
              <a:t> </a:t>
            </a:r>
            <a:r>
              <a:rPr lang="fi-FI" sz="3200" dirty="0" err="1"/>
              <a:t>with</a:t>
            </a:r>
            <a:r>
              <a:rPr lang="fi-FI" sz="3200" dirty="0"/>
              <a:t> </a:t>
            </a:r>
            <a:r>
              <a:rPr lang="fi-FI" sz="3200" dirty="0" err="1"/>
              <a:t>robots</a:t>
            </a:r>
            <a:r>
              <a:rPr lang="fi-FI" sz="3200" dirty="0"/>
              <a:t> </a:t>
            </a:r>
            <a:r>
              <a:rPr lang="fi-FI" sz="3200" b="0" dirty="0"/>
              <a:t>– Is </a:t>
            </a:r>
            <a:r>
              <a:rPr lang="fi-FI" sz="3200" b="0" dirty="0" err="1"/>
              <a:t>there</a:t>
            </a:r>
            <a:r>
              <a:rPr lang="fi-FI" sz="3200" b="0" dirty="0"/>
              <a:t> a Case for a Basic </a:t>
            </a:r>
            <a:r>
              <a:rPr lang="fi-FI" sz="3200" b="0" dirty="0" err="1"/>
              <a:t>income</a:t>
            </a:r>
            <a:r>
              <a:rPr lang="fi-FI" sz="3200" b="0" dirty="0"/>
              <a:t>? </a:t>
            </a:r>
            <a:endParaRPr lang="fi-FI" sz="3200" dirty="0"/>
          </a:p>
        </p:txBody>
      </p:sp>
      <p:sp>
        <p:nvSpPr>
          <p:cNvPr id="3" name="Sisällön paikkamerkki 2">
            <a:extLst>
              <a:ext uri="{FF2B5EF4-FFF2-40B4-BE49-F238E27FC236}">
                <a16:creationId xmlns:a16="http://schemas.microsoft.com/office/drawing/2014/main" id="{BB675360-1ACA-47E0-A303-3883D822BC44}"/>
              </a:ext>
            </a:extLst>
          </p:cNvPr>
          <p:cNvSpPr>
            <a:spLocks noGrp="1"/>
          </p:cNvSpPr>
          <p:nvPr>
            <p:ph idx="1"/>
          </p:nvPr>
        </p:nvSpPr>
        <p:spPr/>
        <p:txBody>
          <a:bodyPr/>
          <a:lstStyle/>
          <a:p>
            <a:pPr lvl="1"/>
            <a:r>
              <a:rPr lang="en-US" dirty="0"/>
              <a:t>Birnbaum and de Wispelaere continues… </a:t>
            </a:r>
          </a:p>
          <a:p>
            <a:pPr lvl="1"/>
            <a:r>
              <a:rPr lang="en-US" dirty="0"/>
              <a:t>Replacing a worker with another can be a cheaper option for an employer than giving a raise or guaranteeing better working conditions</a:t>
            </a:r>
          </a:p>
          <a:p>
            <a:pPr lvl="1"/>
            <a:r>
              <a:rPr lang="en-US" dirty="0"/>
              <a:t>In the digital economy facilitating a collective exit option may become an incentive for the employer to replace workers by machines</a:t>
            </a:r>
          </a:p>
          <a:p>
            <a:pPr lvl="1"/>
            <a:r>
              <a:rPr lang="en-US" dirty="0"/>
              <a:t>Unconditionality per se does not automatically strengthen the bargaining power of workers if the level of basic income and other supportive systems are not adequate for decent living</a:t>
            </a:r>
          </a:p>
          <a:p>
            <a:endParaRPr lang="fi-FI" dirty="0"/>
          </a:p>
        </p:txBody>
      </p:sp>
      <p:sp>
        <p:nvSpPr>
          <p:cNvPr id="4" name="Päivämäärän paikkamerkki 3">
            <a:extLst>
              <a:ext uri="{FF2B5EF4-FFF2-40B4-BE49-F238E27FC236}">
                <a16:creationId xmlns:a16="http://schemas.microsoft.com/office/drawing/2014/main" id="{F998A7B3-F981-49D3-A92A-F9F195032642}"/>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4CFB946A-FF1A-4CD5-B9A2-CBD97F47A1F2}"/>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9C28AAB3-C1AC-49F3-B55F-E77BBB6396FE}"/>
              </a:ext>
            </a:extLst>
          </p:cNvPr>
          <p:cNvSpPr>
            <a:spLocks noGrp="1"/>
          </p:cNvSpPr>
          <p:nvPr>
            <p:ph type="sldNum" sz="quarter" idx="12"/>
          </p:nvPr>
        </p:nvSpPr>
        <p:spPr/>
        <p:txBody>
          <a:bodyPr/>
          <a:lstStyle/>
          <a:p>
            <a:pPr>
              <a:defRPr/>
            </a:pPr>
            <a:fld id="{4669315E-5A66-CF44-AE5D-C333B2F730C4}" type="slidenum">
              <a:rPr lang="en-GB" smtClean="0"/>
              <a:pPr>
                <a:defRPr/>
              </a:pPr>
              <a:t>28</a:t>
            </a:fld>
            <a:endParaRPr lang="en-GB" dirty="0"/>
          </a:p>
        </p:txBody>
      </p:sp>
    </p:spTree>
    <p:extLst>
      <p:ext uri="{BB962C8B-B14F-4D97-AF65-F5344CB8AC3E}">
        <p14:creationId xmlns:p14="http://schemas.microsoft.com/office/powerpoint/2010/main" val="273034248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848A7-9A01-468F-9C29-F6354BAD922C}"/>
              </a:ext>
            </a:extLst>
          </p:cNvPr>
          <p:cNvSpPr>
            <a:spLocks noGrp="1"/>
          </p:cNvSpPr>
          <p:nvPr>
            <p:ph type="title"/>
          </p:nvPr>
        </p:nvSpPr>
        <p:spPr/>
        <p:txBody>
          <a:bodyPr/>
          <a:lstStyle/>
          <a:p>
            <a:r>
              <a:rPr lang="fi-FI" sz="3200" dirty="0"/>
              <a:t>A </a:t>
            </a:r>
            <a:r>
              <a:rPr lang="fi-FI" sz="3200" dirty="0" err="1"/>
              <a:t>free</a:t>
            </a:r>
            <a:r>
              <a:rPr lang="fi-FI" sz="3200" dirty="0"/>
              <a:t> </a:t>
            </a:r>
            <a:r>
              <a:rPr lang="fi-FI" sz="3200" dirty="0" err="1"/>
              <a:t>lunch</a:t>
            </a:r>
            <a:r>
              <a:rPr lang="fi-FI" sz="3200" dirty="0"/>
              <a:t> </a:t>
            </a:r>
            <a:r>
              <a:rPr lang="fi-FI" sz="3200" dirty="0" err="1"/>
              <a:t>with</a:t>
            </a:r>
            <a:r>
              <a:rPr lang="fi-FI" sz="3200" dirty="0"/>
              <a:t> </a:t>
            </a:r>
            <a:r>
              <a:rPr lang="fi-FI" sz="3200" dirty="0" err="1"/>
              <a:t>robots</a:t>
            </a:r>
            <a:r>
              <a:rPr lang="fi-FI" sz="3200" dirty="0"/>
              <a:t> </a:t>
            </a:r>
            <a:r>
              <a:rPr lang="fi-FI" sz="3200" b="0" dirty="0"/>
              <a:t>– Is </a:t>
            </a:r>
            <a:r>
              <a:rPr lang="fi-FI" sz="3200" b="0" dirty="0" err="1"/>
              <a:t>there</a:t>
            </a:r>
            <a:r>
              <a:rPr lang="fi-FI" sz="3200" b="0" dirty="0"/>
              <a:t> a Case for a Basic </a:t>
            </a:r>
            <a:r>
              <a:rPr lang="fi-FI" sz="3200" b="0" dirty="0" err="1"/>
              <a:t>income</a:t>
            </a:r>
            <a:r>
              <a:rPr lang="fi-FI" sz="3200" b="0" dirty="0"/>
              <a:t>? </a:t>
            </a:r>
            <a:endParaRPr lang="fi-FI" sz="3200" dirty="0"/>
          </a:p>
        </p:txBody>
      </p:sp>
      <p:sp>
        <p:nvSpPr>
          <p:cNvPr id="3" name="Sisällön paikkamerkki 2">
            <a:extLst>
              <a:ext uri="{FF2B5EF4-FFF2-40B4-BE49-F238E27FC236}">
                <a16:creationId xmlns:a16="http://schemas.microsoft.com/office/drawing/2014/main" id="{F6E26992-CED9-44B9-B78A-81182D93FC30}"/>
              </a:ext>
            </a:extLst>
          </p:cNvPr>
          <p:cNvSpPr>
            <a:spLocks noGrp="1"/>
          </p:cNvSpPr>
          <p:nvPr>
            <p:ph idx="1"/>
          </p:nvPr>
        </p:nvSpPr>
        <p:spPr>
          <a:xfrm>
            <a:off x="467544" y="1988840"/>
            <a:ext cx="8384344" cy="3888432"/>
          </a:xfrm>
        </p:spPr>
        <p:txBody>
          <a:bodyPr/>
          <a:lstStyle/>
          <a:p>
            <a:r>
              <a:rPr lang="fi-FI" dirty="0" err="1"/>
              <a:t>Less</a:t>
            </a:r>
            <a:r>
              <a:rPr lang="fi-FI" dirty="0"/>
              <a:t> </a:t>
            </a:r>
            <a:r>
              <a:rPr lang="fi-FI" dirty="0" err="1"/>
              <a:t>bureaucracy</a:t>
            </a:r>
            <a:r>
              <a:rPr lang="fi-FI" dirty="0"/>
              <a:t> and </a:t>
            </a:r>
            <a:r>
              <a:rPr lang="fi-FI" dirty="0" err="1"/>
              <a:t>more</a:t>
            </a:r>
            <a:r>
              <a:rPr lang="fi-FI" dirty="0"/>
              <a:t> </a:t>
            </a:r>
            <a:r>
              <a:rPr lang="fi-FI" dirty="0" err="1"/>
              <a:t>flexibility</a:t>
            </a:r>
            <a:endParaRPr lang="fi-FI" dirty="0"/>
          </a:p>
          <a:p>
            <a:pPr lvl="1"/>
            <a:r>
              <a:rPr lang="en-US" dirty="0"/>
              <a:t>Bureaucracy traps: delays, reporting and meeting requirements, recovery of overpayments, and risks of falling through gaps in the social safety net if eligibility for a benefit disappears</a:t>
            </a:r>
          </a:p>
          <a:p>
            <a:pPr lvl="1"/>
            <a:r>
              <a:rPr lang="en-US" dirty="0"/>
              <a:t>Partial BI schemes leave naturally some benefits intact, but many of the pitfalls stated above could be tackled</a:t>
            </a:r>
          </a:p>
          <a:p>
            <a:pPr lvl="1"/>
            <a:r>
              <a:rPr lang="en-US" dirty="0" err="1"/>
              <a:t>Nooteboom</a:t>
            </a:r>
            <a:r>
              <a:rPr lang="en-US" dirty="0"/>
              <a:t> (1987): 1) a compensation for diseconomies of small scale 2) facilitate potential wage earners to become entrepreneurs 3) replace complicated current schemes 4) diminish unfair competition presented by informal or formal entrepreneurship by recipients of social security</a:t>
            </a:r>
          </a:p>
          <a:p>
            <a:pPr lvl="1"/>
            <a:r>
              <a:rPr lang="en-US" dirty="0"/>
              <a:t>Real possibilities for lifelong learning</a:t>
            </a:r>
          </a:p>
          <a:p>
            <a:pPr lvl="1"/>
            <a:r>
              <a:rPr lang="en-US" dirty="0"/>
              <a:t>On the other hand: bureaucracy can be reduced and flexibility increased within the means-tested schemes as well</a:t>
            </a:r>
          </a:p>
          <a:p>
            <a:pPr lvl="1"/>
            <a:endParaRPr lang="en-US" dirty="0"/>
          </a:p>
          <a:p>
            <a:pPr lvl="1"/>
            <a:endParaRPr lang="fi-FI" dirty="0"/>
          </a:p>
          <a:p>
            <a:endParaRPr lang="fi-FI" dirty="0"/>
          </a:p>
        </p:txBody>
      </p:sp>
      <p:sp>
        <p:nvSpPr>
          <p:cNvPr id="4" name="Päivämäärän paikkamerkki 3">
            <a:extLst>
              <a:ext uri="{FF2B5EF4-FFF2-40B4-BE49-F238E27FC236}">
                <a16:creationId xmlns:a16="http://schemas.microsoft.com/office/drawing/2014/main" id="{39E6FF54-4F20-4F8D-B1EB-067D7294D404}"/>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03A1B92A-6F17-492B-8349-408FDA01C190}"/>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92EFC099-854B-43B3-9196-578DED4597FF}"/>
              </a:ext>
            </a:extLst>
          </p:cNvPr>
          <p:cNvSpPr>
            <a:spLocks noGrp="1"/>
          </p:cNvSpPr>
          <p:nvPr>
            <p:ph type="sldNum" sz="quarter" idx="12"/>
          </p:nvPr>
        </p:nvSpPr>
        <p:spPr/>
        <p:txBody>
          <a:bodyPr/>
          <a:lstStyle/>
          <a:p>
            <a:pPr>
              <a:defRPr/>
            </a:pPr>
            <a:fld id="{4669315E-5A66-CF44-AE5D-C333B2F730C4}" type="slidenum">
              <a:rPr lang="en-GB" smtClean="0"/>
              <a:pPr>
                <a:defRPr/>
              </a:pPr>
              <a:t>29</a:t>
            </a:fld>
            <a:endParaRPr lang="en-GB" dirty="0"/>
          </a:p>
        </p:txBody>
      </p:sp>
    </p:spTree>
    <p:extLst>
      <p:ext uri="{BB962C8B-B14F-4D97-AF65-F5344CB8AC3E}">
        <p14:creationId xmlns:p14="http://schemas.microsoft.com/office/powerpoint/2010/main" val="88992060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27C418-E135-4FFF-A474-F09980867BF2}"/>
              </a:ext>
            </a:extLst>
          </p:cNvPr>
          <p:cNvSpPr>
            <a:spLocks noGrp="1"/>
          </p:cNvSpPr>
          <p:nvPr>
            <p:ph type="title"/>
          </p:nvPr>
        </p:nvSpPr>
        <p:spPr/>
        <p:txBody>
          <a:bodyPr/>
          <a:lstStyle/>
          <a:p>
            <a:r>
              <a:rPr lang="fi-FI" dirty="0" err="1"/>
              <a:t>What</a:t>
            </a:r>
            <a:r>
              <a:rPr lang="fi-FI" dirty="0"/>
              <a:t> is </a:t>
            </a:r>
            <a:r>
              <a:rPr lang="fi-FI" dirty="0" err="1"/>
              <a:t>The</a:t>
            </a:r>
            <a:r>
              <a:rPr lang="fi-FI" dirty="0"/>
              <a:t> Digital </a:t>
            </a:r>
            <a:r>
              <a:rPr lang="fi-FI" dirty="0" err="1"/>
              <a:t>Economy</a:t>
            </a:r>
            <a:r>
              <a:rPr lang="fi-FI" dirty="0"/>
              <a:t>? 1/2</a:t>
            </a:r>
          </a:p>
        </p:txBody>
      </p:sp>
      <p:sp>
        <p:nvSpPr>
          <p:cNvPr id="3" name="Sisällön paikkamerkki 2">
            <a:extLst>
              <a:ext uri="{FF2B5EF4-FFF2-40B4-BE49-F238E27FC236}">
                <a16:creationId xmlns:a16="http://schemas.microsoft.com/office/drawing/2014/main" id="{B1CC0608-4E99-4720-8618-39FE7E02FFE1}"/>
              </a:ext>
            </a:extLst>
          </p:cNvPr>
          <p:cNvSpPr>
            <a:spLocks noGrp="1"/>
          </p:cNvSpPr>
          <p:nvPr>
            <p:ph idx="1"/>
          </p:nvPr>
        </p:nvSpPr>
        <p:spPr>
          <a:xfrm>
            <a:off x="467544" y="1916832"/>
            <a:ext cx="8384344" cy="3888432"/>
          </a:xfrm>
        </p:spPr>
        <p:txBody>
          <a:bodyPr/>
          <a:lstStyle/>
          <a:p>
            <a:r>
              <a:rPr lang="en-US" dirty="0"/>
              <a:t>The term ‘digital economy’ refers to future automation and </a:t>
            </a:r>
            <a:r>
              <a:rPr lang="en-US" dirty="0" err="1"/>
              <a:t>utilisation</a:t>
            </a:r>
            <a:r>
              <a:rPr lang="en-US" dirty="0"/>
              <a:t> of digital platforms</a:t>
            </a:r>
          </a:p>
          <a:p>
            <a:pPr lvl="1"/>
            <a:r>
              <a:rPr lang="en-US" dirty="0"/>
              <a:t>The phenomenon widely discussed under several other terms, such as </a:t>
            </a:r>
            <a:r>
              <a:rPr lang="en-US" i="1" dirty="0"/>
              <a:t>the Fourth Industrial Revolution</a:t>
            </a:r>
            <a:r>
              <a:rPr lang="en-US" dirty="0"/>
              <a:t> and </a:t>
            </a:r>
            <a:r>
              <a:rPr lang="en-US" i="1" dirty="0"/>
              <a:t>the Second Machine Age</a:t>
            </a:r>
            <a:r>
              <a:rPr lang="en-US" dirty="0"/>
              <a:t> </a:t>
            </a:r>
            <a:endParaRPr lang="fi-FI" dirty="0"/>
          </a:p>
          <a:p>
            <a:r>
              <a:rPr lang="fi-FI" dirty="0"/>
              <a:t>Digital </a:t>
            </a:r>
            <a:r>
              <a:rPr lang="fi-FI" dirty="0" err="1"/>
              <a:t>technologies</a:t>
            </a:r>
            <a:r>
              <a:rPr lang="fi-FI" dirty="0"/>
              <a:t> and </a:t>
            </a:r>
            <a:r>
              <a:rPr lang="fi-FI" dirty="0" err="1"/>
              <a:t>artificial</a:t>
            </a:r>
            <a:r>
              <a:rPr lang="fi-FI" dirty="0"/>
              <a:t> </a:t>
            </a:r>
            <a:r>
              <a:rPr lang="fi-FI" dirty="0" err="1"/>
              <a:t>intelligence</a:t>
            </a:r>
            <a:r>
              <a:rPr lang="fi-FI" dirty="0"/>
              <a:t> (AI) </a:t>
            </a:r>
            <a:r>
              <a:rPr lang="fi-FI" dirty="0" err="1"/>
              <a:t>embody</a:t>
            </a:r>
            <a:r>
              <a:rPr lang="fi-FI" dirty="0"/>
              <a:t> </a:t>
            </a:r>
            <a:r>
              <a:rPr lang="fi-FI" dirty="0" err="1"/>
              <a:t>the</a:t>
            </a:r>
            <a:r>
              <a:rPr lang="fi-FI" dirty="0"/>
              <a:t> </a:t>
            </a:r>
            <a:r>
              <a:rPr lang="fi-FI" dirty="0" err="1"/>
              <a:t>characteristics</a:t>
            </a:r>
            <a:r>
              <a:rPr lang="fi-FI" dirty="0"/>
              <a:t> of </a:t>
            </a:r>
            <a:r>
              <a:rPr lang="fi-FI" i="1" dirty="0"/>
              <a:t>general-</a:t>
            </a:r>
            <a:r>
              <a:rPr lang="fi-FI" i="1" dirty="0" err="1"/>
              <a:t>purpose</a:t>
            </a:r>
            <a:r>
              <a:rPr lang="fi-FI" i="1" dirty="0"/>
              <a:t> </a:t>
            </a:r>
            <a:r>
              <a:rPr lang="fi-FI" i="1" dirty="0" err="1"/>
              <a:t>technologies</a:t>
            </a:r>
            <a:r>
              <a:rPr lang="fi-FI" dirty="0"/>
              <a:t> (GPT)</a:t>
            </a:r>
          </a:p>
          <a:p>
            <a:pPr lvl="1"/>
            <a:r>
              <a:rPr lang="fi-FI" dirty="0" err="1"/>
              <a:t>Pervasive</a:t>
            </a:r>
            <a:r>
              <a:rPr lang="fi-FI" dirty="0"/>
              <a:t>, </a:t>
            </a:r>
            <a:r>
              <a:rPr lang="fi-FI" dirty="0" err="1"/>
              <a:t>able</a:t>
            </a:r>
            <a:r>
              <a:rPr lang="fi-FI" dirty="0"/>
              <a:t> to </a:t>
            </a:r>
            <a:r>
              <a:rPr lang="fi-FI" dirty="0" err="1"/>
              <a:t>be</a:t>
            </a:r>
            <a:r>
              <a:rPr lang="fi-FI" dirty="0"/>
              <a:t> </a:t>
            </a:r>
            <a:r>
              <a:rPr lang="fi-FI" dirty="0" err="1"/>
              <a:t>improved</a:t>
            </a:r>
            <a:r>
              <a:rPr lang="fi-FI" dirty="0"/>
              <a:t> </a:t>
            </a:r>
            <a:r>
              <a:rPr lang="fi-FI" dirty="0" err="1"/>
              <a:t>upon</a:t>
            </a:r>
            <a:r>
              <a:rPr lang="fi-FI" dirty="0"/>
              <a:t> </a:t>
            </a:r>
            <a:r>
              <a:rPr lang="fi-FI" dirty="0" err="1"/>
              <a:t>over</a:t>
            </a:r>
            <a:r>
              <a:rPr lang="fi-FI" dirty="0"/>
              <a:t> </a:t>
            </a:r>
            <a:r>
              <a:rPr lang="fi-FI" dirty="0" err="1"/>
              <a:t>time</a:t>
            </a:r>
            <a:r>
              <a:rPr lang="fi-FI" dirty="0"/>
              <a:t>, and </a:t>
            </a:r>
            <a:r>
              <a:rPr lang="fi-FI" dirty="0" err="1"/>
              <a:t>able</a:t>
            </a:r>
            <a:r>
              <a:rPr lang="fi-FI" dirty="0"/>
              <a:t> to </a:t>
            </a:r>
            <a:r>
              <a:rPr lang="fi-FI" dirty="0" err="1"/>
              <a:t>spawn</a:t>
            </a:r>
            <a:r>
              <a:rPr lang="fi-FI" dirty="0"/>
              <a:t> </a:t>
            </a:r>
            <a:r>
              <a:rPr lang="fi-FI" dirty="0" err="1"/>
              <a:t>complementary</a:t>
            </a:r>
            <a:r>
              <a:rPr lang="fi-FI" dirty="0"/>
              <a:t> </a:t>
            </a:r>
            <a:r>
              <a:rPr lang="fi-FI" dirty="0" err="1"/>
              <a:t>innovations</a:t>
            </a:r>
            <a:r>
              <a:rPr lang="fi-FI" dirty="0"/>
              <a:t> (</a:t>
            </a:r>
            <a:r>
              <a:rPr lang="fi-FI" dirty="0" err="1"/>
              <a:t>e.g</a:t>
            </a:r>
            <a:r>
              <a:rPr lang="fi-FI" dirty="0"/>
              <a:t>. </a:t>
            </a:r>
            <a:r>
              <a:rPr lang="fi-FI" dirty="0">
                <a:hlinkClick r:id="rId2"/>
              </a:rPr>
              <a:t>Brynjolfsson et al. 2017</a:t>
            </a:r>
            <a:r>
              <a:rPr lang="fi-FI" dirty="0"/>
              <a:t>)</a:t>
            </a:r>
          </a:p>
          <a:p>
            <a:pPr lvl="1"/>
            <a:r>
              <a:rPr lang="fi-FI" dirty="0"/>
              <a:t>Cf. </a:t>
            </a:r>
            <a:r>
              <a:rPr lang="fi-FI" dirty="0" err="1"/>
              <a:t>Steam</a:t>
            </a:r>
            <a:r>
              <a:rPr lang="fi-FI" dirty="0"/>
              <a:t> </a:t>
            </a:r>
            <a:r>
              <a:rPr lang="fi-FI" dirty="0" err="1"/>
              <a:t>engine</a:t>
            </a:r>
            <a:r>
              <a:rPr lang="fi-FI" dirty="0"/>
              <a:t>, </a:t>
            </a:r>
            <a:r>
              <a:rPr lang="fi-FI" dirty="0" err="1"/>
              <a:t>electricity</a:t>
            </a:r>
            <a:r>
              <a:rPr lang="fi-FI" dirty="0"/>
              <a:t>, </a:t>
            </a:r>
            <a:r>
              <a:rPr lang="fi-FI" dirty="0" err="1"/>
              <a:t>computer</a:t>
            </a:r>
            <a:endParaRPr lang="fi-FI" dirty="0"/>
          </a:p>
          <a:p>
            <a:pPr lvl="1"/>
            <a:endParaRPr lang="fi-FI" dirty="0"/>
          </a:p>
        </p:txBody>
      </p:sp>
      <p:sp>
        <p:nvSpPr>
          <p:cNvPr id="4" name="Päivämäärän paikkamerkki 3">
            <a:extLst>
              <a:ext uri="{FF2B5EF4-FFF2-40B4-BE49-F238E27FC236}">
                <a16:creationId xmlns:a16="http://schemas.microsoft.com/office/drawing/2014/main" id="{5110715B-3731-48D2-94CF-190C0C2E262A}"/>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9E435574-4819-4917-9929-CB355E6B217C}"/>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9DA3501E-3E87-4A49-ACF3-4E8C274409B6}"/>
              </a:ext>
            </a:extLst>
          </p:cNvPr>
          <p:cNvSpPr>
            <a:spLocks noGrp="1"/>
          </p:cNvSpPr>
          <p:nvPr>
            <p:ph type="sldNum" sz="quarter" idx="12"/>
          </p:nvPr>
        </p:nvSpPr>
        <p:spPr/>
        <p:txBody>
          <a:bodyPr/>
          <a:lstStyle/>
          <a:p>
            <a:pPr>
              <a:defRPr/>
            </a:pPr>
            <a:fld id="{4669315E-5A66-CF44-AE5D-C333B2F730C4}" type="slidenum">
              <a:rPr lang="en-GB" smtClean="0"/>
              <a:pPr>
                <a:defRPr/>
              </a:pPr>
              <a:t>3</a:t>
            </a:fld>
            <a:endParaRPr lang="en-GB" dirty="0"/>
          </a:p>
        </p:txBody>
      </p:sp>
    </p:spTree>
    <p:extLst>
      <p:ext uri="{BB962C8B-B14F-4D97-AF65-F5344CB8AC3E}">
        <p14:creationId xmlns:p14="http://schemas.microsoft.com/office/powerpoint/2010/main" val="240244511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58067F-93A2-4F39-8FB9-ACB9E1BD74F2}"/>
              </a:ext>
            </a:extLst>
          </p:cNvPr>
          <p:cNvSpPr>
            <a:spLocks noGrp="1"/>
          </p:cNvSpPr>
          <p:nvPr>
            <p:ph type="title"/>
          </p:nvPr>
        </p:nvSpPr>
        <p:spPr/>
        <p:txBody>
          <a:bodyPr/>
          <a:lstStyle/>
          <a:p>
            <a:r>
              <a:rPr lang="fi-FI" sz="3200" dirty="0"/>
              <a:t>A </a:t>
            </a:r>
            <a:r>
              <a:rPr lang="fi-FI" sz="3200" dirty="0" err="1"/>
              <a:t>free</a:t>
            </a:r>
            <a:r>
              <a:rPr lang="fi-FI" sz="3200" dirty="0"/>
              <a:t> </a:t>
            </a:r>
            <a:r>
              <a:rPr lang="fi-FI" sz="3200" dirty="0" err="1"/>
              <a:t>lunch</a:t>
            </a:r>
            <a:r>
              <a:rPr lang="fi-FI" sz="3200" dirty="0"/>
              <a:t> </a:t>
            </a:r>
            <a:r>
              <a:rPr lang="fi-FI" sz="3200" dirty="0" err="1"/>
              <a:t>with</a:t>
            </a:r>
            <a:r>
              <a:rPr lang="fi-FI" sz="3200" dirty="0"/>
              <a:t> </a:t>
            </a:r>
            <a:r>
              <a:rPr lang="fi-FI" sz="3200" dirty="0" err="1"/>
              <a:t>robots</a:t>
            </a:r>
            <a:r>
              <a:rPr lang="fi-FI" sz="3200" dirty="0"/>
              <a:t> </a:t>
            </a:r>
            <a:r>
              <a:rPr lang="fi-FI" sz="3200" b="0" dirty="0"/>
              <a:t>– Is </a:t>
            </a:r>
            <a:r>
              <a:rPr lang="fi-FI" sz="3200" b="0" dirty="0" err="1"/>
              <a:t>there</a:t>
            </a:r>
            <a:r>
              <a:rPr lang="fi-FI" sz="3200" b="0" dirty="0"/>
              <a:t> a Case for a Basic </a:t>
            </a:r>
            <a:r>
              <a:rPr lang="fi-FI" sz="3200" b="0" dirty="0" err="1"/>
              <a:t>income</a:t>
            </a:r>
            <a:r>
              <a:rPr lang="fi-FI" sz="3200" b="0" dirty="0"/>
              <a:t> </a:t>
            </a:r>
            <a:endParaRPr lang="fi-FI" sz="3200" dirty="0"/>
          </a:p>
        </p:txBody>
      </p:sp>
      <p:sp>
        <p:nvSpPr>
          <p:cNvPr id="4" name="Päivämäärän paikkamerkki 3">
            <a:extLst>
              <a:ext uri="{FF2B5EF4-FFF2-40B4-BE49-F238E27FC236}">
                <a16:creationId xmlns:a16="http://schemas.microsoft.com/office/drawing/2014/main" id="{08E99CBA-504A-4B07-A1F5-ACEB18AEBB5D}"/>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A8479129-8ABE-4201-9305-F2D7153FAE70}"/>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B458AF83-FBFE-4CAA-A478-AF49608908B1}"/>
              </a:ext>
            </a:extLst>
          </p:cNvPr>
          <p:cNvSpPr>
            <a:spLocks noGrp="1"/>
          </p:cNvSpPr>
          <p:nvPr>
            <p:ph type="sldNum" sz="quarter" idx="12"/>
          </p:nvPr>
        </p:nvSpPr>
        <p:spPr/>
        <p:txBody>
          <a:bodyPr/>
          <a:lstStyle/>
          <a:p>
            <a:pPr>
              <a:defRPr/>
            </a:pPr>
            <a:fld id="{4669315E-5A66-CF44-AE5D-C333B2F730C4}" type="slidenum">
              <a:rPr lang="en-GB" smtClean="0"/>
              <a:pPr>
                <a:defRPr/>
              </a:pPr>
              <a:t>30</a:t>
            </a:fld>
            <a:endParaRPr lang="en-GB" dirty="0"/>
          </a:p>
        </p:txBody>
      </p:sp>
      <p:graphicFrame>
        <p:nvGraphicFramePr>
          <p:cNvPr id="7" name="Sisällön paikkamerkki 6">
            <a:extLst>
              <a:ext uri="{FF2B5EF4-FFF2-40B4-BE49-F238E27FC236}">
                <a16:creationId xmlns:a16="http://schemas.microsoft.com/office/drawing/2014/main" id="{EFD0DD5D-3889-49F9-9C94-B1E8D1F443D5}"/>
              </a:ext>
            </a:extLst>
          </p:cNvPr>
          <p:cNvGraphicFramePr>
            <a:graphicFrameLocks noGrp="1"/>
          </p:cNvGraphicFramePr>
          <p:nvPr>
            <p:ph idx="1"/>
            <p:extLst>
              <p:ext uri="{D42A27DB-BD31-4B8C-83A1-F6EECF244321}">
                <p14:modId xmlns:p14="http://schemas.microsoft.com/office/powerpoint/2010/main" val="1801022229"/>
              </p:ext>
            </p:extLst>
          </p:nvPr>
        </p:nvGraphicFramePr>
        <p:xfrm>
          <a:off x="251521" y="2026920"/>
          <a:ext cx="8568951" cy="2804160"/>
        </p:xfrm>
        <a:graphic>
          <a:graphicData uri="http://schemas.openxmlformats.org/drawingml/2006/table">
            <a:tbl>
              <a:tblPr firstRow="1" bandRow="1">
                <a:tableStyleId>{5940675A-B579-460E-94D1-54222C63F5DA}</a:tableStyleId>
              </a:tblPr>
              <a:tblGrid>
                <a:gridCol w="2856317">
                  <a:extLst>
                    <a:ext uri="{9D8B030D-6E8A-4147-A177-3AD203B41FA5}">
                      <a16:colId xmlns:a16="http://schemas.microsoft.com/office/drawing/2014/main" val="333607392"/>
                    </a:ext>
                  </a:extLst>
                </a:gridCol>
                <a:gridCol w="2856317">
                  <a:extLst>
                    <a:ext uri="{9D8B030D-6E8A-4147-A177-3AD203B41FA5}">
                      <a16:colId xmlns:a16="http://schemas.microsoft.com/office/drawing/2014/main" val="112389851"/>
                    </a:ext>
                  </a:extLst>
                </a:gridCol>
                <a:gridCol w="2856317">
                  <a:extLst>
                    <a:ext uri="{9D8B030D-6E8A-4147-A177-3AD203B41FA5}">
                      <a16:colId xmlns:a16="http://schemas.microsoft.com/office/drawing/2014/main" val="3580010370"/>
                    </a:ext>
                  </a:extLst>
                </a:gridCol>
              </a:tblGrid>
              <a:tr h="144016">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i-FI" dirty="0"/>
                    </a:p>
                    <a:p>
                      <a:pPr marL="0" marR="0" lvl="0" indent="0" algn="ctr" defTabSz="457200" rtl="0" eaLnBrk="1" fontAlgn="auto" latinLnBrk="0" hangingPunct="1">
                        <a:lnSpc>
                          <a:spcPct val="100000"/>
                        </a:lnSpc>
                        <a:spcBef>
                          <a:spcPts val="0"/>
                        </a:spcBef>
                        <a:spcAft>
                          <a:spcPts val="0"/>
                        </a:spcAft>
                        <a:buClrTx/>
                        <a:buSzTx/>
                        <a:buFontTx/>
                        <a:buNone/>
                        <a:tabLst/>
                        <a:defRPr/>
                      </a:pPr>
                      <a:r>
                        <a:rPr lang="fi-FI" dirty="0"/>
                        <a:t>Direct </a:t>
                      </a:r>
                      <a:r>
                        <a:rPr lang="fi-FI" dirty="0" err="1"/>
                        <a:t>effects</a:t>
                      </a:r>
                      <a:endParaRPr lang="fi-FI" dirty="0"/>
                    </a:p>
                    <a:p>
                      <a:pPr algn="ctr"/>
                      <a:endParaRPr lang="fi-FI" dirty="0"/>
                    </a:p>
                  </a:txBody>
                  <a:tcPr anchor="ctr"/>
                </a:tc>
                <a:tc>
                  <a:txBody>
                    <a:bodyPr/>
                    <a:lstStyle/>
                    <a:p>
                      <a:pPr algn="ctr"/>
                      <a:r>
                        <a:rPr lang="fi-FI" dirty="0" err="1"/>
                        <a:t>Lifting</a:t>
                      </a:r>
                      <a:r>
                        <a:rPr lang="fi-FI" dirty="0"/>
                        <a:t> </a:t>
                      </a:r>
                      <a:r>
                        <a:rPr lang="fi-FI" dirty="0" err="1"/>
                        <a:t>the</a:t>
                      </a:r>
                      <a:r>
                        <a:rPr lang="fi-FI" dirty="0"/>
                        <a:t> </a:t>
                      </a:r>
                      <a:r>
                        <a:rPr lang="fi-FI" dirty="0" err="1"/>
                        <a:t>current</a:t>
                      </a:r>
                      <a:r>
                        <a:rPr lang="fi-FI" dirty="0"/>
                        <a:t> </a:t>
                      </a:r>
                      <a:r>
                        <a:rPr lang="fi-FI" dirty="0" err="1"/>
                        <a:t>level</a:t>
                      </a:r>
                      <a:r>
                        <a:rPr lang="fi-FI" dirty="0"/>
                        <a:t> of </a:t>
                      </a:r>
                      <a:r>
                        <a:rPr lang="fi-FI" dirty="0" err="1"/>
                        <a:t>social</a:t>
                      </a:r>
                      <a:r>
                        <a:rPr lang="fi-FI" dirty="0"/>
                        <a:t> </a:t>
                      </a:r>
                      <a:r>
                        <a:rPr lang="fi-FI" dirty="0" err="1"/>
                        <a:t>security</a:t>
                      </a:r>
                      <a:endParaRPr lang="fi-FI" dirty="0"/>
                    </a:p>
                  </a:txBody>
                  <a:tcPr anchor="ctr"/>
                </a:tc>
                <a:tc>
                  <a:txBody>
                    <a:bodyPr/>
                    <a:lstStyle/>
                    <a:p>
                      <a:pPr algn="ctr"/>
                      <a:r>
                        <a:rPr lang="fi-FI" sz="4000" dirty="0">
                          <a:solidFill>
                            <a:srgbClr val="FF0000"/>
                          </a:solidFill>
                        </a:rPr>
                        <a:t>-</a:t>
                      </a:r>
                    </a:p>
                  </a:txBody>
                  <a:tcPr anchor="ctr"/>
                </a:tc>
                <a:extLst>
                  <a:ext uri="{0D108BD9-81ED-4DB2-BD59-A6C34878D82A}">
                    <a16:rowId xmlns:a16="http://schemas.microsoft.com/office/drawing/2014/main" val="4266206170"/>
                  </a:ext>
                </a:extLst>
              </a:tr>
              <a:tr h="252028">
                <a:tc vMerge="1">
                  <a:txBody>
                    <a:bodyPr/>
                    <a:lstStyle/>
                    <a:p>
                      <a:endParaRPr lang="fi-FI"/>
                    </a:p>
                  </a:txBody>
                  <a:tcPr/>
                </a:tc>
                <a:tc>
                  <a:txBody>
                    <a:bodyPr/>
                    <a:lstStyle/>
                    <a:p>
                      <a:pPr algn="ctr"/>
                      <a:r>
                        <a:rPr lang="fi-FI" dirty="0" err="1"/>
                        <a:t>Better</a:t>
                      </a:r>
                      <a:r>
                        <a:rPr lang="fi-FI" dirty="0"/>
                        <a:t> </a:t>
                      </a:r>
                      <a:r>
                        <a:rPr lang="fi-FI" dirty="0" err="1"/>
                        <a:t>economic</a:t>
                      </a:r>
                      <a:r>
                        <a:rPr lang="fi-FI" dirty="0"/>
                        <a:t> </a:t>
                      </a:r>
                      <a:r>
                        <a:rPr lang="fi-FI" dirty="0" err="1"/>
                        <a:t>incentives</a:t>
                      </a:r>
                      <a:endParaRPr lang="fi-FI" dirty="0"/>
                    </a:p>
                  </a:txBody>
                  <a:tcPr anchor="ctr"/>
                </a:tc>
                <a:tc>
                  <a:txBody>
                    <a:bodyPr/>
                    <a:lstStyle/>
                    <a:p>
                      <a:pPr algn="ctr"/>
                      <a:r>
                        <a:rPr lang="fi-FI" sz="4000" dirty="0">
                          <a:solidFill>
                            <a:srgbClr val="FF0000"/>
                          </a:solidFill>
                        </a:rPr>
                        <a:t>-</a:t>
                      </a:r>
                    </a:p>
                  </a:txBody>
                  <a:tcPr anchor="ctr"/>
                </a:tc>
                <a:extLst>
                  <a:ext uri="{0D108BD9-81ED-4DB2-BD59-A6C34878D82A}">
                    <a16:rowId xmlns:a16="http://schemas.microsoft.com/office/drawing/2014/main" val="3926037504"/>
                  </a:ext>
                </a:extLst>
              </a:tr>
              <a:tr h="144016">
                <a:tc rowSpan="2">
                  <a:txBody>
                    <a:bodyPr/>
                    <a:lstStyle/>
                    <a:p>
                      <a:pPr algn="ctr"/>
                      <a:r>
                        <a:rPr lang="fi-FI" dirty="0" err="1"/>
                        <a:t>Indirect</a:t>
                      </a:r>
                      <a:r>
                        <a:rPr lang="fi-FI" dirty="0"/>
                        <a:t> </a:t>
                      </a:r>
                      <a:r>
                        <a:rPr lang="fi-FI" dirty="0" err="1"/>
                        <a:t>effects</a:t>
                      </a:r>
                      <a:endParaRPr lang="fi-FI" dirty="0"/>
                    </a:p>
                  </a:txBody>
                  <a:tcPr anchor="ctr"/>
                </a:tc>
                <a:tc>
                  <a:txBody>
                    <a:bodyPr/>
                    <a:lstStyle/>
                    <a:p>
                      <a:pPr algn="ctr"/>
                      <a:r>
                        <a:rPr lang="fi-FI" dirty="0" err="1"/>
                        <a:t>Bargaining</a:t>
                      </a:r>
                      <a:r>
                        <a:rPr lang="fi-FI" dirty="0"/>
                        <a:t> </a:t>
                      </a:r>
                      <a:r>
                        <a:rPr lang="fi-FI" dirty="0" err="1"/>
                        <a:t>power</a:t>
                      </a:r>
                      <a:r>
                        <a:rPr lang="fi-FI" dirty="0"/>
                        <a:t> of </a:t>
                      </a:r>
                      <a:r>
                        <a:rPr lang="fi-FI" dirty="0" err="1"/>
                        <a:t>precarious</a:t>
                      </a:r>
                      <a:r>
                        <a:rPr lang="fi-FI" dirty="0"/>
                        <a:t> </a:t>
                      </a:r>
                      <a:r>
                        <a:rPr lang="fi-FI" dirty="0" err="1"/>
                        <a:t>workers</a:t>
                      </a:r>
                      <a:endParaRPr lang="fi-FI" dirty="0"/>
                    </a:p>
                  </a:txBody>
                  <a:tcPr anchor="ctr"/>
                </a:tc>
                <a:tc>
                  <a:txBody>
                    <a:bodyPr/>
                    <a:lstStyle/>
                    <a:p>
                      <a:pPr algn="ctr"/>
                      <a:r>
                        <a:rPr lang="fi-FI" sz="4000" dirty="0"/>
                        <a:t>?</a:t>
                      </a:r>
                    </a:p>
                  </a:txBody>
                  <a:tcPr anchor="ctr"/>
                </a:tc>
                <a:extLst>
                  <a:ext uri="{0D108BD9-81ED-4DB2-BD59-A6C34878D82A}">
                    <a16:rowId xmlns:a16="http://schemas.microsoft.com/office/drawing/2014/main" val="4202611916"/>
                  </a:ext>
                </a:extLst>
              </a:tr>
              <a:tr h="252028">
                <a:tc vMerge="1">
                  <a:txBody>
                    <a:bodyPr/>
                    <a:lstStyle/>
                    <a:p>
                      <a:endParaRPr lang="fi-FI"/>
                    </a:p>
                  </a:txBody>
                  <a:tcPr/>
                </a:tc>
                <a:tc>
                  <a:txBody>
                    <a:bodyPr/>
                    <a:lstStyle/>
                    <a:p>
                      <a:pPr algn="ctr"/>
                      <a:r>
                        <a:rPr lang="fi-FI" dirty="0" err="1"/>
                        <a:t>Less</a:t>
                      </a:r>
                      <a:r>
                        <a:rPr lang="fi-FI" dirty="0"/>
                        <a:t> </a:t>
                      </a:r>
                      <a:r>
                        <a:rPr lang="fi-FI" dirty="0" err="1"/>
                        <a:t>bureaucracy</a:t>
                      </a:r>
                      <a:r>
                        <a:rPr lang="fi-FI" dirty="0"/>
                        <a:t> and </a:t>
                      </a:r>
                      <a:r>
                        <a:rPr lang="fi-FI" dirty="0" err="1"/>
                        <a:t>more</a:t>
                      </a:r>
                      <a:r>
                        <a:rPr lang="fi-FI" dirty="0"/>
                        <a:t> </a:t>
                      </a:r>
                      <a:r>
                        <a:rPr lang="fi-FI" dirty="0" err="1"/>
                        <a:t>flexibility</a:t>
                      </a:r>
                      <a:endParaRPr lang="fi-FI" dirty="0"/>
                    </a:p>
                  </a:txBody>
                  <a:tcPr anchor="ctr"/>
                </a:tc>
                <a:tc>
                  <a:txBody>
                    <a:bodyPr/>
                    <a:lstStyle/>
                    <a:p>
                      <a:pPr algn="ctr"/>
                      <a:r>
                        <a:rPr lang="fi-FI" sz="4000" dirty="0">
                          <a:solidFill>
                            <a:schemeClr val="accent4">
                              <a:lumMod val="50000"/>
                            </a:schemeClr>
                          </a:solidFill>
                        </a:rPr>
                        <a:t>+</a:t>
                      </a:r>
                    </a:p>
                  </a:txBody>
                  <a:tcPr anchor="ctr"/>
                </a:tc>
                <a:extLst>
                  <a:ext uri="{0D108BD9-81ED-4DB2-BD59-A6C34878D82A}">
                    <a16:rowId xmlns:a16="http://schemas.microsoft.com/office/drawing/2014/main" val="2902020499"/>
                  </a:ext>
                </a:extLst>
              </a:tr>
            </a:tbl>
          </a:graphicData>
        </a:graphic>
      </p:graphicFrame>
    </p:spTree>
    <p:extLst>
      <p:ext uri="{BB962C8B-B14F-4D97-AF65-F5344CB8AC3E}">
        <p14:creationId xmlns:p14="http://schemas.microsoft.com/office/powerpoint/2010/main" val="372717523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E283E6-2D43-4F2E-BA85-774AA779ABB1}"/>
              </a:ext>
            </a:extLst>
          </p:cNvPr>
          <p:cNvSpPr>
            <a:spLocks noGrp="1"/>
          </p:cNvSpPr>
          <p:nvPr>
            <p:ph type="title"/>
          </p:nvPr>
        </p:nvSpPr>
        <p:spPr/>
        <p:txBody>
          <a:bodyPr/>
          <a:lstStyle/>
          <a:p>
            <a:r>
              <a:rPr lang="fi-FI" dirty="0" err="1"/>
              <a:t>But</a:t>
            </a:r>
            <a:r>
              <a:rPr lang="fi-FI" dirty="0"/>
              <a:t> </a:t>
            </a:r>
            <a:r>
              <a:rPr lang="fi-FI" dirty="0" err="1"/>
              <a:t>then</a:t>
            </a:r>
            <a:r>
              <a:rPr lang="fi-FI" dirty="0"/>
              <a:t> </a:t>
            </a:r>
            <a:r>
              <a:rPr lang="fi-FI" dirty="0" err="1"/>
              <a:t>again</a:t>
            </a:r>
            <a:r>
              <a:rPr lang="fi-FI" dirty="0"/>
              <a:t>…</a:t>
            </a:r>
          </a:p>
        </p:txBody>
      </p:sp>
      <p:sp>
        <p:nvSpPr>
          <p:cNvPr id="3" name="Sisällön paikkamerkki 2">
            <a:extLst>
              <a:ext uri="{FF2B5EF4-FFF2-40B4-BE49-F238E27FC236}">
                <a16:creationId xmlns:a16="http://schemas.microsoft.com/office/drawing/2014/main" id="{1BF5884C-D8D5-4587-A8C2-79444DCF08BF}"/>
              </a:ext>
            </a:extLst>
          </p:cNvPr>
          <p:cNvSpPr>
            <a:spLocks noGrp="1"/>
          </p:cNvSpPr>
          <p:nvPr>
            <p:ph idx="1"/>
          </p:nvPr>
        </p:nvSpPr>
        <p:spPr/>
        <p:txBody>
          <a:bodyPr/>
          <a:lstStyle/>
          <a:p>
            <a:r>
              <a:rPr lang="fi-FI" dirty="0"/>
              <a:t>BI would </a:t>
            </a:r>
            <a:r>
              <a:rPr lang="fi-FI" dirty="0" err="1"/>
              <a:t>make</a:t>
            </a:r>
            <a:r>
              <a:rPr lang="fi-FI" dirty="0"/>
              <a:t> it </a:t>
            </a:r>
            <a:r>
              <a:rPr lang="fi-FI" dirty="0" err="1"/>
              <a:t>easier</a:t>
            </a:r>
            <a:r>
              <a:rPr lang="fi-FI" dirty="0"/>
              <a:t> to </a:t>
            </a:r>
            <a:r>
              <a:rPr lang="fi-FI" dirty="0" err="1"/>
              <a:t>share</a:t>
            </a:r>
            <a:r>
              <a:rPr lang="fi-FI" dirty="0"/>
              <a:t> </a:t>
            </a:r>
            <a:r>
              <a:rPr lang="fi-FI" dirty="0" err="1"/>
              <a:t>work</a:t>
            </a:r>
            <a:r>
              <a:rPr lang="fi-FI" dirty="0"/>
              <a:t> in a </a:t>
            </a:r>
            <a:r>
              <a:rPr lang="fi-FI" dirty="0" err="1"/>
              <a:t>flexible</a:t>
            </a:r>
            <a:r>
              <a:rPr lang="fi-FI" dirty="0"/>
              <a:t> manner</a:t>
            </a:r>
          </a:p>
          <a:p>
            <a:r>
              <a:rPr lang="fi-FI" dirty="0"/>
              <a:t>BI would </a:t>
            </a:r>
            <a:r>
              <a:rPr lang="fi-FI" dirty="0" err="1"/>
              <a:t>be</a:t>
            </a:r>
            <a:r>
              <a:rPr lang="fi-FI" dirty="0"/>
              <a:t> </a:t>
            </a:r>
            <a:r>
              <a:rPr lang="fi-FI" dirty="0" err="1"/>
              <a:t>effective</a:t>
            </a:r>
            <a:r>
              <a:rPr lang="fi-FI" dirty="0"/>
              <a:t> </a:t>
            </a:r>
            <a:r>
              <a:rPr lang="fi-FI" dirty="0" err="1"/>
              <a:t>measure</a:t>
            </a:r>
            <a:r>
              <a:rPr lang="fi-FI" dirty="0"/>
              <a:t> to </a:t>
            </a:r>
            <a:r>
              <a:rPr lang="fi-FI" dirty="0" err="1"/>
              <a:t>tackle</a:t>
            </a:r>
            <a:r>
              <a:rPr lang="fi-FI" dirty="0"/>
              <a:t> </a:t>
            </a:r>
            <a:r>
              <a:rPr lang="fi-FI" dirty="0" err="1"/>
              <a:t>poverty</a:t>
            </a:r>
            <a:r>
              <a:rPr lang="fi-FI" dirty="0"/>
              <a:t> of </a:t>
            </a:r>
            <a:r>
              <a:rPr lang="fi-FI" dirty="0" err="1"/>
              <a:t>self-employed</a:t>
            </a:r>
            <a:r>
              <a:rPr lang="fi-FI" dirty="0"/>
              <a:t> </a:t>
            </a:r>
            <a:r>
              <a:rPr lang="fi-FI" dirty="0" err="1"/>
              <a:t>persons</a:t>
            </a:r>
            <a:endParaRPr lang="fi-FI" dirty="0"/>
          </a:p>
          <a:p>
            <a:r>
              <a:rPr lang="fi-FI" dirty="0"/>
              <a:t>BI would </a:t>
            </a:r>
            <a:r>
              <a:rPr lang="fi-FI" dirty="0" err="1"/>
              <a:t>reconceptualise</a:t>
            </a:r>
            <a:r>
              <a:rPr lang="fi-FI" dirty="0"/>
              <a:t> </a:t>
            </a:r>
            <a:r>
              <a:rPr lang="fi-FI" dirty="0" err="1"/>
              <a:t>work</a:t>
            </a:r>
            <a:r>
              <a:rPr lang="fi-FI" dirty="0"/>
              <a:t>: </a:t>
            </a:r>
            <a:r>
              <a:rPr lang="fi-FI" dirty="0" err="1"/>
              <a:t>pay</a:t>
            </a:r>
            <a:r>
              <a:rPr lang="fi-FI" dirty="0"/>
              <a:t> for </a:t>
            </a:r>
            <a:r>
              <a:rPr lang="fi-FI" dirty="0" err="1"/>
              <a:t>unpaid</a:t>
            </a:r>
            <a:r>
              <a:rPr lang="fi-FI" dirty="0"/>
              <a:t> </a:t>
            </a:r>
            <a:r>
              <a:rPr lang="fi-FI" dirty="0" err="1"/>
              <a:t>work</a:t>
            </a:r>
            <a:endParaRPr lang="fi-FI" dirty="0"/>
          </a:p>
          <a:p>
            <a:r>
              <a:rPr lang="fi-FI" dirty="0"/>
              <a:t>At </a:t>
            </a:r>
            <a:r>
              <a:rPr lang="fi-FI" dirty="0" err="1"/>
              <a:t>the</a:t>
            </a:r>
            <a:r>
              <a:rPr lang="fi-FI" dirty="0"/>
              <a:t> </a:t>
            </a:r>
            <a:r>
              <a:rPr lang="fi-FI" dirty="0" err="1"/>
              <a:t>end</a:t>
            </a:r>
            <a:r>
              <a:rPr lang="fi-FI" dirty="0"/>
              <a:t> of </a:t>
            </a:r>
            <a:r>
              <a:rPr lang="fi-FI" dirty="0" err="1"/>
              <a:t>the</a:t>
            </a:r>
            <a:r>
              <a:rPr lang="fi-FI" dirty="0"/>
              <a:t> </a:t>
            </a:r>
            <a:r>
              <a:rPr lang="fi-FI" dirty="0" err="1"/>
              <a:t>day</a:t>
            </a:r>
            <a:r>
              <a:rPr lang="fi-FI" dirty="0"/>
              <a:t>, </a:t>
            </a:r>
            <a:r>
              <a:rPr lang="fi-FI" dirty="0" err="1"/>
              <a:t>the</a:t>
            </a:r>
            <a:r>
              <a:rPr lang="fi-FI" dirty="0"/>
              <a:t> </a:t>
            </a:r>
            <a:r>
              <a:rPr lang="fi-FI" dirty="0" err="1"/>
              <a:t>question</a:t>
            </a:r>
            <a:r>
              <a:rPr lang="fi-FI" dirty="0"/>
              <a:t> </a:t>
            </a:r>
            <a:r>
              <a:rPr lang="fi-FI" dirty="0" err="1"/>
              <a:t>will</a:t>
            </a:r>
            <a:r>
              <a:rPr lang="fi-FI" dirty="0"/>
              <a:t> </a:t>
            </a:r>
            <a:r>
              <a:rPr lang="fi-FI" dirty="0" err="1"/>
              <a:t>be</a:t>
            </a:r>
            <a:r>
              <a:rPr lang="fi-FI" dirty="0"/>
              <a:t>: </a:t>
            </a:r>
          </a:p>
          <a:p>
            <a:pPr marL="382588" lvl="1" indent="0">
              <a:buNone/>
            </a:pPr>
            <a:r>
              <a:rPr lang="fi-FI" i="1" dirty="0" err="1"/>
              <a:t>What</a:t>
            </a:r>
            <a:r>
              <a:rPr lang="fi-FI" i="1" dirty="0"/>
              <a:t> </a:t>
            </a:r>
            <a:r>
              <a:rPr lang="fi-FI" i="1" dirty="0" err="1"/>
              <a:t>kind</a:t>
            </a:r>
            <a:r>
              <a:rPr lang="fi-FI" i="1" dirty="0"/>
              <a:t> of </a:t>
            </a:r>
            <a:r>
              <a:rPr lang="fi-FI" i="1" dirty="0" err="1"/>
              <a:t>society</a:t>
            </a:r>
            <a:r>
              <a:rPr lang="fi-FI" i="1" dirty="0"/>
              <a:t> </a:t>
            </a:r>
            <a:r>
              <a:rPr lang="fi-FI" i="1" dirty="0" err="1"/>
              <a:t>we</a:t>
            </a:r>
            <a:r>
              <a:rPr lang="fi-FI" i="1" dirty="0"/>
              <a:t> </a:t>
            </a:r>
            <a:r>
              <a:rPr lang="fi-FI" i="1" dirty="0" err="1"/>
              <a:t>want</a:t>
            </a:r>
            <a:r>
              <a:rPr lang="fi-FI" i="1" dirty="0"/>
              <a:t> to </a:t>
            </a:r>
            <a:r>
              <a:rPr lang="fi-FI" i="1" dirty="0" err="1"/>
              <a:t>build</a:t>
            </a:r>
            <a:r>
              <a:rPr lang="fi-FI" i="1" dirty="0"/>
              <a:t> </a:t>
            </a:r>
            <a:r>
              <a:rPr lang="fi-FI" i="1" dirty="0" err="1"/>
              <a:t>should</a:t>
            </a:r>
            <a:r>
              <a:rPr lang="fi-FI" i="1" dirty="0"/>
              <a:t> </a:t>
            </a:r>
            <a:r>
              <a:rPr lang="fi-FI" i="1" dirty="0" err="1"/>
              <a:t>the</a:t>
            </a:r>
            <a:r>
              <a:rPr lang="fi-FI" i="1" dirty="0"/>
              <a:t> </a:t>
            </a:r>
            <a:r>
              <a:rPr lang="fi-FI" i="1" dirty="0" err="1"/>
              <a:t>promises</a:t>
            </a:r>
            <a:r>
              <a:rPr lang="fi-FI" i="1" dirty="0"/>
              <a:t> of </a:t>
            </a:r>
            <a:r>
              <a:rPr lang="fi-FI" i="1" dirty="0" err="1"/>
              <a:t>substantial</a:t>
            </a:r>
            <a:r>
              <a:rPr lang="fi-FI" i="1" dirty="0"/>
              <a:t> </a:t>
            </a:r>
            <a:r>
              <a:rPr lang="fi-FI" i="1" dirty="0" err="1"/>
              <a:t>productivity</a:t>
            </a:r>
            <a:r>
              <a:rPr lang="fi-FI" i="1" dirty="0"/>
              <a:t> </a:t>
            </a:r>
            <a:r>
              <a:rPr lang="fi-FI" i="1" dirty="0" err="1"/>
              <a:t>growth</a:t>
            </a:r>
            <a:r>
              <a:rPr lang="fi-FI" i="1" dirty="0"/>
              <a:t> to </a:t>
            </a:r>
            <a:r>
              <a:rPr lang="fi-FI" i="1" dirty="0" err="1"/>
              <a:t>be</a:t>
            </a:r>
            <a:r>
              <a:rPr lang="fi-FI" i="1" dirty="0"/>
              <a:t> </a:t>
            </a:r>
            <a:r>
              <a:rPr lang="fi-FI" i="1" dirty="0" err="1"/>
              <a:t>materialised</a:t>
            </a:r>
            <a:r>
              <a:rPr lang="fi-FI" i="1" dirty="0"/>
              <a:t>?</a:t>
            </a:r>
          </a:p>
          <a:p>
            <a:endParaRPr lang="fi-FI" dirty="0"/>
          </a:p>
        </p:txBody>
      </p:sp>
      <p:sp>
        <p:nvSpPr>
          <p:cNvPr id="4" name="Päivämäärän paikkamerkki 3">
            <a:extLst>
              <a:ext uri="{FF2B5EF4-FFF2-40B4-BE49-F238E27FC236}">
                <a16:creationId xmlns:a16="http://schemas.microsoft.com/office/drawing/2014/main" id="{9A4DAF6D-5C81-4AAD-AA8D-82CAD2655CBB}"/>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4C116B1B-B766-479F-A9D3-5D49A74D940E}"/>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3367DF65-8D6B-4A59-9AE9-788DAE4A4634}"/>
              </a:ext>
            </a:extLst>
          </p:cNvPr>
          <p:cNvSpPr>
            <a:spLocks noGrp="1"/>
          </p:cNvSpPr>
          <p:nvPr>
            <p:ph type="sldNum" sz="quarter" idx="12"/>
          </p:nvPr>
        </p:nvSpPr>
        <p:spPr/>
        <p:txBody>
          <a:bodyPr/>
          <a:lstStyle/>
          <a:p>
            <a:pPr>
              <a:defRPr/>
            </a:pPr>
            <a:fld id="{4669315E-5A66-CF44-AE5D-C333B2F730C4}" type="slidenum">
              <a:rPr lang="en-GB" smtClean="0"/>
              <a:pPr>
                <a:defRPr/>
              </a:pPr>
              <a:t>31</a:t>
            </a:fld>
            <a:endParaRPr lang="en-GB" dirty="0"/>
          </a:p>
        </p:txBody>
      </p:sp>
    </p:spTree>
    <p:extLst>
      <p:ext uri="{BB962C8B-B14F-4D97-AF65-F5344CB8AC3E}">
        <p14:creationId xmlns:p14="http://schemas.microsoft.com/office/powerpoint/2010/main" val="334207325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DA4F86-82CE-4EBB-9D21-0A0CF316EADE}"/>
              </a:ext>
            </a:extLst>
          </p:cNvPr>
          <p:cNvSpPr>
            <a:spLocks noGrp="1"/>
          </p:cNvSpPr>
          <p:nvPr>
            <p:ph type="title"/>
          </p:nvPr>
        </p:nvSpPr>
        <p:spPr/>
        <p:txBody>
          <a:bodyPr/>
          <a:lstStyle/>
          <a:p>
            <a:r>
              <a:rPr lang="fi-FI" dirty="0"/>
              <a:t>Summary: </a:t>
            </a:r>
            <a:r>
              <a:rPr lang="fi-FI" dirty="0" err="1"/>
              <a:t>Policy</a:t>
            </a:r>
            <a:r>
              <a:rPr lang="fi-FI" dirty="0"/>
              <a:t> </a:t>
            </a:r>
            <a:r>
              <a:rPr lang="fi-FI" dirty="0" err="1"/>
              <a:t>analysis</a:t>
            </a:r>
            <a:endParaRPr lang="fi-FI" dirty="0"/>
          </a:p>
        </p:txBody>
      </p:sp>
      <p:graphicFrame>
        <p:nvGraphicFramePr>
          <p:cNvPr id="7" name="Sisällön paikkamerkki 6">
            <a:extLst>
              <a:ext uri="{FF2B5EF4-FFF2-40B4-BE49-F238E27FC236}">
                <a16:creationId xmlns:a16="http://schemas.microsoft.com/office/drawing/2014/main" id="{D75CC112-8A76-4B12-8B2F-16B69612E833}"/>
              </a:ext>
            </a:extLst>
          </p:cNvPr>
          <p:cNvGraphicFramePr>
            <a:graphicFrameLocks noGrp="1"/>
          </p:cNvGraphicFramePr>
          <p:nvPr>
            <p:ph idx="1"/>
            <p:extLst>
              <p:ext uri="{D42A27DB-BD31-4B8C-83A1-F6EECF244321}">
                <p14:modId xmlns:p14="http://schemas.microsoft.com/office/powerpoint/2010/main" val="3991080603"/>
              </p:ext>
            </p:extLst>
          </p:nvPr>
        </p:nvGraphicFramePr>
        <p:xfrm>
          <a:off x="323527" y="1772816"/>
          <a:ext cx="8568952" cy="4260071"/>
        </p:xfrm>
        <a:graphic>
          <a:graphicData uri="http://schemas.openxmlformats.org/drawingml/2006/table">
            <a:tbl>
              <a:tblPr firstRow="1" bandRow="1">
                <a:tableStyleId>{5940675A-B579-460E-94D1-54222C63F5DA}</a:tableStyleId>
              </a:tblPr>
              <a:tblGrid>
                <a:gridCol w="2142238">
                  <a:extLst>
                    <a:ext uri="{9D8B030D-6E8A-4147-A177-3AD203B41FA5}">
                      <a16:colId xmlns:a16="http://schemas.microsoft.com/office/drawing/2014/main" val="1010698975"/>
                    </a:ext>
                  </a:extLst>
                </a:gridCol>
                <a:gridCol w="2142238">
                  <a:extLst>
                    <a:ext uri="{9D8B030D-6E8A-4147-A177-3AD203B41FA5}">
                      <a16:colId xmlns:a16="http://schemas.microsoft.com/office/drawing/2014/main" val="276074617"/>
                    </a:ext>
                  </a:extLst>
                </a:gridCol>
                <a:gridCol w="2142238">
                  <a:extLst>
                    <a:ext uri="{9D8B030D-6E8A-4147-A177-3AD203B41FA5}">
                      <a16:colId xmlns:a16="http://schemas.microsoft.com/office/drawing/2014/main" val="1335653585"/>
                    </a:ext>
                  </a:extLst>
                </a:gridCol>
                <a:gridCol w="2142238">
                  <a:extLst>
                    <a:ext uri="{9D8B030D-6E8A-4147-A177-3AD203B41FA5}">
                      <a16:colId xmlns:a16="http://schemas.microsoft.com/office/drawing/2014/main" val="772479921"/>
                    </a:ext>
                  </a:extLst>
                </a:gridCol>
              </a:tblGrid>
              <a:tr h="495513">
                <a:tc>
                  <a:txBody>
                    <a:bodyPr/>
                    <a:lstStyle/>
                    <a:p>
                      <a:r>
                        <a:rPr lang="fi-FI" sz="1600" dirty="0" err="1"/>
                        <a:t>Shorter</a:t>
                      </a:r>
                      <a:r>
                        <a:rPr lang="fi-FI" sz="1600" dirty="0"/>
                        <a:t> </a:t>
                      </a:r>
                      <a:r>
                        <a:rPr lang="fi-FI" sz="1600" dirty="0" err="1"/>
                        <a:t>working</a:t>
                      </a:r>
                      <a:r>
                        <a:rPr lang="fi-FI" sz="1600" dirty="0"/>
                        <a:t> </a:t>
                      </a:r>
                      <a:r>
                        <a:rPr lang="fi-FI" sz="1600" dirty="0" err="1"/>
                        <a:t>hours</a:t>
                      </a:r>
                      <a:endParaRPr lang="fi-FI" sz="1600" dirty="0"/>
                    </a:p>
                  </a:txBody>
                  <a:tcPr/>
                </a:tc>
                <a:tc>
                  <a:txBody>
                    <a:bodyPr/>
                    <a:lstStyle/>
                    <a:p>
                      <a:r>
                        <a:rPr lang="fi-FI" sz="1600" dirty="0" err="1"/>
                        <a:t>Employee</a:t>
                      </a:r>
                      <a:r>
                        <a:rPr lang="fi-FI" sz="1600" dirty="0"/>
                        <a:t> </a:t>
                      </a:r>
                      <a:r>
                        <a:rPr lang="fi-FI" sz="1600" dirty="0" err="1"/>
                        <a:t>ownership</a:t>
                      </a:r>
                      <a:endParaRPr lang="fi-FI" sz="1600" dirty="0"/>
                    </a:p>
                  </a:txBody>
                  <a:tcPr/>
                </a:tc>
                <a:tc>
                  <a:txBody>
                    <a:bodyPr/>
                    <a:lstStyle/>
                    <a:p>
                      <a:r>
                        <a:rPr lang="fi-FI" sz="1600" dirty="0" err="1"/>
                        <a:t>Guaranteed</a:t>
                      </a:r>
                      <a:r>
                        <a:rPr lang="fi-FI" sz="1600" dirty="0"/>
                        <a:t> </a:t>
                      </a:r>
                      <a:r>
                        <a:rPr lang="fi-FI" sz="1600" dirty="0" err="1"/>
                        <a:t>jobs</a:t>
                      </a:r>
                      <a:r>
                        <a:rPr lang="fi-FI" sz="1600" dirty="0"/>
                        <a:t> </a:t>
                      </a:r>
                      <a:r>
                        <a:rPr lang="fi-FI" sz="1600" dirty="0" err="1"/>
                        <a:t>programmes</a:t>
                      </a:r>
                      <a:endParaRPr lang="fi-FI" sz="1600" dirty="0"/>
                    </a:p>
                  </a:txBody>
                  <a:tcPr/>
                </a:tc>
                <a:tc>
                  <a:txBody>
                    <a:bodyPr/>
                    <a:lstStyle/>
                    <a:p>
                      <a:r>
                        <a:rPr lang="fi-FI" sz="1600" dirty="0"/>
                        <a:t>Basic </a:t>
                      </a:r>
                      <a:r>
                        <a:rPr lang="fi-FI" sz="1600" dirty="0" err="1"/>
                        <a:t>income</a:t>
                      </a:r>
                      <a:endParaRPr lang="fi-FI" sz="1600" dirty="0"/>
                    </a:p>
                  </a:txBody>
                  <a:tcPr/>
                </a:tc>
                <a:extLst>
                  <a:ext uri="{0D108BD9-81ED-4DB2-BD59-A6C34878D82A}">
                    <a16:rowId xmlns:a16="http://schemas.microsoft.com/office/drawing/2014/main" val="3405491536"/>
                  </a:ext>
                </a:extLst>
              </a:tr>
              <a:tr h="3680951">
                <a:tc>
                  <a:txBody>
                    <a:bodyPr/>
                    <a:lstStyle/>
                    <a:p>
                      <a:pPr marL="285750" indent="-285750">
                        <a:buFont typeface="Arial" panose="020B0604020202020204" pitchFamily="34" charset="0"/>
                        <a:buChar char="•"/>
                      </a:pPr>
                      <a:r>
                        <a:rPr lang="fi-FI" sz="1600" dirty="0" err="1"/>
                        <a:t>Positive</a:t>
                      </a:r>
                      <a:r>
                        <a:rPr lang="fi-FI" sz="1600" dirty="0"/>
                        <a:t> </a:t>
                      </a:r>
                      <a:r>
                        <a:rPr lang="fi-FI" sz="1600" dirty="0" err="1"/>
                        <a:t>effects</a:t>
                      </a:r>
                      <a:r>
                        <a:rPr lang="fi-FI" sz="1600" dirty="0"/>
                        <a:t> on life </a:t>
                      </a:r>
                      <a:r>
                        <a:rPr lang="fi-FI" sz="1600" dirty="0" err="1"/>
                        <a:t>satisfaction</a:t>
                      </a:r>
                      <a:endParaRPr lang="fi-FI" sz="1600" dirty="0"/>
                    </a:p>
                    <a:p>
                      <a:pPr marL="285750" indent="-285750">
                        <a:buFont typeface="Arial" panose="020B0604020202020204" pitchFamily="34" charset="0"/>
                        <a:buChar char="•"/>
                      </a:pPr>
                      <a:r>
                        <a:rPr lang="fi-FI" sz="1600" dirty="0"/>
                        <a:t>Negative </a:t>
                      </a:r>
                      <a:r>
                        <a:rPr lang="fi-FI" sz="1600" dirty="0" err="1"/>
                        <a:t>effects</a:t>
                      </a:r>
                      <a:r>
                        <a:rPr lang="fi-FI" sz="1600" dirty="0"/>
                        <a:t> of long </a:t>
                      </a:r>
                      <a:r>
                        <a:rPr lang="fi-FI" sz="1600" dirty="0" err="1"/>
                        <a:t>working</a:t>
                      </a:r>
                      <a:r>
                        <a:rPr lang="fi-FI" sz="1600" dirty="0"/>
                        <a:t> </a:t>
                      </a:r>
                      <a:r>
                        <a:rPr lang="fi-FI" sz="1600" dirty="0" err="1"/>
                        <a:t>hours</a:t>
                      </a:r>
                      <a:endParaRPr lang="fi-FI" sz="1600" dirty="0"/>
                    </a:p>
                    <a:p>
                      <a:pPr marL="285750" indent="-285750">
                        <a:buFont typeface="Arial" panose="020B0604020202020204" pitchFamily="34" charset="0"/>
                        <a:buChar char="•"/>
                      </a:pPr>
                      <a:r>
                        <a:rPr lang="fi-FI" sz="1600" dirty="0" err="1"/>
                        <a:t>Work</a:t>
                      </a:r>
                      <a:r>
                        <a:rPr lang="fi-FI" sz="1600" dirty="0"/>
                        <a:t> </a:t>
                      </a:r>
                      <a:r>
                        <a:rPr lang="fi-FI" sz="1600" dirty="0" err="1"/>
                        <a:t>sharing</a:t>
                      </a:r>
                      <a:r>
                        <a:rPr lang="fi-FI" sz="1600" dirty="0"/>
                        <a:t> to </a:t>
                      </a:r>
                      <a:r>
                        <a:rPr lang="fi-FI" sz="1600" dirty="0" err="1"/>
                        <a:t>tackle</a:t>
                      </a:r>
                      <a:r>
                        <a:rPr lang="fi-FI" sz="1600" dirty="0"/>
                        <a:t> </a:t>
                      </a:r>
                      <a:r>
                        <a:rPr lang="fi-FI" sz="1600" dirty="0" err="1"/>
                        <a:t>unemployment</a:t>
                      </a:r>
                      <a:endParaRPr lang="fi-FI" sz="1600" dirty="0"/>
                    </a:p>
                    <a:p>
                      <a:pPr marL="285750" indent="-285750">
                        <a:buFont typeface="Arial" panose="020B0604020202020204" pitchFamily="34" charset="0"/>
                        <a:buChar char="•"/>
                      </a:pPr>
                      <a:r>
                        <a:rPr lang="fi-FI" sz="1600" dirty="0" err="1"/>
                        <a:t>Ecological</a:t>
                      </a:r>
                      <a:r>
                        <a:rPr lang="fi-FI" sz="1600" dirty="0"/>
                        <a:t> </a:t>
                      </a:r>
                      <a:r>
                        <a:rPr lang="fi-FI" sz="1600" dirty="0" err="1"/>
                        <a:t>sustainability</a:t>
                      </a:r>
                      <a:endParaRPr lang="fi-FI" sz="1600" dirty="0"/>
                    </a:p>
                    <a:p>
                      <a:pPr marL="285750" indent="-285750">
                        <a:buFont typeface="Arial" panose="020B0604020202020204" pitchFamily="34" charset="0"/>
                        <a:buChar char="•"/>
                      </a:pPr>
                      <a:r>
                        <a:rPr lang="fi-FI" sz="1600" dirty="0" err="1"/>
                        <a:t>Who</a:t>
                      </a:r>
                      <a:r>
                        <a:rPr lang="fi-FI" sz="1600" dirty="0"/>
                        <a:t> </a:t>
                      </a:r>
                      <a:r>
                        <a:rPr lang="fi-FI" sz="1600" dirty="0" err="1"/>
                        <a:t>pays</a:t>
                      </a:r>
                      <a:r>
                        <a:rPr lang="fi-FI" sz="1600" dirty="0"/>
                        <a:t>?</a:t>
                      </a:r>
                    </a:p>
                    <a:p>
                      <a:pPr marL="285750" indent="-285750">
                        <a:buFont typeface="Arial" panose="020B0604020202020204" pitchFamily="34" charset="0"/>
                        <a:buChar char="•"/>
                      </a:pPr>
                      <a:endParaRPr lang="fi-FI" sz="1600" dirty="0"/>
                    </a:p>
                  </a:txBody>
                  <a:tcPr/>
                </a:tc>
                <a:tc>
                  <a:txBody>
                    <a:bodyPr/>
                    <a:lstStyle/>
                    <a:p>
                      <a:pPr marL="285750" indent="-285750">
                        <a:buFont typeface="Arial" panose="020B0604020202020204" pitchFamily="34" charset="0"/>
                        <a:buChar char="•"/>
                      </a:pPr>
                      <a:r>
                        <a:rPr lang="fi-FI" sz="1600" dirty="0" err="1"/>
                        <a:t>Perhaps</a:t>
                      </a:r>
                      <a:r>
                        <a:rPr lang="fi-FI" sz="1600" dirty="0"/>
                        <a:t> </a:t>
                      </a:r>
                      <a:r>
                        <a:rPr lang="fi-FI" sz="1600" dirty="0" err="1"/>
                        <a:t>more</a:t>
                      </a:r>
                      <a:r>
                        <a:rPr lang="fi-FI" sz="1600" dirty="0"/>
                        <a:t> </a:t>
                      </a:r>
                      <a:r>
                        <a:rPr lang="fi-FI" sz="1600" dirty="0" err="1"/>
                        <a:t>dynamic</a:t>
                      </a:r>
                      <a:r>
                        <a:rPr lang="fi-FI" sz="1600" dirty="0"/>
                        <a:t> </a:t>
                      </a:r>
                      <a:r>
                        <a:rPr lang="fi-FI" sz="1600" dirty="0" err="1"/>
                        <a:t>than</a:t>
                      </a:r>
                      <a:r>
                        <a:rPr lang="fi-FI" sz="1600" dirty="0"/>
                        <a:t> ’robot </a:t>
                      </a:r>
                      <a:r>
                        <a:rPr lang="fi-FI" sz="1600" dirty="0" err="1"/>
                        <a:t>taxes</a:t>
                      </a:r>
                      <a:r>
                        <a:rPr lang="fi-FI" sz="1600" dirty="0"/>
                        <a:t>’ </a:t>
                      </a:r>
                      <a:r>
                        <a:rPr lang="fi-FI" sz="1600" dirty="0" err="1"/>
                        <a:t>or</a:t>
                      </a:r>
                      <a:r>
                        <a:rPr lang="fi-FI" sz="1600" dirty="0"/>
                        <a:t> </a:t>
                      </a:r>
                      <a:r>
                        <a:rPr lang="fi-FI" sz="1600" dirty="0" err="1"/>
                        <a:t>strict</a:t>
                      </a:r>
                      <a:r>
                        <a:rPr lang="fi-FI" sz="1600" dirty="0"/>
                        <a:t> capital </a:t>
                      </a:r>
                      <a:r>
                        <a:rPr lang="fi-FI" sz="1600" dirty="0" err="1"/>
                        <a:t>income</a:t>
                      </a:r>
                      <a:r>
                        <a:rPr lang="fi-FI" sz="1600" dirty="0"/>
                        <a:t> </a:t>
                      </a:r>
                      <a:r>
                        <a:rPr lang="fi-FI" sz="1600" dirty="0" err="1"/>
                        <a:t>taxation</a:t>
                      </a:r>
                      <a:endParaRPr lang="fi-FI" sz="1600" dirty="0"/>
                    </a:p>
                    <a:p>
                      <a:pPr marL="285750" indent="-285750">
                        <a:buFont typeface="Arial" panose="020B0604020202020204" pitchFamily="34" charset="0"/>
                        <a:buChar char="•"/>
                      </a:pPr>
                      <a:r>
                        <a:rPr lang="fi-FI" sz="1600" dirty="0" err="1"/>
                        <a:t>Partial</a:t>
                      </a:r>
                      <a:r>
                        <a:rPr lang="fi-FI" sz="1600" dirty="0"/>
                        <a:t> </a:t>
                      </a:r>
                      <a:r>
                        <a:rPr lang="fi-FI" sz="1600" dirty="0" err="1"/>
                        <a:t>solution</a:t>
                      </a:r>
                      <a:r>
                        <a:rPr lang="fi-FI" sz="1600" dirty="0"/>
                        <a:t> at </a:t>
                      </a:r>
                      <a:r>
                        <a:rPr lang="fi-FI" sz="1600" dirty="0" err="1"/>
                        <a:t>best</a:t>
                      </a:r>
                      <a:endParaRPr lang="fi-FI" sz="1600" dirty="0"/>
                    </a:p>
                    <a:p>
                      <a:pPr marL="285750" indent="-285750">
                        <a:buFont typeface="Arial" panose="020B0604020202020204" pitchFamily="34" charset="0"/>
                        <a:buChar char="•"/>
                      </a:pPr>
                      <a:r>
                        <a:rPr lang="fi-FI" sz="1600" dirty="0" err="1"/>
                        <a:t>Taxation</a:t>
                      </a:r>
                      <a:r>
                        <a:rPr lang="fi-FI" sz="1600" dirty="0"/>
                        <a:t> and </a:t>
                      </a:r>
                      <a:r>
                        <a:rPr lang="fi-FI" sz="1600" dirty="0" err="1"/>
                        <a:t>social</a:t>
                      </a:r>
                      <a:r>
                        <a:rPr lang="fi-FI" sz="1600" dirty="0"/>
                        <a:t> </a:t>
                      </a:r>
                      <a:r>
                        <a:rPr lang="fi-FI" sz="1600" dirty="0" err="1"/>
                        <a:t>security</a:t>
                      </a:r>
                      <a:r>
                        <a:rPr lang="fi-FI" sz="1600" dirty="0"/>
                        <a:t> </a:t>
                      </a:r>
                      <a:r>
                        <a:rPr lang="fi-FI" sz="1600" dirty="0" err="1"/>
                        <a:t>still</a:t>
                      </a:r>
                      <a:r>
                        <a:rPr lang="fi-FI" sz="1600" dirty="0"/>
                        <a:t> </a:t>
                      </a:r>
                      <a:r>
                        <a:rPr lang="fi-FI" sz="1600" dirty="0" err="1"/>
                        <a:t>needed</a:t>
                      </a:r>
                      <a:endParaRPr lang="fi-FI" sz="1600" dirty="0"/>
                    </a:p>
                    <a:p>
                      <a:pPr marL="285750" indent="-285750">
                        <a:buFont typeface="Arial" panose="020B0604020202020204" pitchFamily="34" charset="0"/>
                        <a:buChar char="•"/>
                      </a:pPr>
                      <a:r>
                        <a:rPr lang="fi-FI" sz="1600" dirty="0" err="1"/>
                        <a:t>Political</a:t>
                      </a:r>
                      <a:r>
                        <a:rPr lang="fi-FI" sz="1600" dirty="0"/>
                        <a:t> </a:t>
                      </a:r>
                      <a:r>
                        <a:rPr lang="fi-FI" sz="1600" dirty="0" err="1"/>
                        <a:t>feasibility</a:t>
                      </a:r>
                      <a:r>
                        <a:rPr lang="fi-FI" sz="1600" dirty="0"/>
                        <a:t>?</a:t>
                      </a:r>
                    </a:p>
                    <a:p>
                      <a:pPr marL="285750" indent="-285750">
                        <a:buFont typeface="Arial" panose="020B0604020202020204" pitchFamily="34" charset="0"/>
                        <a:buChar char="•"/>
                      </a:pPr>
                      <a:endParaRPr lang="fi-FI" sz="1600" dirty="0"/>
                    </a:p>
                  </a:txBody>
                  <a:tcPr/>
                </a:tc>
                <a:tc>
                  <a:txBody>
                    <a:bodyPr/>
                    <a:lstStyle/>
                    <a:p>
                      <a:pPr marL="285750" indent="-285750">
                        <a:buFont typeface="Arial" panose="020B0604020202020204" pitchFamily="34" charset="0"/>
                        <a:buChar char="•"/>
                      </a:pPr>
                      <a:r>
                        <a:rPr lang="fi-FI" sz="1600" dirty="0"/>
                        <a:t>Real </a:t>
                      </a:r>
                      <a:r>
                        <a:rPr lang="fi-FI" sz="1600" dirty="0" err="1"/>
                        <a:t>jobs</a:t>
                      </a:r>
                      <a:r>
                        <a:rPr lang="fi-FI" sz="1600" dirty="0"/>
                        <a:t> </a:t>
                      </a:r>
                      <a:r>
                        <a:rPr lang="fi-FI" sz="1600" dirty="0" err="1"/>
                        <a:t>instead</a:t>
                      </a:r>
                      <a:r>
                        <a:rPr lang="fi-FI" sz="1600" dirty="0"/>
                        <a:t> of </a:t>
                      </a:r>
                      <a:r>
                        <a:rPr lang="fi-FI" sz="1600" dirty="0" err="1"/>
                        <a:t>workfare</a:t>
                      </a:r>
                      <a:endParaRPr lang="fi-FI" sz="1600" dirty="0"/>
                    </a:p>
                    <a:p>
                      <a:pPr marL="285750" indent="-285750">
                        <a:buFont typeface="Arial" panose="020B0604020202020204" pitchFamily="34" charset="0"/>
                        <a:buChar char="•"/>
                      </a:pPr>
                      <a:r>
                        <a:rPr lang="fi-FI" sz="1600" dirty="0" err="1"/>
                        <a:t>Guaranteed</a:t>
                      </a:r>
                      <a:r>
                        <a:rPr lang="fi-FI" sz="1600" dirty="0"/>
                        <a:t> </a:t>
                      </a:r>
                      <a:r>
                        <a:rPr lang="fi-FI" sz="1600" dirty="0" err="1"/>
                        <a:t>income</a:t>
                      </a:r>
                      <a:endParaRPr lang="fi-FI" sz="1600" dirty="0"/>
                    </a:p>
                    <a:p>
                      <a:pPr marL="285750" indent="-285750">
                        <a:buFont typeface="Arial" panose="020B0604020202020204" pitchFamily="34" charset="0"/>
                        <a:buChar char="•"/>
                      </a:pPr>
                      <a:r>
                        <a:rPr lang="fi-FI" sz="1600" dirty="0" err="1"/>
                        <a:t>Possibilities</a:t>
                      </a:r>
                      <a:r>
                        <a:rPr lang="fi-FI" sz="1600" dirty="0"/>
                        <a:t> for </a:t>
                      </a:r>
                      <a:r>
                        <a:rPr lang="fi-FI" sz="1600" dirty="0" err="1"/>
                        <a:t>skills</a:t>
                      </a:r>
                      <a:r>
                        <a:rPr lang="fi-FI" sz="1600" dirty="0"/>
                        <a:t> </a:t>
                      </a:r>
                      <a:r>
                        <a:rPr lang="fi-FI" sz="1600" dirty="0" err="1"/>
                        <a:t>development</a:t>
                      </a:r>
                      <a:endParaRPr lang="fi-FI" sz="1600" dirty="0"/>
                    </a:p>
                    <a:p>
                      <a:pPr marL="285750" indent="-285750">
                        <a:buFont typeface="Arial" panose="020B0604020202020204" pitchFamily="34" charset="0"/>
                        <a:buChar char="•"/>
                      </a:pPr>
                      <a:r>
                        <a:rPr lang="fi-FI" sz="1600" dirty="0" err="1"/>
                        <a:t>Critique</a:t>
                      </a:r>
                      <a:r>
                        <a:rPr lang="fi-FI" sz="1600" dirty="0"/>
                        <a:t> </a:t>
                      </a:r>
                      <a:r>
                        <a:rPr lang="fi-FI" sz="1600" dirty="0" err="1"/>
                        <a:t>from</a:t>
                      </a:r>
                      <a:r>
                        <a:rPr lang="fi-FI" sz="1600" dirty="0"/>
                        <a:t> </a:t>
                      </a:r>
                      <a:r>
                        <a:rPr lang="fi-FI" sz="1600" dirty="0" err="1"/>
                        <a:t>mainstream</a:t>
                      </a:r>
                      <a:r>
                        <a:rPr lang="fi-FI" sz="1600" dirty="0"/>
                        <a:t> </a:t>
                      </a:r>
                      <a:r>
                        <a:rPr lang="fi-FI" sz="1600" dirty="0" err="1"/>
                        <a:t>economists</a:t>
                      </a:r>
                      <a:endParaRPr lang="fi-FI" sz="1600" dirty="0"/>
                    </a:p>
                    <a:p>
                      <a:pPr marL="285750" indent="-285750">
                        <a:buFont typeface="Arial" panose="020B0604020202020204" pitchFamily="34" charset="0"/>
                        <a:buChar char="•"/>
                      </a:pPr>
                      <a:endParaRPr lang="fi-FI" sz="1600" dirty="0"/>
                    </a:p>
                  </a:txBody>
                  <a:tcPr/>
                </a:tc>
                <a:tc>
                  <a:txBody>
                    <a:bodyPr/>
                    <a:lstStyle/>
                    <a:p>
                      <a:pPr marL="285750" indent="-285750">
                        <a:buFont typeface="Arial" panose="020B0604020202020204" pitchFamily="34" charset="0"/>
                        <a:buChar char="•"/>
                      </a:pPr>
                      <a:r>
                        <a:rPr lang="fi-FI" sz="1600" dirty="0" err="1"/>
                        <a:t>Not</a:t>
                      </a:r>
                      <a:r>
                        <a:rPr lang="fi-FI" sz="1600" dirty="0"/>
                        <a:t> </a:t>
                      </a:r>
                      <a:r>
                        <a:rPr lang="fi-FI" sz="1600" dirty="0" err="1"/>
                        <a:t>necessarily</a:t>
                      </a:r>
                      <a:r>
                        <a:rPr lang="fi-FI" sz="1600" dirty="0"/>
                        <a:t> </a:t>
                      </a:r>
                      <a:r>
                        <a:rPr lang="fi-FI" sz="1600" dirty="0" err="1"/>
                        <a:t>the</a:t>
                      </a:r>
                      <a:r>
                        <a:rPr lang="fi-FI" sz="1600" dirty="0"/>
                        <a:t> </a:t>
                      </a:r>
                      <a:r>
                        <a:rPr lang="fi-FI" sz="1600" dirty="0" err="1"/>
                        <a:t>most</a:t>
                      </a:r>
                      <a:r>
                        <a:rPr lang="fi-FI" sz="1600" dirty="0"/>
                        <a:t> </a:t>
                      </a:r>
                      <a:r>
                        <a:rPr lang="fi-FI" sz="1600" dirty="0" err="1"/>
                        <a:t>cost-effective</a:t>
                      </a:r>
                      <a:r>
                        <a:rPr lang="fi-FI" sz="1600" dirty="0"/>
                        <a:t> manner to </a:t>
                      </a:r>
                      <a:r>
                        <a:rPr lang="fi-FI" sz="1600" dirty="0" err="1"/>
                        <a:t>tackle</a:t>
                      </a:r>
                      <a:r>
                        <a:rPr lang="fi-FI" sz="1600" dirty="0"/>
                        <a:t> </a:t>
                      </a:r>
                      <a:r>
                        <a:rPr lang="fi-FI" sz="1600" dirty="0" err="1"/>
                        <a:t>poverty</a:t>
                      </a:r>
                      <a:endParaRPr lang="fi-FI" sz="1600" dirty="0"/>
                    </a:p>
                    <a:p>
                      <a:pPr marL="285750" indent="-285750">
                        <a:buFont typeface="Arial" panose="020B0604020202020204" pitchFamily="34" charset="0"/>
                        <a:buChar char="•"/>
                      </a:pPr>
                      <a:r>
                        <a:rPr lang="fi-FI" sz="1600" dirty="0" err="1"/>
                        <a:t>Effective</a:t>
                      </a:r>
                      <a:r>
                        <a:rPr lang="fi-FI" sz="1600" dirty="0"/>
                        <a:t> </a:t>
                      </a:r>
                      <a:r>
                        <a:rPr lang="fi-FI" sz="1600" dirty="0" err="1"/>
                        <a:t>measure</a:t>
                      </a:r>
                      <a:r>
                        <a:rPr lang="fi-FI" sz="1600" dirty="0"/>
                        <a:t> to </a:t>
                      </a:r>
                      <a:r>
                        <a:rPr lang="fi-FI" sz="1600" dirty="0" err="1"/>
                        <a:t>tackle</a:t>
                      </a:r>
                      <a:r>
                        <a:rPr lang="fi-FI" sz="1600" dirty="0"/>
                        <a:t> </a:t>
                      </a:r>
                      <a:r>
                        <a:rPr lang="fi-FI" sz="1600" dirty="0" err="1"/>
                        <a:t>poverty</a:t>
                      </a:r>
                      <a:r>
                        <a:rPr lang="fi-FI" sz="1600" dirty="0"/>
                        <a:t> of </a:t>
                      </a:r>
                      <a:r>
                        <a:rPr lang="fi-FI" sz="1600" dirty="0" err="1"/>
                        <a:t>self-employed</a:t>
                      </a:r>
                      <a:r>
                        <a:rPr lang="fi-FI" sz="1600" dirty="0"/>
                        <a:t> </a:t>
                      </a:r>
                      <a:r>
                        <a:rPr lang="fi-FI" sz="1600" dirty="0" err="1"/>
                        <a:t>persons</a:t>
                      </a:r>
                      <a:endParaRPr lang="fi-FI" sz="160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t>Would </a:t>
                      </a:r>
                      <a:r>
                        <a:rPr lang="fi-FI" sz="1600" dirty="0" err="1"/>
                        <a:t>reconseptualise</a:t>
                      </a:r>
                      <a:r>
                        <a:rPr lang="fi-FI" sz="1600" dirty="0"/>
                        <a:t> </a:t>
                      </a:r>
                      <a:r>
                        <a:rPr lang="fi-FI" sz="1600" dirty="0" err="1"/>
                        <a:t>work</a:t>
                      </a:r>
                      <a:endParaRPr lang="fi-FI" sz="1600" dirty="0"/>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endParaRPr lang="fi-FI" sz="1600" dirty="0"/>
                    </a:p>
                  </a:txBody>
                  <a:tcPr/>
                </a:tc>
                <a:extLst>
                  <a:ext uri="{0D108BD9-81ED-4DB2-BD59-A6C34878D82A}">
                    <a16:rowId xmlns:a16="http://schemas.microsoft.com/office/drawing/2014/main" val="1624456888"/>
                  </a:ext>
                </a:extLst>
              </a:tr>
            </a:tbl>
          </a:graphicData>
        </a:graphic>
      </p:graphicFrame>
      <p:sp>
        <p:nvSpPr>
          <p:cNvPr id="4" name="Päivämäärän paikkamerkki 3">
            <a:extLst>
              <a:ext uri="{FF2B5EF4-FFF2-40B4-BE49-F238E27FC236}">
                <a16:creationId xmlns:a16="http://schemas.microsoft.com/office/drawing/2014/main" id="{4A8814B2-2FF5-4218-AE76-D62A40557904}"/>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2A2342E0-A424-40ED-A797-90A20A41C0BD}"/>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A45540D1-ABCA-4F4E-9D9A-FCF1E243ABDB}"/>
              </a:ext>
            </a:extLst>
          </p:cNvPr>
          <p:cNvSpPr>
            <a:spLocks noGrp="1"/>
          </p:cNvSpPr>
          <p:nvPr>
            <p:ph type="sldNum" sz="quarter" idx="12"/>
          </p:nvPr>
        </p:nvSpPr>
        <p:spPr/>
        <p:txBody>
          <a:bodyPr/>
          <a:lstStyle/>
          <a:p>
            <a:pPr>
              <a:defRPr/>
            </a:pPr>
            <a:fld id="{4669315E-5A66-CF44-AE5D-C333B2F730C4}" type="slidenum">
              <a:rPr lang="en-GB" smtClean="0"/>
              <a:pPr>
                <a:defRPr/>
              </a:pPr>
              <a:t>32</a:t>
            </a:fld>
            <a:endParaRPr lang="en-GB" dirty="0"/>
          </a:p>
        </p:txBody>
      </p:sp>
    </p:spTree>
    <p:extLst>
      <p:ext uri="{BB962C8B-B14F-4D97-AF65-F5344CB8AC3E}">
        <p14:creationId xmlns:p14="http://schemas.microsoft.com/office/powerpoint/2010/main" val="25757769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91533E-3BB1-4F9F-BA8B-CCF554AD042A}"/>
              </a:ext>
            </a:extLst>
          </p:cNvPr>
          <p:cNvSpPr>
            <a:spLocks noGrp="1"/>
          </p:cNvSpPr>
          <p:nvPr>
            <p:ph type="title"/>
          </p:nvPr>
        </p:nvSpPr>
        <p:spPr/>
        <p:txBody>
          <a:bodyPr/>
          <a:lstStyle/>
          <a:p>
            <a:r>
              <a:rPr lang="fi-FI" dirty="0" err="1"/>
              <a:t>What</a:t>
            </a:r>
            <a:r>
              <a:rPr lang="fi-FI" dirty="0"/>
              <a:t> is </a:t>
            </a:r>
            <a:r>
              <a:rPr lang="fi-FI" dirty="0" err="1"/>
              <a:t>the</a:t>
            </a:r>
            <a:r>
              <a:rPr lang="fi-FI" dirty="0"/>
              <a:t> </a:t>
            </a:r>
            <a:r>
              <a:rPr lang="fi-FI" dirty="0" err="1"/>
              <a:t>digital</a:t>
            </a:r>
            <a:r>
              <a:rPr lang="fi-FI" dirty="0"/>
              <a:t> </a:t>
            </a:r>
            <a:r>
              <a:rPr lang="fi-FI" dirty="0" err="1"/>
              <a:t>economy</a:t>
            </a:r>
            <a:r>
              <a:rPr lang="fi-FI" dirty="0"/>
              <a:t>? 2/2</a:t>
            </a:r>
          </a:p>
        </p:txBody>
      </p:sp>
      <p:sp>
        <p:nvSpPr>
          <p:cNvPr id="3" name="Sisällön paikkamerkki 2">
            <a:extLst>
              <a:ext uri="{FF2B5EF4-FFF2-40B4-BE49-F238E27FC236}">
                <a16:creationId xmlns:a16="http://schemas.microsoft.com/office/drawing/2014/main" id="{7292A5FA-6707-4ADD-9099-15188EFF064C}"/>
              </a:ext>
            </a:extLst>
          </p:cNvPr>
          <p:cNvSpPr>
            <a:spLocks noGrp="1"/>
          </p:cNvSpPr>
          <p:nvPr>
            <p:ph idx="1"/>
          </p:nvPr>
        </p:nvSpPr>
        <p:spPr>
          <a:xfrm>
            <a:off x="467544" y="1916832"/>
            <a:ext cx="8384344" cy="3888432"/>
          </a:xfrm>
        </p:spPr>
        <p:txBody>
          <a:bodyPr/>
          <a:lstStyle/>
          <a:p>
            <a:r>
              <a:rPr lang="en-US" dirty="0"/>
              <a:t>Discussion regarding the negative effects of technology on labour continued throughout the last two centuries</a:t>
            </a:r>
          </a:p>
          <a:p>
            <a:pPr lvl="1"/>
            <a:r>
              <a:rPr lang="en-US" dirty="0"/>
              <a:t>Employment development historically positive in light of technological gains</a:t>
            </a:r>
          </a:p>
          <a:p>
            <a:r>
              <a:rPr lang="en-US" dirty="0"/>
              <a:t>The view is polarised when it comes to the digital economy’s long-term effects on employment</a:t>
            </a:r>
          </a:p>
          <a:p>
            <a:pPr lvl="1"/>
            <a:r>
              <a:rPr lang="en-US" dirty="0"/>
              <a:t>Technology experts vs economists</a:t>
            </a:r>
          </a:p>
          <a:p>
            <a:r>
              <a:rPr lang="en-US" dirty="0"/>
              <a:t>‘Ideal type’ scenarios help to identify elements common among cases of divergent future labour market predictions</a:t>
            </a:r>
          </a:p>
          <a:p>
            <a:pPr lvl="1"/>
            <a:r>
              <a:rPr lang="en-US" dirty="0"/>
              <a:t>Any of the formulated scenarios may not be found as such in expert discussion</a:t>
            </a:r>
            <a:endParaRPr lang="fi-FI" dirty="0"/>
          </a:p>
        </p:txBody>
      </p:sp>
      <p:sp>
        <p:nvSpPr>
          <p:cNvPr id="4" name="Päivämäärän paikkamerkki 3">
            <a:extLst>
              <a:ext uri="{FF2B5EF4-FFF2-40B4-BE49-F238E27FC236}">
                <a16:creationId xmlns:a16="http://schemas.microsoft.com/office/drawing/2014/main" id="{84D941C5-DF9A-4587-A488-45C44442B875}"/>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08DE06BC-4B7C-4E43-98E7-8B4D247CBB88}"/>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52107E11-27D9-42C7-AF3A-430518C6DCE5}"/>
              </a:ext>
            </a:extLst>
          </p:cNvPr>
          <p:cNvSpPr>
            <a:spLocks noGrp="1"/>
          </p:cNvSpPr>
          <p:nvPr>
            <p:ph type="sldNum" sz="quarter" idx="12"/>
          </p:nvPr>
        </p:nvSpPr>
        <p:spPr/>
        <p:txBody>
          <a:bodyPr/>
          <a:lstStyle/>
          <a:p>
            <a:pPr>
              <a:defRPr/>
            </a:pPr>
            <a:fld id="{4669315E-5A66-CF44-AE5D-C333B2F730C4}" type="slidenum">
              <a:rPr lang="en-GB" smtClean="0"/>
              <a:pPr>
                <a:defRPr/>
              </a:pPr>
              <a:t>4</a:t>
            </a:fld>
            <a:endParaRPr lang="en-GB" dirty="0"/>
          </a:p>
        </p:txBody>
      </p:sp>
    </p:spTree>
    <p:extLst>
      <p:ext uri="{BB962C8B-B14F-4D97-AF65-F5344CB8AC3E}">
        <p14:creationId xmlns:p14="http://schemas.microsoft.com/office/powerpoint/2010/main" val="416951086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20843-1DA1-4041-AB31-6AF4F6ED7F59}"/>
              </a:ext>
            </a:extLst>
          </p:cNvPr>
          <p:cNvSpPr>
            <a:spLocks noGrp="1"/>
          </p:cNvSpPr>
          <p:nvPr>
            <p:ph type="title"/>
          </p:nvPr>
        </p:nvSpPr>
        <p:spPr/>
        <p:txBody>
          <a:bodyPr/>
          <a:lstStyle/>
          <a:p>
            <a:r>
              <a:rPr lang="fi-FI" dirty="0" err="1"/>
              <a:t>The</a:t>
            </a:r>
            <a:r>
              <a:rPr lang="fi-FI" dirty="0"/>
              <a:t> ’</a:t>
            </a:r>
            <a:r>
              <a:rPr lang="fi-FI" dirty="0" err="1"/>
              <a:t>this</a:t>
            </a:r>
            <a:r>
              <a:rPr lang="fi-FI" dirty="0"/>
              <a:t> </a:t>
            </a:r>
            <a:r>
              <a:rPr lang="fi-FI" dirty="0" err="1"/>
              <a:t>time</a:t>
            </a:r>
            <a:r>
              <a:rPr lang="fi-FI" dirty="0"/>
              <a:t> is </a:t>
            </a:r>
            <a:r>
              <a:rPr lang="fi-FI" dirty="0" err="1"/>
              <a:t>different</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C99CDCDD-24BF-406D-B4E9-4092CE6BAC4D}"/>
              </a:ext>
            </a:extLst>
          </p:cNvPr>
          <p:cNvSpPr>
            <a:spLocks noGrp="1"/>
          </p:cNvSpPr>
          <p:nvPr>
            <p:ph idx="1"/>
          </p:nvPr>
        </p:nvSpPr>
        <p:spPr>
          <a:xfrm>
            <a:off x="467544" y="1916832"/>
            <a:ext cx="8384344" cy="3888432"/>
          </a:xfrm>
        </p:spPr>
        <p:txBody>
          <a:bodyPr/>
          <a:lstStyle/>
          <a:p>
            <a:r>
              <a:rPr lang="fi-FI" dirty="0" err="1"/>
              <a:t>Exceptional</a:t>
            </a:r>
            <a:r>
              <a:rPr lang="fi-FI" dirty="0"/>
              <a:t> </a:t>
            </a:r>
            <a:r>
              <a:rPr lang="fi-FI" dirty="0" err="1"/>
              <a:t>technological</a:t>
            </a:r>
            <a:r>
              <a:rPr lang="fi-FI" dirty="0"/>
              <a:t> </a:t>
            </a:r>
            <a:r>
              <a:rPr lang="fi-FI" dirty="0" err="1"/>
              <a:t>possibilities</a:t>
            </a:r>
            <a:r>
              <a:rPr lang="fi-FI" dirty="0"/>
              <a:t> (</a:t>
            </a:r>
            <a:r>
              <a:rPr lang="fi-FI" dirty="0" err="1"/>
              <a:t>Frey</a:t>
            </a:r>
            <a:r>
              <a:rPr lang="fi-FI" dirty="0"/>
              <a:t> &amp; Osborne 2013/2017)</a:t>
            </a:r>
          </a:p>
          <a:p>
            <a:pPr lvl="1"/>
            <a:r>
              <a:rPr lang="en-US" dirty="0"/>
              <a:t>47% of the current jobs in the US are at high risk of being automated within the next two decades; the methodology replicated in several other countries</a:t>
            </a:r>
          </a:p>
          <a:p>
            <a:r>
              <a:rPr lang="en-US" dirty="0"/>
              <a:t>Exponential and stable development of technology (e.g. Ford 2015)</a:t>
            </a:r>
          </a:p>
          <a:p>
            <a:pPr lvl="1"/>
            <a:r>
              <a:rPr lang="en-US" dirty="0"/>
              <a:t>Not enough time to adjust through means of education</a:t>
            </a:r>
          </a:p>
          <a:p>
            <a:pPr lvl="2"/>
            <a:r>
              <a:rPr lang="en-US" dirty="0"/>
              <a:t>Digital production less labor-intensive than industrial production</a:t>
            </a:r>
          </a:p>
          <a:p>
            <a:pPr lvl="1"/>
            <a:r>
              <a:rPr lang="en-US" dirty="0"/>
              <a:t>Co-operation with machines only temporary before the machines replace workers</a:t>
            </a:r>
          </a:p>
          <a:p>
            <a:pPr lvl="2"/>
            <a:r>
              <a:rPr lang="en-US" dirty="0"/>
              <a:t>Task automation even more comprehensive as new technologies mature</a:t>
            </a:r>
          </a:p>
          <a:p>
            <a:pPr marL="382588" lvl="1" indent="0">
              <a:buNone/>
            </a:pPr>
            <a:endParaRPr lang="fi-FI" dirty="0"/>
          </a:p>
        </p:txBody>
      </p:sp>
      <p:sp>
        <p:nvSpPr>
          <p:cNvPr id="4" name="Päivämäärän paikkamerkki 3">
            <a:extLst>
              <a:ext uri="{FF2B5EF4-FFF2-40B4-BE49-F238E27FC236}">
                <a16:creationId xmlns:a16="http://schemas.microsoft.com/office/drawing/2014/main" id="{10F83DC8-C7F5-4B67-885D-895CF893E1B7}"/>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805A697C-EABD-482B-8C2D-20B4B844C375}"/>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29198593-5CE8-49AE-93D2-6324361016A8}"/>
              </a:ext>
            </a:extLst>
          </p:cNvPr>
          <p:cNvSpPr>
            <a:spLocks noGrp="1"/>
          </p:cNvSpPr>
          <p:nvPr>
            <p:ph type="sldNum" sz="quarter" idx="12"/>
          </p:nvPr>
        </p:nvSpPr>
        <p:spPr/>
        <p:txBody>
          <a:bodyPr/>
          <a:lstStyle/>
          <a:p>
            <a:pPr>
              <a:defRPr/>
            </a:pPr>
            <a:fld id="{4669315E-5A66-CF44-AE5D-C333B2F730C4}" type="slidenum">
              <a:rPr lang="en-GB" smtClean="0"/>
              <a:pPr>
                <a:defRPr/>
              </a:pPr>
              <a:t>5</a:t>
            </a:fld>
            <a:endParaRPr lang="en-GB" dirty="0"/>
          </a:p>
        </p:txBody>
      </p:sp>
    </p:spTree>
    <p:extLst>
      <p:ext uri="{BB962C8B-B14F-4D97-AF65-F5344CB8AC3E}">
        <p14:creationId xmlns:p14="http://schemas.microsoft.com/office/powerpoint/2010/main" val="15342592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29624-5D88-4D6F-A433-DE918BFDCCB2}"/>
              </a:ext>
            </a:extLst>
          </p:cNvPr>
          <p:cNvSpPr>
            <a:spLocks noGrp="1"/>
          </p:cNvSpPr>
          <p:nvPr>
            <p:ph type="title"/>
          </p:nvPr>
        </p:nvSpPr>
        <p:spPr/>
        <p:txBody>
          <a:bodyPr/>
          <a:lstStyle/>
          <a:p>
            <a:r>
              <a:rPr lang="fi-FI" dirty="0" err="1"/>
              <a:t>The</a:t>
            </a:r>
            <a:r>
              <a:rPr lang="fi-FI" dirty="0"/>
              <a:t> ’</a:t>
            </a:r>
            <a:r>
              <a:rPr lang="fi-FI" dirty="0" err="1"/>
              <a:t>This</a:t>
            </a:r>
            <a:r>
              <a:rPr lang="fi-FI" dirty="0"/>
              <a:t> </a:t>
            </a:r>
            <a:r>
              <a:rPr lang="fi-FI" dirty="0" err="1"/>
              <a:t>time</a:t>
            </a:r>
            <a:r>
              <a:rPr lang="fi-FI" dirty="0"/>
              <a:t> is </a:t>
            </a:r>
            <a:r>
              <a:rPr lang="fi-FI" dirty="0" err="1"/>
              <a:t>different</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405C5666-88DC-40BF-A164-4A560CF5E7E2}"/>
              </a:ext>
            </a:extLst>
          </p:cNvPr>
          <p:cNvSpPr>
            <a:spLocks noGrp="1"/>
          </p:cNvSpPr>
          <p:nvPr>
            <p:ph idx="1"/>
          </p:nvPr>
        </p:nvSpPr>
        <p:spPr/>
        <p:txBody>
          <a:bodyPr/>
          <a:lstStyle/>
          <a:p>
            <a:r>
              <a:rPr lang="en-US" dirty="0"/>
              <a:t>Expansion of paid work through on-demand platforms (i.e. dismantling work processes to even a microtask level) </a:t>
            </a:r>
          </a:p>
          <a:p>
            <a:pPr lvl="1"/>
            <a:r>
              <a:rPr lang="en-US" dirty="0"/>
              <a:t>The weakening of workers’ rights</a:t>
            </a:r>
          </a:p>
          <a:p>
            <a:pPr lvl="1"/>
            <a:r>
              <a:rPr lang="en-US" dirty="0"/>
              <a:t>The at-poverty-risk is significantly higher among self-employed in comparison with salary earners</a:t>
            </a:r>
          </a:p>
          <a:p>
            <a:pPr lvl="1"/>
            <a:r>
              <a:rPr lang="en-US" dirty="0"/>
              <a:t>Thus far marginal phenomena</a:t>
            </a:r>
          </a:p>
          <a:p>
            <a:r>
              <a:rPr lang="en-US" dirty="0"/>
              <a:t>In brief: this time is difference due to the technological possibilities, exponential phase of the development and more efficient </a:t>
            </a:r>
            <a:r>
              <a:rPr lang="en-US" dirty="0" err="1"/>
              <a:t>organisation</a:t>
            </a:r>
            <a:r>
              <a:rPr lang="en-US" dirty="0"/>
              <a:t> of work</a:t>
            </a:r>
          </a:p>
          <a:p>
            <a:endParaRPr lang="fi-FI" dirty="0"/>
          </a:p>
        </p:txBody>
      </p:sp>
      <p:sp>
        <p:nvSpPr>
          <p:cNvPr id="4" name="Päivämäärän paikkamerkki 3">
            <a:extLst>
              <a:ext uri="{FF2B5EF4-FFF2-40B4-BE49-F238E27FC236}">
                <a16:creationId xmlns:a16="http://schemas.microsoft.com/office/drawing/2014/main" id="{687B8C2C-7BA6-4EB6-9942-434E86F1DADA}"/>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80009C7C-CDC7-419B-BDD7-85C1B6DDDAD0}"/>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4F2AC533-86EA-4EE3-8620-93AA3219192F}"/>
              </a:ext>
            </a:extLst>
          </p:cNvPr>
          <p:cNvSpPr>
            <a:spLocks noGrp="1"/>
          </p:cNvSpPr>
          <p:nvPr>
            <p:ph type="sldNum" sz="quarter" idx="12"/>
          </p:nvPr>
        </p:nvSpPr>
        <p:spPr/>
        <p:txBody>
          <a:bodyPr/>
          <a:lstStyle/>
          <a:p>
            <a:pPr>
              <a:defRPr/>
            </a:pPr>
            <a:fld id="{4669315E-5A66-CF44-AE5D-C333B2F730C4}" type="slidenum">
              <a:rPr lang="en-GB" smtClean="0"/>
              <a:pPr>
                <a:defRPr/>
              </a:pPr>
              <a:t>6</a:t>
            </a:fld>
            <a:endParaRPr lang="en-GB" dirty="0"/>
          </a:p>
        </p:txBody>
      </p:sp>
    </p:spTree>
    <p:extLst>
      <p:ext uri="{BB962C8B-B14F-4D97-AF65-F5344CB8AC3E}">
        <p14:creationId xmlns:p14="http://schemas.microsoft.com/office/powerpoint/2010/main" val="24261269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7A091-DFD9-4B62-8D55-D000997AA8E6}"/>
              </a:ext>
            </a:extLst>
          </p:cNvPr>
          <p:cNvSpPr>
            <a:spLocks noGrp="1"/>
          </p:cNvSpPr>
          <p:nvPr>
            <p:ph type="title"/>
          </p:nvPr>
        </p:nvSpPr>
        <p:spPr/>
        <p:txBody>
          <a:bodyPr/>
          <a:lstStyle/>
          <a:p>
            <a:r>
              <a:rPr lang="fi-FI" dirty="0" err="1"/>
              <a:t>Implications</a:t>
            </a:r>
            <a:endParaRPr lang="fi-FI" dirty="0"/>
          </a:p>
        </p:txBody>
      </p:sp>
      <p:sp>
        <p:nvSpPr>
          <p:cNvPr id="3" name="Sisällön paikkamerkki 2">
            <a:extLst>
              <a:ext uri="{FF2B5EF4-FFF2-40B4-BE49-F238E27FC236}">
                <a16:creationId xmlns:a16="http://schemas.microsoft.com/office/drawing/2014/main" id="{1579A37F-A1F6-425C-ADCA-129BE2B1437B}"/>
              </a:ext>
            </a:extLst>
          </p:cNvPr>
          <p:cNvSpPr>
            <a:spLocks noGrp="1"/>
          </p:cNvSpPr>
          <p:nvPr>
            <p:ph idx="1"/>
          </p:nvPr>
        </p:nvSpPr>
        <p:spPr>
          <a:xfrm>
            <a:off x="467544" y="1124744"/>
            <a:ext cx="8384344" cy="3888432"/>
          </a:xfrm>
        </p:spPr>
        <p:txBody>
          <a:bodyPr/>
          <a:lstStyle/>
          <a:p>
            <a:endParaRPr lang="en-US" dirty="0"/>
          </a:p>
          <a:p>
            <a:r>
              <a:rPr lang="en-US" dirty="0"/>
              <a:t>The ‘this time is different’ scenario forecasts permanent technological (mass) unemployment, harsher competition over remaining jobs, downward elasticity of salaries, macroeconomic instability, heightened inequality, increasing indebtedness, declining social cohesion, and additional social issues resulting from the aforementioned trends</a:t>
            </a:r>
          </a:p>
          <a:p>
            <a:r>
              <a:rPr lang="en-US" dirty="0"/>
              <a:t>Unconventional policy initiatives such as </a:t>
            </a:r>
          </a:p>
          <a:p>
            <a:pPr lvl="1"/>
            <a:r>
              <a:rPr lang="en-US" dirty="0"/>
              <a:t>basic income (e.g. </a:t>
            </a:r>
            <a:r>
              <a:rPr lang="en-US" dirty="0" err="1"/>
              <a:t>Santens</a:t>
            </a:r>
            <a:r>
              <a:rPr lang="en-US" dirty="0"/>
              <a:t> 2017) </a:t>
            </a:r>
          </a:p>
          <a:p>
            <a:pPr lvl="1"/>
            <a:r>
              <a:rPr lang="en-US" dirty="0"/>
              <a:t>work-sharing (e.g. Bregman 2016, pp. 44–47)</a:t>
            </a:r>
          </a:p>
          <a:p>
            <a:pPr lvl="1"/>
            <a:r>
              <a:rPr lang="en-US" dirty="0"/>
              <a:t>progressive capital income taxation or ‘robot taxes’ (e.g. Berg et al 2016) </a:t>
            </a:r>
          </a:p>
          <a:p>
            <a:pPr lvl="1"/>
            <a:r>
              <a:rPr lang="en-US" dirty="0" err="1"/>
              <a:t>reconceptualisation</a:t>
            </a:r>
            <a:r>
              <a:rPr lang="en-US" dirty="0"/>
              <a:t> of work (e.g. </a:t>
            </a:r>
            <a:r>
              <a:rPr lang="en-US" dirty="0" err="1"/>
              <a:t>Greve</a:t>
            </a:r>
            <a:r>
              <a:rPr lang="en-US" dirty="0"/>
              <a:t> 2017, pp. 127)</a:t>
            </a:r>
          </a:p>
          <a:p>
            <a:pPr lvl="1"/>
            <a:r>
              <a:rPr lang="en-US" dirty="0"/>
              <a:t>guaranteed jobs </a:t>
            </a:r>
            <a:r>
              <a:rPr lang="en-US" dirty="0" err="1"/>
              <a:t>programmes</a:t>
            </a:r>
            <a:r>
              <a:rPr lang="en-US" dirty="0"/>
              <a:t> (e.g. Meyer 2014)</a:t>
            </a:r>
          </a:p>
          <a:p>
            <a:pPr lvl="1"/>
            <a:r>
              <a:rPr lang="en-US" dirty="0"/>
              <a:t>employee ownership expansion (e.g. Freeman 2015)</a:t>
            </a:r>
            <a:endParaRPr lang="fi-FI" dirty="0"/>
          </a:p>
        </p:txBody>
      </p:sp>
      <p:sp>
        <p:nvSpPr>
          <p:cNvPr id="4" name="Päivämäärän paikkamerkki 3">
            <a:extLst>
              <a:ext uri="{FF2B5EF4-FFF2-40B4-BE49-F238E27FC236}">
                <a16:creationId xmlns:a16="http://schemas.microsoft.com/office/drawing/2014/main" id="{D1336121-03D8-4F5D-977C-6F26F4F34E09}"/>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CECE3114-36DD-4DE3-9484-8D3F38BE437A}"/>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020E9D96-74BD-4B1E-8DD6-93C413C3749F}"/>
              </a:ext>
            </a:extLst>
          </p:cNvPr>
          <p:cNvSpPr>
            <a:spLocks noGrp="1"/>
          </p:cNvSpPr>
          <p:nvPr>
            <p:ph type="sldNum" sz="quarter" idx="12"/>
          </p:nvPr>
        </p:nvSpPr>
        <p:spPr/>
        <p:txBody>
          <a:bodyPr/>
          <a:lstStyle/>
          <a:p>
            <a:pPr>
              <a:defRPr/>
            </a:pPr>
            <a:fld id="{4669315E-5A66-CF44-AE5D-C333B2F730C4}" type="slidenum">
              <a:rPr lang="en-GB" smtClean="0"/>
              <a:pPr>
                <a:defRPr/>
              </a:pPr>
              <a:t>7</a:t>
            </a:fld>
            <a:endParaRPr lang="en-GB" dirty="0"/>
          </a:p>
        </p:txBody>
      </p:sp>
    </p:spTree>
    <p:extLst>
      <p:ext uri="{BB962C8B-B14F-4D97-AF65-F5344CB8AC3E}">
        <p14:creationId xmlns:p14="http://schemas.microsoft.com/office/powerpoint/2010/main" val="99436903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01FC1-1C26-4465-B3AF-DD4912ADA7B8}"/>
              </a:ext>
            </a:extLst>
          </p:cNvPr>
          <p:cNvSpPr>
            <a:spLocks noGrp="1"/>
          </p:cNvSpPr>
          <p:nvPr>
            <p:ph type="title"/>
          </p:nvPr>
        </p:nvSpPr>
        <p:spPr/>
        <p:txBody>
          <a:bodyPr/>
          <a:lstStyle/>
          <a:p>
            <a:r>
              <a:rPr lang="fi-FI" dirty="0" err="1"/>
              <a:t>The</a:t>
            </a:r>
            <a:r>
              <a:rPr lang="fi-FI" dirty="0"/>
              <a:t> ’</a:t>
            </a:r>
            <a:r>
              <a:rPr lang="fi-FI" dirty="0" err="1"/>
              <a:t>this</a:t>
            </a:r>
            <a:r>
              <a:rPr lang="fi-FI" dirty="0"/>
              <a:t> </a:t>
            </a:r>
            <a:r>
              <a:rPr lang="fi-FI" dirty="0" err="1"/>
              <a:t>time</a:t>
            </a:r>
            <a:r>
              <a:rPr lang="fi-FI" dirty="0"/>
              <a:t> is no </a:t>
            </a:r>
            <a:r>
              <a:rPr lang="fi-FI" dirty="0" err="1"/>
              <a:t>different</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5B5A34FA-3512-4FAE-90B6-14919A0ABE11}"/>
              </a:ext>
            </a:extLst>
          </p:cNvPr>
          <p:cNvSpPr>
            <a:spLocks noGrp="1"/>
          </p:cNvSpPr>
          <p:nvPr>
            <p:ph idx="1"/>
          </p:nvPr>
        </p:nvSpPr>
        <p:spPr/>
        <p:txBody>
          <a:bodyPr/>
          <a:lstStyle/>
          <a:p>
            <a:r>
              <a:rPr lang="en-US" dirty="0"/>
              <a:t>Historical evidence (e.g. Miller &amp; Atkinson 2013)</a:t>
            </a:r>
          </a:p>
          <a:p>
            <a:r>
              <a:rPr lang="en-US" dirty="0"/>
              <a:t>An economist view: Productivity growth </a:t>
            </a:r>
            <a:r>
              <a:rPr lang="en-US" dirty="0" err="1"/>
              <a:t>stabilises</a:t>
            </a:r>
            <a:r>
              <a:rPr lang="en-US" dirty="0"/>
              <a:t> demand on human labour in the long term</a:t>
            </a:r>
          </a:p>
          <a:p>
            <a:pPr lvl="1"/>
            <a:r>
              <a:rPr lang="en-US" dirty="0"/>
              <a:t>In addition to </a:t>
            </a:r>
            <a:r>
              <a:rPr lang="en-US" i="1" dirty="0"/>
              <a:t>destruction effect</a:t>
            </a:r>
            <a:r>
              <a:rPr lang="en-US" dirty="0"/>
              <a:t>, technology has a </a:t>
            </a:r>
            <a:r>
              <a:rPr lang="en-US" i="1" dirty="0" err="1"/>
              <a:t>capitalisation</a:t>
            </a:r>
            <a:r>
              <a:rPr lang="en-US" i="1" dirty="0"/>
              <a:t> effect</a:t>
            </a:r>
            <a:r>
              <a:rPr lang="en-US" dirty="0"/>
              <a:t>, i.e. it creates new jobs (</a:t>
            </a:r>
            <a:r>
              <a:rPr lang="en-US" dirty="0" err="1"/>
              <a:t>Pissarides</a:t>
            </a:r>
            <a:r>
              <a:rPr lang="en-US" dirty="0"/>
              <a:t> 2000, pp. 75–91)</a:t>
            </a:r>
          </a:p>
          <a:p>
            <a:pPr lvl="1"/>
            <a:r>
              <a:rPr lang="en-US" dirty="0"/>
              <a:t>The expansion of innovation-based sectors and lowering of consumer prices (i.e. </a:t>
            </a:r>
            <a:r>
              <a:rPr lang="en-US" i="1" dirty="0"/>
              <a:t>positive spillovers</a:t>
            </a:r>
            <a:r>
              <a:rPr lang="en-US" dirty="0"/>
              <a:t>)</a:t>
            </a:r>
          </a:p>
          <a:p>
            <a:pPr lvl="1"/>
            <a:r>
              <a:rPr lang="en-US" dirty="0"/>
              <a:t>Expansion of production translates into expansion of labour demand, and lower prices make it possible for people to reallocate consumption to other sectors</a:t>
            </a:r>
          </a:p>
          <a:p>
            <a:pPr lvl="1"/>
            <a:endParaRPr lang="fi-FI" dirty="0"/>
          </a:p>
        </p:txBody>
      </p:sp>
      <p:sp>
        <p:nvSpPr>
          <p:cNvPr id="4" name="Päivämäärän paikkamerkki 3">
            <a:extLst>
              <a:ext uri="{FF2B5EF4-FFF2-40B4-BE49-F238E27FC236}">
                <a16:creationId xmlns:a16="http://schemas.microsoft.com/office/drawing/2014/main" id="{F5EE5193-934E-4B12-B384-F597EBE493F0}"/>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4B7332E5-4429-41CA-9C40-7EDEFF4745FC}"/>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FDF4563B-4D80-4635-BE2F-17F048CA2DE4}"/>
              </a:ext>
            </a:extLst>
          </p:cNvPr>
          <p:cNvSpPr>
            <a:spLocks noGrp="1"/>
          </p:cNvSpPr>
          <p:nvPr>
            <p:ph type="sldNum" sz="quarter" idx="12"/>
          </p:nvPr>
        </p:nvSpPr>
        <p:spPr/>
        <p:txBody>
          <a:bodyPr/>
          <a:lstStyle/>
          <a:p>
            <a:pPr>
              <a:defRPr/>
            </a:pPr>
            <a:fld id="{4669315E-5A66-CF44-AE5D-C333B2F730C4}" type="slidenum">
              <a:rPr lang="en-GB" smtClean="0"/>
              <a:pPr>
                <a:defRPr/>
              </a:pPr>
              <a:t>8</a:t>
            </a:fld>
            <a:endParaRPr lang="en-GB" dirty="0"/>
          </a:p>
        </p:txBody>
      </p:sp>
    </p:spTree>
    <p:extLst>
      <p:ext uri="{BB962C8B-B14F-4D97-AF65-F5344CB8AC3E}">
        <p14:creationId xmlns:p14="http://schemas.microsoft.com/office/powerpoint/2010/main" val="251471765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9E3F1-4F7E-445E-BCC1-DA2D4709F762}"/>
              </a:ext>
            </a:extLst>
          </p:cNvPr>
          <p:cNvSpPr>
            <a:spLocks noGrp="1"/>
          </p:cNvSpPr>
          <p:nvPr>
            <p:ph type="title"/>
          </p:nvPr>
        </p:nvSpPr>
        <p:spPr/>
        <p:txBody>
          <a:bodyPr/>
          <a:lstStyle/>
          <a:p>
            <a:r>
              <a:rPr lang="fi-FI" dirty="0" err="1"/>
              <a:t>The</a:t>
            </a:r>
            <a:r>
              <a:rPr lang="fi-FI" dirty="0"/>
              <a:t> ’</a:t>
            </a:r>
            <a:r>
              <a:rPr lang="fi-FI" dirty="0" err="1"/>
              <a:t>this</a:t>
            </a:r>
            <a:r>
              <a:rPr lang="fi-FI" dirty="0"/>
              <a:t> </a:t>
            </a:r>
            <a:r>
              <a:rPr lang="fi-FI" dirty="0" err="1"/>
              <a:t>time</a:t>
            </a:r>
            <a:r>
              <a:rPr lang="fi-FI" dirty="0"/>
              <a:t> is no </a:t>
            </a:r>
            <a:r>
              <a:rPr lang="fi-FI" dirty="0" err="1"/>
              <a:t>different</a:t>
            </a:r>
            <a:r>
              <a:rPr lang="fi-FI" dirty="0"/>
              <a:t>’ </a:t>
            </a:r>
            <a:r>
              <a:rPr lang="fi-FI" dirty="0" err="1"/>
              <a:t>scenario</a:t>
            </a:r>
            <a:endParaRPr lang="fi-FI" dirty="0"/>
          </a:p>
        </p:txBody>
      </p:sp>
      <p:sp>
        <p:nvSpPr>
          <p:cNvPr id="3" name="Sisällön paikkamerkki 2">
            <a:extLst>
              <a:ext uri="{FF2B5EF4-FFF2-40B4-BE49-F238E27FC236}">
                <a16:creationId xmlns:a16="http://schemas.microsoft.com/office/drawing/2014/main" id="{4DF4FEAB-A106-46E8-90F1-CF391347BED3}"/>
              </a:ext>
            </a:extLst>
          </p:cNvPr>
          <p:cNvSpPr>
            <a:spLocks noGrp="1"/>
          </p:cNvSpPr>
          <p:nvPr>
            <p:ph idx="1"/>
          </p:nvPr>
        </p:nvSpPr>
        <p:spPr>
          <a:xfrm>
            <a:off x="467544" y="1916832"/>
            <a:ext cx="8384344" cy="3888432"/>
          </a:xfrm>
        </p:spPr>
        <p:txBody>
          <a:bodyPr/>
          <a:lstStyle/>
          <a:p>
            <a:r>
              <a:rPr lang="en-US" dirty="0"/>
              <a:t>Instead of replacing entire jobs, it is more likely that individual tasks will disappear</a:t>
            </a:r>
          </a:p>
          <a:p>
            <a:pPr lvl="1"/>
            <a:r>
              <a:rPr lang="en-US" dirty="0"/>
              <a:t>Work tasks can change drastically within an occupational classification</a:t>
            </a:r>
          </a:p>
          <a:p>
            <a:pPr lvl="1"/>
            <a:r>
              <a:rPr lang="en-US" dirty="0"/>
              <a:t>The </a:t>
            </a:r>
            <a:r>
              <a:rPr lang="en-US" i="1" dirty="0"/>
              <a:t>tasks-based</a:t>
            </a:r>
            <a:r>
              <a:rPr lang="en-US" dirty="0"/>
              <a:t> automation risk of jobs to be significantly lower than reported by Frey and Osborne (</a:t>
            </a:r>
            <a:r>
              <a:rPr lang="en-US" dirty="0" err="1"/>
              <a:t>Arnzt</a:t>
            </a:r>
            <a:r>
              <a:rPr lang="en-US" dirty="0"/>
              <a:t> et al. 2016)</a:t>
            </a:r>
          </a:p>
          <a:p>
            <a:pPr lvl="1"/>
            <a:r>
              <a:rPr lang="en-US" dirty="0"/>
              <a:t>Instead of exploiting </a:t>
            </a:r>
            <a:r>
              <a:rPr lang="en-US" dirty="0" err="1"/>
              <a:t>standardised</a:t>
            </a:r>
            <a:r>
              <a:rPr lang="en-US" dirty="0"/>
              <a:t> occupational classifications, estimates based on work tasks reported by individuals for OECD’s </a:t>
            </a:r>
            <a:r>
              <a:rPr lang="en-US" i="1" dirty="0"/>
              <a:t>Survey of Adult Skills</a:t>
            </a:r>
            <a:r>
              <a:rPr lang="en-US" dirty="0"/>
              <a:t> (PIAAC)</a:t>
            </a:r>
          </a:p>
          <a:p>
            <a:pPr lvl="1"/>
            <a:r>
              <a:rPr lang="en-US" dirty="0"/>
              <a:t>The average automation risk estimate across the 21 OECD countries is only 9% </a:t>
            </a:r>
          </a:p>
          <a:p>
            <a:r>
              <a:rPr lang="en-US" dirty="0"/>
              <a:t>The current statistics do not support the assertion of an on-going great transformation</a:t>
            </a:r>
          </a:p>
          <a:p>
            <a:pPr lvl="1"/>
            <a:endParaRPr lang="en-US" dirty="0"/>
          </a:p>
          <a:p>
            <a:pPr lvl="1"/>
            <a:endParaRPr lang="fi-FI" dirty="0"/>
          </a:p>
        </p:txBody>
      </p:sp>
      <p:sp>
        <p:nvSpPr>
          <p:cNvPr id="4" name="Päivämäärän paikkamerkki 3">
            <a:extLst>
              <a:ext uri="{FF2B5EF4-FFF2-40B4-BE49-F238E27FC236}">
                <a16:creationId xmlns:a16="http://schemas.microsoft.com/office/drawing/2014/main" id="{572C0EF1-0423-4925-B001-46B05EFFC2E5}"/>
              </a:ext>
            </a:extLst>
          </p:cNvPr>
          <p:cNvSpPr>
            <a:spLocks noGrp="1"/>
          </p:cNvSpPr>
          <p:nvPr>
            <p:ph type="dt" sz="half" idx="10"/>
          </p:nvPr>
        </p:nvSpPr>
        <p:spPr/>
        <p:txBody>
          <a:bodyPr/>
          <a:lstStyle/>
          <a:p>
            <a:pPr>
              <a:defRPr/>
            </a:pPr>
            <a:r>
              <a:rPr lang="fi-FI"/>
              <a:t>24/04/2018</a:t>
            </a:r>
            <a:endParaRPr lang="fi-FI" dirty="0"/>
          </a:p>
        </p:txBody>
      </p:sp>
      <p:sp>
        <p:nvSpPr>
          <p:cNvPr id="5" name="Alatunnisteen paikkamerkki 4">
            <a:extLst>
              <a:ext uri="{FF2B5EF4-FFF2-40B4-BE49-F238E27FC236}">
                <a16:creationId xmlns:a16="http://schemas.microsoft.com/office/drawing/2014/main" id="{87F76E1C-3D8F-4808-93FB-A5D47A6223C4}"/>
              </a:ext>
            </a:extLst>
          </p:cNvPr>
          <p:cNvSpPr>
            <a:spLocks noGrp="1"/>
          </p:cNvSpPr>
          <p:nvPr>
            <p:ph type="ftr" sz="quarter" idx="11"/>
          </p:nvPr>
        </p:nvSpPr>
        <p:spPr/>
        <p:txBody>
          <a:bodyPr/>
          <a:lstStyle/>
          <a:p>
            <a:r>
              <a:rPr lang="en-US"/>
              <a:t>Public Policy in the Digital Economy /                              Ville-Veikko Pulkka</a:t>
            </a:r>
            <a:endParaRPr lang="fi-FI" dirty="0"/>
          </a:p>
        </p:txBody>
      </p:sp>
      <p:sp>
        <p:nvSpPr>
          <p:cNvPr id="6" name="Dian numeron paikkamerkki 5">
            <a:extLst>
              <a:ext uri="{FF2B5EF4-FFF2-40B4-BE49-F238E27FC236}">
                <a16:creationId xmlns:a16="http://schemas.microsoft.com/office/drawing/2014/main" id="{F02CDB9A-D40C-4EDD-8F23-78FA2EB2B687}"/>
              </a:ext>
            </a:extLst>
          </p:cNvPr>
          <p:cNvSpPr>
            <a:spLocks noGrp="1"/>
          </p:cNvSpPr>
          <p:nvPr>
            <p:ph type="sldNum" sz="quarter" idx="12"/>
          </p:nvPr>
        </p:nvSpPr>
        <p:spPr/>
        <p:txBody>
          <a:bodyPr/>
          <a:lstStyle/>
          <a:p>
            <a:pPr>
              <a:defRPr/>
            </a:pPr>
            <a:fld id="{4669315E-5A66-CF44-AE5D-C333B2F730C4}" type="slidenum">
              <a:rPr lang="en-GB" smtClean="0"/>
              <a:pPr>
                <a:defRPr/>
              </a:pPr>
              <a:t>9</a:t>
            </a:fld>
            <a:endParaRPr lang="en-GB" dirty="0"/>
          </a:p>
        </p:txBody>
      </p:sp>
    </p:spTree>
    <p:extLst>
      <p:ext uri="{BB962C8B-B14F-4D97-AF65-F5344CB8AC3E}">
        <p14:creationId xmlns:p14="http://schemas.microsoft.com/office/powerpoint/2010/main" val="2908974086"/>
      </p:ext>
    </p:extLst>
  </p:cSld>
  <p:clrMapOvr>
    <a:masterClrMapping/>
  </p:clrMapOvr>
  <p:transition spd="slow"/>
</p:sld>
</file>

<file path=ppt/theme/theme1.xml><?xml version="1.0" encoding="utf-8"?>
<a:theme xmlns:a="http://schemas.openxmlformats.org/drawingml/2006/main" name="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Gotham_tiedekunta_Valtiotieteellinen_15112016.potx" id="{2CC22624-160A-41D2-A700-84DE91217A56}" vid="{26CAFBD0-DBE3-48AB-95EA-5E3C69D6D3C8}"/>
    </a:ext>
  </a:ext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8EAC7D"/>
      </a:accent5>
      <a:accent6>
        <a:srgbClr val="718A93"/>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HY_template_Arial_tiedekunta_Valtiotieteellinen_15112016</Template>
  <TotalTime>0</TotalTime>
  <Words>2965</Words>
  <Application>Microsoft Office PowerPoint</Application>
  <PresentationFormat>On-screen Show (4:3)</PresentationFormat>
  <Paragraphs>330</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Calibri</vt:lpstr>
      <vt:lpstr>Gotham Narrow Bold</vt:lpstr>
      <vt:lpstr>Gotham Narrow Bold</vt:lpstr>
      <vt:lpstr>Gotham Narrow Book</vt:lpstr>
      <vt:lpstr>Gotham-Bold</vt:lpstr>
      <vt:lpstr>Times New Roman</vt:lpstr>
      <vt:lpstr>Wingdings</vt:lpstr>
      <vt:lpstr>HY_2016</vt:lpstr>
      <vt:lpstr>Social policy in the digital economy</vt:lpstr>
      <vt:lpstr>Presentation outline</vt:lpstr>
      <vt:lpstr>What is The Digital Economy? 1/2</vt:lpstr>
      <vt:lpstr>What is the digital economy? 2/2</vt:lpstr>
      <vt:lpstr>The ’this time is different’ scenario</vt:lpstr>
      <vt:lpstr>The ’This time is different’ scenario</vt:lpstr>
      <vt:lpstr>Implications</vt:lpstr>
      <vt:lpstr>The ’this time is no different’ scenario</vt:lpstr>
      <vt:lpstr>The ’this time is no different’ scenario</vt:lpstr>
      <vt:lpstr>Implications</vt:lpstr>
      <vt:lpstr>The conservative scenario</vt:lpstr>
      <vt:lpstr>The conservative scenario</vt:lpstr>
      <vt:lpstr>The conservative scenario</vt:lpstr>
      <vt:lpstr>The conservative scenario</vt:lpstr>
      <vt:lpstr>Implications</vt:lpstr>
      <vt:lpstr>PowerPoint Presentation</vt:lpstr>
      <vt:lpstr>Policy analysis</vt:lpstr>
      <vt:lpstr>Shorter working hours – ’solution to (nearly) everything’?</vt:lpstr>
      <vt:lpstr>Shorter working hours – ’solution to (nearly) everything’?</vt:lpstr>
      <vt:lpstr>Shorter working hours – ’solution to (nearly) everything’?</vt:lpstr>
      <vt:lpstr>’Who owns the robots rules the world’</vt:lpstr>
      <vt:lpstr>’Who owns the robots rules the world’</vt:lpstr>
      <vt:lpstr>Guaranteed jobs programmes</vt:lpstr>
      <vt:lpstr>Guaranteed jobs programmes</vt:lpstr>
      <vt:lpstr>A free lunch with robots – Is there a Case for a Basic income?  </vt:lpstr>
      <vt:lpstr>A free lunch with robots – Is there a Case for a Basic income? </vt:lpstr>
      <vt:lpstr>A free lunch with robots – Is there a Case for a Basic income? </vt:lpstr>
      <vt:lpstr>A free lunch with robots – Is there a Case for a Basic income? </vt:lpstr>
      <vt:lpstr>A free lunch with robots – Is there a Case for a Basic income? </vt:lpstr>
      <vt:lpstr>A free lunch with robots – Is there a Case for a Basic income </vt:lpstr>
      <vt:lpstr>But then again…</vt:lpstr>
      <vt:lpstr>Summary: Policy analysis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2018-04-12T07:56:49Z</dcterms:created>
  <dcterms:modified xsi:type="dcterms:W3CDTF">2018-04-26T14:15:25Z</dcterms:modified>
</cp:coreProperties>
</file>