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7" r:id="rId2"/>
  </p:sldMasterIdLst>
  <p:notesMasterIdLst>
    <p:notesMasterId r:id="rId24"/>
  </p:notesMasterIdLst>
  <p:sldIdLst>
    <p:sldId id="259" r:id="rId3"/>
    <p:sldId id="281" r:id="rId4"/>
    <p:sldId id="294" r:id="rId5"/>
    <p:sldId id="295" r:id="rId6"/>
    <p:sldId id="296" r:id="rId7"/>
    <p:sldId id="297" r:id="rId8"/>
    <p:sldId id="298" r:id="rId9"/>
    <p:sldId id="299" r:id="rId10"/>
    <p:sldId id="300" r:id="rId11"/>
    <p:sldId id="311" r:id="rId12"/>
    <p:sldId id="313" r:id="rId13"/>
    <p:sldId id="312" r:id="rId14"/>
    <p:sldId id="302" r:id="rId15"/>
    <p:sldId id="315" r:id="rId16"/>
    <p:sldId id="316" r:id="rId17"/>
    <p:sldId id="317" r:id="rId18"/>
    <p:sldId id="318" r:id="rId19"/>
    <p:sldId id="319" r:id="rId20"/>
    <p:sldId id="321" r:id="rId21"/>
    <p:sldId id="309" r:id="rId22"/>
    <p:sldId id="310" r:id="rId2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63" userDrawn="1">
          <p15:clr>
            <a:srgbClr val="A4A3A4"/>
          </p15:clr>
        </p15:guide>
        <p15:guide id="3" orient="horz" pos="2499">
          <p15:clr>
            <a:srgbClr val="A4A3A4"/>
          </p15:clr>
        </p15:guide>
        <p15:guide id="4" orient="horz" pos="2357">
          <p15:clr>
            <a:srgbClr val="A4A3A4"/>
          </p15:clr>
        </p15:guide>
        <p15:guide id="5" orient="horz" pos="234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34619" autoAdjust="0"/>
    <p:restoredTop sz="94660" autoAdjust="0"/>
  </p:normalViewPr>
  <p:slideViewPr>
    <p:cSldViewPr snapToGrid="0">
      <p:cViewPr varScale="1">
        <p:scale>
          <a:sx n="109" d="100"/>
          <a:sy n="109" d="100"/>
        </p:scale>
        <p:origin x="1296" y="108"/>
      </p:cViewPr>
      <p:guideLst>
        <p:guide orient="horz" pos="2160"/>
        <p:guide pos="363"/>
        <p:guide orient="horz" pos="2499"/>
        <p:guide orient="horz" pos="2357"/>
        <p:guide orient="horz" pos="2343"/>
      </p:guideLst>
    </p:cSldViewPr>
  </p:slideViewPr>
  <p:outlineViewPr>
    <p:cViewPr>
      <p:scale>
        <a:sx n="33" d="100"/>
        <a:sy n="33" d="100"/>
      </p:scale>
      <p:origin x="0" y="32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nl-NL"/>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54F67E3-005B-4A5B-A64B-4E620D6532D3}" type="datetimeFigureOut">
              <a:rPr lang="nl-NL" smtClean="0"/>
              <a:t>19-4-2018</a:t>
            </a:fld>
            <a:endParaRPr lang="nl-NL"/>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nl-NL"/>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nl-NL"/>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6F6EB55-D046-4316-A421-6DEA4C9E91D3}" type="slidenum">
              <a:rPr lang="nl-NL" smtClean="0"/>
              <a:t>‹#›</a:t>
            </a:fld>
            <a:endParaRPr lang="nl-NL"/>
          </a:p>
        </p:txBody>
      </p:sp>
    </p:spTree>
    <p:extLst>
      <p:ext uri="{BB962C8B-B14F-4D97-AF65-F5344CB8AC3E}">
        <p14:creationId xmlns:p14="http://schemas.microsoft.com/office/powerpoint/2010/main" val="64421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10"/>
          </p:nvPr>
        </p:nvSpPr>
        <p:spPr/>
        <p:txBody>
          <a:bodyPr/>
          <a:lstStyle/>
          <a:p>
            <a:fld id="{C7E95ED8-FC51-4F2C-AAC3-AB432BB7F170}" type="slidenum">
              <a:rPr lang="en-GB" smtClean="0"/>
              <a:t>2</a:t>
            </a:fld>
            <a:endParaRPr lang="en-GB"/>
          </a:p>
        </p:txBody>
      </p:sp>
    </p:spTree>
    <p:extLst>
      <p:ext uri="{BB962C8B-B14F-4D97-AF65-F5344CB8AC3E}">
        <p14:creationId xmlns:p14="http://schemas.microsoft.com/office/powerpoint/2010/main" val="3025722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Flexible schedule and job opportunities for people that</a:t>
            </a:r>
            <a:r>
              <a:rPr lang="en-GB" baseline="0" dirty="0" smtClean="0"/>
              <a:t> are home-bound</a:t>
            </a:r>
            <a:endParaRPr lang="en-GB" dirty="0"/>
          </a:p>
        </p:txBody>
      </p:sp>
      <p:sp>
        <p:nvSpPr>
          <p:cNvPr id="4" name="Slide Number Placeholder 3"/>
          <p:cNvSpPr>
            <a:spLocks noGrp="1"/>
          </p:cNvSpPr>
          <p:nvPr>
            <p:ph type="sldNum" sz="quarter" idx="10"/>
          </p:nvPr>
        </p:nvSpPr>
        <p:spPr/>
        <p:txBody>
          <a:bodyPr/>
          <a:lstStyle/>
          <a:p>
            <a:fld id="{B5CDD5BA-3B20-B140-BDEE-02A5E1367ACB}" type="slidenum">
              <a:rPr lang="it-IT" smtClean="0"/>
              <a:t>3</a:t>
            </a:fld>
            <a:endParaRPr lang="it-IT"/>
          </a:p>
        </p:txBody>
      </p:sp>
    </p:spTree>
    <p:extLst>
      <p:ext uri="{BB962C8B-B14F-4D97-AF65-F5344CB8AC3E}">
        <p14:creationId xmlns:p14="http://schemas.microsoft.com/office/powerpoint/2010/main" val="449033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Risk of creating new invisible workers dehumanization may impact on reviews and feedbacks from customers as workers may expected to run as flawless as machines.</a:t>
            </a:r>
            <a:r>
              <a:rPr lang="en-GB" baseline="0" dirty="0" smtClean="0"/>
              <a:t> A</a:t>
            </a:r>
            <a:r>
              <a:rPr lang="en-GB" dirty="0"/>
              <a:t>symmetric shift of costs and liabilities from platforms/customers to workers whilst retaining strong control on them. Low pay pushes people to work long hours</a:t>
            </a:r>
            <a:endParaRPr lang="en-GB" dirty="0"/>
          </a:p>
        </p:txBody>
      </p:sp>
      <p:sp>
        <p:nvSpPr>
          <p:cNvPr id="4" name="Slide Number Placeholder 3"/>
          <p:cNvSpPr>
            <a:spLocks noGrp="1"/>
          </p:cNvSpPr>
          <p:nvPr>
            <p:ph type="sldNum" sz="quarter" idx="10"/>
          </p:nvPr>
        </p:nvSpPr>
        <p:spPr/>
        <p:txBody>
          <a:bodyPr/>
          <a:lstStyle/>
          <a:p>
            <a:fld id="{C7E95ED8-FC51-4F2C-AAC3-AB432BB7F170}" type="slidenum">
              <a:rPr lang="en-GB" smtClean="0"/>
              <a:t>5</a:t>
            </a:fld>
            <a:endParaRPr lang="en-GB"/>
          </a:p>
        </p:txBody>
      </p:sp>
    </p:spTree>
    <p:extLst>
      <p:ext uri="{BB962C8B-B14F-4D97-AF65-F5344CB8AC3E}">
        <p14:creationId xmlns:p14="http://schemas.microsoft.com/office/powerpoint/2010/main" val="4059893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AMT also</a:t>
            </a:r>
            <a:r>
              <a:rPr lang="en-GB" baseline="0" dirty="0" smtClean="0"/>
              <a:t> possible to provide feedback and further instructions to </a:t>
            </a:r>
            <a:r>
              <a:rPr lang="en-GB" baseline="0" dirty="0" err="1" smtClean="0"/>
              <a:t>Turkers</a:t>
            </a:r>
            <a:r>
              <a:rPr lang="en-GB" baseline="0" dirty="0" smtClean="0"/>
              <a:t> making payment conditional</a:t>
            </a:r>
            <a:endParaRPr lang="en-GB" dirty="0"/>
          </a:p>
        </p:txBody>
      </p:sp>
      <p:sp>
        <p:nvSpPr>
          <p:cNvPr id="4" name="Slide Number Placeholder 3"/>
          <p:cNvSpPr>
            <a:spLocks noGrp="1"/>
          </p:cNvSpPr>
          <p:nvPr>
            <p:ph type="sldNum" sz="quarter" idx="10"/>
          </p:nvPr>
        </p:nvSpPr>
        <p:spPr/>
        <p:txBody>
          <a:bodyPr/>
          <a:lstStyle/>
          <a:p>
            <a:fld id="{C7E95ED8-FC51-4F2C-AAC3-AB432BB7F170}" type="slidenum">
              <a:rPr lang="en-GB" smtClean="0"/>
              <a:t>6</a:t>
            </a:fld>
            <a:endParaRPr lang="en-GB"/>
          </a:p>
        </p:txBody>
      </p:sp>
    </p:spTree>
    <p:extLst>
      <p:ext uri="{BB962C8B-B14F-4D97-AF65-F5344CB8AC3E}">
        <p14:creationId xmlns:p14="http://schemas.microsoft.com/office/powerpoint/2010/main" val="1640265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Forced labour via crowdwork</a:t>
            </a:r>
            <a:r>
              <a:rPr lang="en-GB" baseline="0" dirty="0" smtClean="0"/>
              <a:t>: risk of no control of the workplace</a:t>
            </a:r>
          </a:p>
          <a:p>
            <a:r>
              <a:rPr lang="en-GB" baseline="0" dirty="0" smtClean="0"/>
              <a:t>Indirect discrimination if incentive to work longer hours. Companies may set criteria to skim workers also on the basis of home country. Emotional labour and implicit and explicit bias </a:t>
            </a:r>
          </a:p>
          <a:p>
            <a:r>
              <a:rPr lang="en-GB" baseline="0" dirty="0" smtClean="0"/>
              <a:t>Lock-in effects: idiosyncratic investments and reputation. Good ratings are a type of “capital” in the gig economy which is impossible to carry over, when moving to another platform</a:t>
            </a:r>
            <a:endParaRPr lang="en-GB" dirty="0"/>
          </a:p>
        </p:txBody>
      </p:sp>
      <p:sp>
        <p:nvSpPr>
          <p:cNvPr id="4" name="Slide Number Placeholder 3"/>
          <p:cNvSpPr>
            <a:spLocks noGrp="1"/>
          </p:cNvSpPr>
          <p:nvPr>
            <p:ph type="sldNum" sz="quarter" idx="10"/>
          </p:nvPr>
        </p:nvSpPr>
        <p:spPr/>
        <p:txBody>
          <a:bodyPr/>
          <a:lstStyle/>
          <a:p>
            <a:fld id="{C7E95ED8-FC51-4F2C-AAC3-AB432BB7F170}" type="slidenum">
              <a:rPr lang="en-GB" smtClean="0"/>
              <a:t>7</a:t>
            </a:fld>
            <a:endParaRPr lang="en-GB"/>
          </a:p>
        </p:txBody>
      </p:sp>
    </p:spTree>
    <p:extLst>
      <p:ext uri="{BB962C8B-B14F-4D97-AF65-F5344CB8AC3E}">
        <p14:creationId xmlns:p14="http://schemas.microsoft.com/office/powerpoint/2010/main" val="2411861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Casual</a:t>
            </a:r>
            <a:r>
              <a:rPr lang="en-GB" baseline="0" dirty="0" smtClean="0"/>
              <a:t> work and marginal part-time</a:t>
            </a:r>
            <a:endParaRPr lang="en-GB" dirty="0"/>
          </a:p>
        </p:txBody>
      </p:sp>
      <p:sp>
        <p:nvSpPr>
          <p:cNvPr id="4" name="Slide Number Placeholder 3"/>
          <p:cNvSpPr>
            <a:spLocks noGrp="1"/>
          </p:cNvSpPr>
          <p:nvPr>
            <p:ph type="sldNum" sz="quarter" idx="10"/>
          </p:nvPr>
        </p:nvSpPr>
        <p:spPr/>
        <p:txBody>
          <a:bodyPr/>
          <a:lstStyle/>
          <a:p>
            <a:fld id="{C7E95ED8-FC51-4F2C-AAC3-AB432BB7F170}" type="slidenum">
              <a:rPr lang="en-GB" smtClean="0"/>
              <a:t>8</a:t>
            </a:fld>
            <a:endParaRPr lang="en-GB"/>
          </a:p>
        </p:txBody>
      </p:sp>
    </p:spTree>
    <p:extLst>
      <p:ext uri="{BB962C8B-B14F-4D97-AF65-F5344CB8AC3E}">
        <p14:creationId xmlns:p14="http://schemas.microsoft.com/office/powerpoint/2010/main" val="2148967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5CDD5BA-3B20-B140-BDEE-02A5E1367ACB}" type="slidenum">
              <a:rPr lang="it-IT" smtClean="0"/>
              <a:t>9</a:t>
            </a:fld>
            <a:endParaRPr lang="it-IT"/>
          </a:p>
        </p:txBody>
      </p:sp>
    </p:spTree>
    <p:extLst>
      <p:ext uri="{BB962C8B-B14F-4D97-AF65-F5344CB8AC3E}">
        <p14:creationId xmlns:p14="http://schemas.microsoft.com/office/powerpoint/2010/main" val="40964797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nl-BE"/>
          </a:p>
        </p:txBody>
      </p:sp>
      <p:sp>
        <p:nvSpPr>
          <p:cNvPr id="12" name="Rechthoek 11"/>
          <p:cNvSpPr/>
          <p:nvPr userDrawn="1"/>
        </p:nvSpPr>
        <p:spPr>
          <a:xfrm>
            <a:off x="0" y="4679576"/>
            <a:ext cx="9144000" cy="217598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nl-BE"/>
          </a:p>
        </p:txBody>
      </p:sp>
      <p:sp>
        <p:nvSpPr>
          <p:cNvPr id="8" name="Rechthoek 7"/>
          <p:cNvSpPr/>
          <p:nvPr userDrawn="1"/>
        </p:nvSpPr>
        <p:spPr>
          <a:xfrm>
            <a:off x="0" y="647998"/>
            <a:ext cx="9144000" cy="4456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nl-BE"/>
          </a:p>
        </p:txBody>
      </p:sp>
      <p:pic>
        <p:nvPicPr>
          <p:cNvPr id="9" name="Afbeelding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000" y="360000"/>
            <a:ext cx="2018135" cy="720000"/>
          </a:xfrm>
          <a:prstGeom prst="rect">
            <a:avLst/>
          </a:prstGeom>
        </p:spPr>
      </p:pic>
      <p:sp>
        <p:nvSpPr>
          <p:cNvPr id="10" name="Titel 1"/>
          <p:cNvSpPr>
            <a:spLocks noGrp="1"/>
          </p:cNvSpPr>
          <p:nvPr>
            <p:ph type="ctrTitle"/>
          </p:nvPr>
        </p:nvSpPr>
        <p:spPr>
          <a:xfrm>
            <a:off x="576000" y="1080000"/>
            <a:ext cx="4919366" cy="4024798"/>
          </a:xfrm>
          <a:prstGeom prst="rect">
            <a:avLst/>
          </a:prstGeom>
        </p:spPr>
        <p:txBody>
          <a:bodyPr anchor="ctr" anchorCtr="0"/>
          <a:lstStyle>
            <a:lvl1pPr algn="l">
              <a:defRPr sz="4000" baseline="0">
                <a:solidFill>
                  <a:schemeClr val="bg1"/>
                </a:solidFill>
              </a:defRPr>
            </a:lvl1pPr>
          </a:lstStyle>
          <a:p>
            <a:r>
              <a:rPr lang="en-US" dirty="0" smtClean="0"/>
              <a:t>Click to edit Master title style</a:t>
            </a:r>
            <a:endParaRPr lang="nl-NL" dirty="0"/>
          </a:p>
        </p:txBody>
      </p:sp>
      <p:sp>
        <p:nvSpPr>
          <p:cNvPr id="11" name="Ondertitel 2"/>
          <p:cNvSpPr>
            <a:spLocks noGrp="1"/>
          </p:cNvSpPr>
          <p:nvPr>
            <p:ph type="subTitle" idx="1"/>
          </p:nvPr>
        </p:nvSpPr>
        <p:spPr>
          <a:xfrm>
            <a:off x="576000" y="5392800"/>
            <a:ext cx="4919366" cy="820799"/>
          </a:xfrm>
          <a:prstGeom prst="rect">
            <a:avLst/>
          </a:prstGeom>
        </p:spPr>
        <p:txBody>
          <a:bodyPr lIns="0" tIns="0" rIns="0" bIns="0"/>
          <a:lstStyle>
            <a:lvl1pPr marL="0" indent="0" algn="l">
              <a:buNone/>
              <a:defRPr sz="24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nl-NL" dirty="0"/>
          </a:p>
        </p:txBody>
      </p:sp>
      <p:sp>
        <p:nvSpPr>
          <p:cNvPr id="3" name="Tijdelijke aanduiding voor afbeelding 2"/>
          <p:cNvSpPr>
            <a:spLocks noGrp="1"/>
          </p:cNvSpPr>
          <p:nvPr>
            <p:ph type="pic" sz="quarter" idx="10"/>
          </p:nvPr>
        </p:nvSpPr>
        <p:spPr>
          <a:xfrm>
            <a:off x="6071365" y="1646238"/>
            <a:ext cx="2498893" cy="4567361"/>
          </a:xfrm>
          <a:prstGeom prst="rect">
            <a:avLst/>
          </a:prstGeom>
        </p:spPr>
        <p:txBody>
          <a:bodyPr/>
          <a:lstStyle/>
          <a:p>
            <a:endParaRPr lang="nl-NL"/>
          </a:p>
        </p:txBody>
      </p:sp>
    </p:spTree>
    <p:extLst>
      <p:ext uri="{BB962C8B-B14F-4D97-AF65-F5344CB8AC3E}">
        <p14:creationId xmlns:p14="http://schemas.microsoft.com/office/powerpoint/2010/main" val="1179319617"/>
      </p:ext>
    </p:extLst>
  </p:cSld>
  <p:clrMapOvr>
    <a:masterClrMapping/>
  </p:clrMapOvr>
  <p:extLst mod="1">
    <p:ext uri="{DCECCB84-F9BA-43D5-87BE-67443E8EF086}">
      <p15:sldGuideLst xmlns:p15="http://schemas.microsoft.com/office/powerpoint/2012/main">
        <p15:guide id="1" orient="horz" pos="3929" userDrawn="1">
          <p15:clr>
            <a:srgbClr val="FBAE40"/>
          </p15:clr>
        </p15:guide>
        <p15:guide id="2" pos="446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155448"/>
            <a:ext cx="8229600" cy="1252728"/>
          </a:xfrm>
        </p:spPr>
        <p:txBody>
          <a:bodyPr/>
          <a:lstStyle/>
          <a:p>
            <a:r>
              <a:rPr kumimoji="0" lang="it-IT" smtClean="0"/>
              <a:t>Fare clic per modificare stile</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3CA6D94-F905-3C49-A207-568F537EB6C9}" type="datetimeFigureOut">
              <a:rPr lang="it-IT" smtClean="0"/>
              <a:t>19/04/2018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EED520-351E-6942-BCCA-481A3B4A0C6C}" type="slidenum">
              <a:rPr lang="it-IT" smtClean="0"/>
              <a:t>‹#›</a:t>
            </a:fld>
            <a:endParaRPr lang="it-IT"/>
          </a:p>
        </p:txBody>
      </p:sp>
    </p:spTree>
    <p:extLst>
      <p:ext uri="{BB962C8B-B14F-4D97-AF65-F5344CB8AC3E}">
        <p14:creationId xmlns:p14="http://schemas.microsoft.com/office/powerpoint/2010/main" val="236885860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extLst/>
          </a:lstStyle>
          <a:p>
            <a:r>
              <a:rPr kumimoji="0" lang="it-IT" smtClean="0"/>
              <a:t>Fare clic per modificare stile</a:t>
            </a:r>
            <a:endParaRPr kumimoji="0" lang="en-US"/>
          </a:p>
        </p:txBody>
      </p:sp>
      <p:sp>
        <p:nvSpPr>
          <p:cNvPr id="3" name="Segnaposto testo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it-IT" smtClean="0"/>
              <a:t>Fare clic per modificare gli stili del testo dello schema</a:t>
            </a:r>
          </a:p>
        </p:txBody>
      </p:sp>
      <p:sp>
        <p:nvSpPr>
          <p:cNvPr id="4" name="Segnaposto contenuto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testo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it-IT" smtClean="0"/>
              <a:t>Fare clic per modificare gli stili del testo dello schema</a:t>
            </a:r>
          </a:p>
        </p:txBody>
      </p:sp>
      <p:sp>
        <p:nvSpPr>
          <p:cNvPr id="6" name="Segnaposto contenuto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83CA6D94-F905-3C49-A207-568F537EB6C9}" type="datetimeFigureOut">
              <a:rPr lang="it-IT" smtClean="0"/>
              <a:t>19/04/2018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AEED520-351E-6942-BCCA-481A3B4A0C6C}" type="slidenum">
              <a:rPr lang="it-IT" smtClean="0"/>
              <a:t>‹#›</a:t>
            </a:fld>
            <a:endParaRPr lang="it-IT"/>
          </a:p>
        </p:txBody>
      </p:sp>
    </p:spTree>
    <p:extLst>
      <p:ext uri="{BB962C8B-B14F-4D97-AF65-F5344CB8AC3E}">
        <p14:creationId xmlns:p14="http://schemas.microsoft.com/office/powerpoint/2010/main" val="10441365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nl-BE"/>
          </a:p>
        </p:txBody>
      </p:sp>
      <p:sp>
        <p:nvSpPr>
          <p:cNvPr id="8" name="Rechthoek 7"/>
          <p:cNvSpPr/>
          <p:nvPr userDrawn="1"/>
        </p:nvSpPr>
        <p:spPr>
          <a:xfrm>
            <a:off x="0" y="647998"/>
            <a:ext cx="9144000" cy="6210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nl-BE"/>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95791" y="1350253"/>
            <a:ext cx="4648209" cy="5507747"/>
          </a:xfrm>
          <a:prstGeom prst="rect">
            <a:avLst/>
          </a:prstGeom>
        </p:spPr>
      </p:pic>
      <p:pic>
        <p:nvPicPr>
          <p:cNvPr id="9" name="Afbeelding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0000" y="360000"/>
            <a:ext cx="2018135" cy="720000"/>
          </a:xfrm>
          <a:prstGeom prst="rect">
            <a:avLst/>
          </a:prstGeom>
        </p:spPr>
      </p:pic>
      <p:sp>
        <p:nvSpPr>
          <p:cNvPr id="14" name="Title 2"/>
          <p:cNvSpPr>
            <a:spLocks noGrp="1"/>
          </p:cNvSpPr>
          <p:nvPr>
            <p:ph type="title"/>
          </p:nvPr>
        </p:nvSpPr>
        <p:spPr>
          <a:xfrm>
            <a:off x="576000" y="1800000"/>
            <a:ext cx="6516950" cy="2386800"/>
          </a:xfrm>
          <a:prstGeom prst="rect">
            <a:avLst/>
          </a:prstGeom>
        </p:spPr>
        <p:txBody>
          <a:bodyPr>
            <a:normAutofit/>
          </a:bodyPr>
          <a:lstStyle>
            <a:lvl1pPr>
              <a:defRPr sz="4000">
                <a:solidFill>
                  <a:schemeClr val="bg1"/>
                </a:solidFill>
              </a:defRPr>
            </a:lvl1pPr>
          </a:lstStyle>
          <a:p>
            <a:r>
              <a:rPr lang="en-US" dirty="0" smtClean="0"/>
              <a:t>Click to edit Master title style</a:t>
            </a:r>
            <a:endParaRPr lang="nl-NL" dirty="0"/>
          </a:p>
        </p:txBody>
      </p:sp>
      <p:sp>
        <p:nvSpPr>
          <p:cNvPr id="15" name="Ondertitel 2"/>
          <p:cNvSpPr>
            <a:spLocks noGrp="1"/>
          </p:cNvSpPr>
          <p:nvPr>
            <p:ph type="subTitle" idx="1"/>
          </p:nvPr>
        </p:nvSpPr>
        <p:spPr>
          <a:xfrm>
            <a:off x="576003" y="4359604"/>
            <a:ext cx="6516947" cy="1655999"/>
          </a:xfrm>
          <a:prstGeom prst="rect">
            <a:avLst/>
          </a:prstGeom>
        </p:spPr>
        <p:txBody>
          <a:bodyPr lIns="0" tIns="0" rIns="0" bIns="0"/>
          <a:lstStyle>
            <a:lvl1pPr marL="0" indent="0" algn="l">
              <a:buNone/>
              <a:defRPr sz="2400" baseline="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nl-NL" dirty="0" smtClean="0"/>
              <a:t>Klik om de ondertitelstijl van het model te bewerken</a:t>
            </a:r>
            <a:endParaRPr lang="nl-NL" dirty="0"/>
          </a:p>
        </p:txBody>
      </p:sp>
    </p:spTree>
    <p:extLst>
      <p:ext uri="{BB962C8B-B14F-4D97-AF65-F5344CB8AC3E}">
        <p14:creationId xmlns:p14="http://schemas.microsoft.com/office/powerpoint/2010/main" val="3287174042"/>
      </p:ext>
    </p:extLst>
  </p:cSld>
  <p:clrMapOvr>
    <a:masterClrMapping/>
  </p:clrMapOvr>
  <p:extLst mod="1">
    <p:ext uri="{DCECCB84-F9BA-43D5-87BE-67443E8EF086}">
      <p15:sldGuideLst xmlns:p15="http://schemas.microsoft.com/office/powerpoint/2012/main">
        <p15:guide id="1" orient="horz" pos="3929">
          <p15:clr>
            <a:srgbClr val="FBAE40"/>
          </p15:clr>
        </p15:guide>
        <p15:guide id="2" pos="446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ekop">
    <p:spTree>
      <p:nvGrpSpPr>
        <p:cNvPr id="1" name=""/>
        <p:cNvGrpSpPr/>
        <p:nvPr/>
      </p:nvGrpSpPr>
      <p:grpSpPr>
        <a:xfrm>
          <a:off x="0" y="0"/>
          <a:ext cx="0" cy="0"/>
          <a:chOff x="0" y="0"/>
          <a:chExt cx="0" cy="0"/>
        </a:xfrm>
      </p:grpSpPr>
      <p:sp>
        <p:nvSpPr>
          <p:cNvPr id="7" name="Rechthoek 6"/>
          <p:cNvSpPr/>
          <p:nvPr userDrawn="1"/>
        </p:nvSpPr>
        <p:spPr>
          <a:xfrm>
            <a:off x="0" y="0"/>
            <a:ext cx="9144000" cy="62075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nl-BE"/>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95791" y="701033"/>
            <a:ext cx="4648209" cy="5507747"/>
          </a:xfrm>
          <a:prstGeom prst="rect">
            <a:avLst/>
          </a:prstGeom>
        </p:spPr>
      </p:pic>
      <p:sp>
        <p:nvSpPr>
          <p:cNvPr id="8" name="Titel 1"/>
          <p:cNvSpPr>
            <a:spLocks noGrp="1"/>
          </p:cNvSpPr>
          <p:nvPr>
            <p:ph type="title"/>
          </p:nvPr>
        </p:nvSpPr>
        <p:spPr>
          <a:xfrm>
            <a:off x="575999" y="1800000"/>
            <a:ext cx="6516951" cy="2386800"/>
          </a:xfrm>
          <a:prstGeom prst="rect">
            <a:avLst/>
          </a:prstGeom>
        </p:spPr>
        <p:txBody>
          <a:bodyPr anchor="b">
            <a:normAutofit/>
          </a:bodyPr>
          <a:lstStyle>
            <a:lvl1pPr>
              <a:defRPr sz="4000" baseline="0">
                <a:solidFill>
                  <a:schemeClr val="tx2"/>
                </a:solidFill>
              </a:defRPr>
            </a:lvl1pPr>
          </a:lstStyle>
          <a:p>
            <a:r>
              <a:rPr lang="en-US" dirty="0" smtClean="0"/>
              <a:t>Click to edit Master title style</a:t>
            </a:r>
            <a:endParaRPr lang="nl-NL" dirty="0"/>
          </a:p>
        </p:txBody>
      </p:sp>
      <p:sp>
        <p:nvSpPr>
          <p:cNvPr id="9" name="Tijdelijke aanduiding voor tekst 2"/>
          <p:cNvSpPr>
            <a:spLocks noGrp="1"/>
          </p:cNvSpPr>
          <p:nvPr>
            <p:ph type="body" idx="1"/>
          </p:nvPr>
        </p:nvSpPr>
        <p:spPr>
          <a:xfrm>
            <a:off x="575999" y="4359600"/>
            <a:ext cx="6516951" cy="1501200"/>
          </a:xfrm>
          <a:prstGeom prst="rect">
            <a:avLst/>
          </a:prstGeom>
        </p:spPr>
        <p:txBody>
          <a:bodyPr lIns="0" tIns="0" rIns="0" bIns="0"/>
          <a:lstStyle>
            <a:lvl1pPr marL="0" indent="0">
              <a:buNone/>
              <a:defRPr sz="24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12" name="Date Placeholder 11"/>
          <p:cNvSpPr>
            <a:spLocks noGrp="1"/>
          </p:cNvSpPr>
          <p:nvPr>
            <p:ph type="dt" sz="half" idx="15"/>
          </p:nvPr>
        </p:nvSpPr>
        <p:spPr/>
        <p:txBody>
          <a:bodyPr/>
          <a:lstStyle/>
          <a:p>
            <a:fld id="{A9D5A4A7-7A09-4E85-AE8A-5805538C584E}" type="datetime1">
              <a:rPr lang="nl-BE" smtClean="0"/>
              <a:t>19/04/2018</a:t>
            </a:fld>
            <a:endParaRPr lang="nl-NL" dirty="0"/>
          </a:p>
        </p:txBody>
      </p:sp>
      <p:sp>
        <p:nvSpPr>
          <p:cNvPr id="13" name="Footer Placeholder 12"/>
          <p:cNvSpPr>
            <a:spLocks noGrp="1"/>
          </p:cNvSpPr>
          <p:nvPr>
            <p:ph type="ftr" sz="quarter" idx="16"/>
          </p:nvPr>
        </p:nvSpPr>
        <p:spPr/>
        <p:txBody>
          <a:bodyPr/>
          <a:lstStyle/>
          <a:p>
            <a:r>
              <a:rPr lang="nl-NL" smtClean="0"/>
              <a:t>Institute for Labour Law</a:t>
            </a:r>
            <a:endParaRPr lang="nl-NL" dirty="0"/>
          </a:p>
        </p:txBody>
      </p:sp>
      <p:sp>
        <p:nvSpPr>
          <p:cNvPr id="14" name="Slide Number Placeholder 13"/>
          <p:cNvSpPr>
            <a:spLocks noGrp="1"/>
          </p:cNvSpPr>
          <p:nvPr>
            <p:ph type="sldNum" sz="quarter" idx="17"/>
          </p:nvPr>
        </p:nvSpPr>
        <p:spPr/>
        <p:txBody>
          <a:bodyPr/>
          <a:lstStyle/>
          <a:p>
            <a:fld id="{0A297500-7527-634B-90F4-69D0994C32B4}" type="slidenum">
              <a:rPr lang="nl-NL" smtClean="0"/>
              <a:pPr/>
              <a:t>‹#›</a:t>
            </a:fld>
            <a:endParaRPr lang="nl-NL" dirty="0"/>
          </a:p>
        </p:txBody>
      </p:sp>
    </p:spTree>
    <p:extLst>
      <p:ext uri="{BB962C8B-B14F-4D97-AF65-F5344CB8AC3E}">
        <p14:creationId xmlns:p14="http://schemas.microsoft.com/office/powerpoint/2010/main" val="831481365"/>
      </p:ext>
    </p:extLst>
  </p:cSld>
  <p:clrMapOvr>
    <a:masterClrMapping/>
  </p:clrMapOvr>
  <p:extLst mod="1">
    <p:ext uri="{DCECCB84-F9BA-43D5-87BE-67443E8EF086}">
      <p15:sldGuideLst xmlns:p15="http://schemas.microsoft.com/office/powerpoint/2012/main">
        <p15:guide id="1" orient="horz" pos="2160">
          <p15:clr>
            <a:srgbClr val="FBAE40"/>
          </p15:clr>
        </p15:guide>
        <p15:guide id="2" pos="4468">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ekopWi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95791" y="702253"/>
            <a:ext cx="4648209" cy="5507747"/>
          </a:xfrm>
          <a:prstGeom prst="rect">
            <a:avLst/>
          </a:prstGeom>
        </p:spPr>
      </p:pic>
      <p:sp>
        <p:nvSpPr>
          <p:cNvPr id="8" name="Titel 1"/>
          <p:cNvSpPr>
            <a:spLocks noGrp="1"/>
          </p:cNvSpPr>
          <p:nvPr>
            <p:ph type="title"/>
          </p:nvPr>
        </p:nvSpPr>
        <p:spPr>
          <a:xfrm>
            <a:off x="575999" y="1800000"/>
            <a:ext cx="6516951" cy="2386800"/>
          </a:xfrm>
          <a:prstGeom prst="rect">
            <a:avLst/>
          </a:prstGeom>
        </p:spPr>
        <p:txBody>
          <a:bodyPr anchor="b">
            <a:normAutofit/>
          </a:bodyPr>
          <a:lstStyle>
            <a:lvl1pPr>
              <a:defRPr sz="4000" baseline="0">
                <a:solidFill>
                  <a:schemeClr val="tx2"/>
                </a:solidFill>
              </a:defRPr>
            </a:lvl1pPr>
          </a:lstStyle>
          <a:p>
            <a:r>
              <a:rPr lang="en-US" dirty="0" smtClean="0"/>
              <a:t>Click to edit Master title style</a:t>
            </a:r>
            <a:endParaRPr lang="nl-NL" dirty="0"/>
          </a:p>
        </p:txBody>
      </p:sp>
      <p:sp>
        <p:nvSpPr>
          <p:cNvPr id="9" name="Tijdelijke aanduiding voor tekst 2"/>
          <p:cNvSpPr>
            <a:spLocks noGrp="1"/>
          </p:cNvSpPr>
          <p:nvPr>
            <p:ph type="body" idx="1"/>
          </p:nvPr>
        </p:nvSpPr>
        <p:spPr>
          <a:xfrm>
            <a:off x="575999" y="4359600"/>
            <a:ext cx="6516951" cy="1501200"/>
          </a:xfrm>
          <a:prstGeom prst="rect">
            <a:avLst/>
          </a:prstGeom>
        </p:spPr>
        <p:txBody>
          <a:bodyPr lIns="0" tIns="0" rIns="0" bIns="0"/>
          <a:lstStyle>
            <a:lvl1pPr marL="0" indent="0">
              <a:buNone/>
              <a:defRPr sz="24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12" name="Date Placeholder 11"/>
          <p:cNvSpPr>
            <a:spLocks noGrp="1"/>
          </p:cNvSpPr>
          <p:nvPr>
            <p:ph type="dt" sz="half" idx="15"/>
          </p:nvPr>
        </p:nvSpPr>
        <p:spPr/>
        <p:txBody>
          <a:bodyPr/>
          <a:lstStyle/>
          <a:p>
            <a:fld id="{962AF80D-7BFA-4A33-9968-CEFBECB02567}" type="datetime1">
              <a:rPr lang="nl-BE" smtClean="0"/>
              <a:t>19/04/2018</a:t>
            </a:fld>
            <a:endParaRPr lang="nl-NL" dirty="0"/>
          </a:p>
        </p:txBody>
      </p:sp>
      <p:sp>
        <p:nvSpPr>
          <p:cNvPr id="13" name="Footer Placeholder 12"/>
          <p:cNvSpPr>
            <a:spLocks noGrp="1"/>
          </p:cNvSpPr>
          <p:nvPr>
            <p:ph type="ftr" sz="quarter" idx="16"/>
          </p:nvPr>
        </p:nvSpPr>
        <p:spPr/>
        <p:txBody>
          <a:bodyPr/>
          <a:lstStyle/>
          <a:p>
            <a:r>
              <a:rPr lang="nl-NL" smtClean="0"/>
              <a:t>Institute for Labour Law</a:t>
            </a:r>
            <a:endParaRPr lang="nl-NL" dirty="0"/>
          </a:p>
        </p:txBody>
      </p:sp>
      <p:sp>
        <p:nvSpPr>
          <p:cNvPr id="14" name="Slide Number Placeholder 13"/>
          <p:cNvSpPr>
            <a:spLocks noGrp="1"/>
          </p:cNvSpPr>
          <p:nvPr>
            <p:ph type="sldNum" sz="quarter" idx="17"/>
          </p:nvPr>
        </p:nvSpPr>
        <p:spPr/>
        <p:txBody>
          <a:bodyPr/>
          <a:lstStyle/>
          <a:p>
            <a:fld id="{0A297500-7527-634B-90F4-69D0994C32B4}" type="slidenum">
              <a:rPr lang="nl-NL" smtClean="0"/>
              <a:pPr/>
              <a:t>‹#›</a:t>
            </a:fld>
            <a:endParaRPr lang="nl-NL" dirty="0"/>
          </a:p>
        </p:txBody>
      </p:sp>
    </p:spTree>
    <p:extLst>
      <p:ext uri="{BB962C8B-B14F-4D97-AF65-F5344CB8AC3E}">
        <p14:creationId xmlns:p14="http://schemas.microsoft.com/office/powerpoint/2010/main" val="3381441483"/>
      </p:ext>
    </p:extLst>
  </p:cSld>
  <p:clrMapOvr>
    <a:masterClrMapping/>
  </p:clrMapOvr>
  <p:extLst mod="1">
    <p:ext uri="{DCECCB84-F9BA-43D5-87BE-67443E8EF086}">
      <p15:sldGuideLst xmlns:p15="http://schemas.microsoft.com/office/powerpoint/2012/main">
        <p15:guide id="1" orient="horz" pos="2160">
          <p15:clr>
            <a:srgbClr val="FBAE40"/>
          </p15:clr>
        </p15:guide>
        <p15:guide id="2" pos="446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inhoud">
    <p:spTree>
      <p:nvGrpSpPr>
        <p:cNvPr id="1" name=""/>
        <p:cNvGrpSpPr/>
        <p:nvPr/>
      </p:nvGrpSpPr>
      <p:grpSpPr>
        <a:xfrm>
          <a:off x="0" y="0"/>
          <a:ext cx="0" cy="0"/>
          <a:chOff x="0" y="0"/>
          <a:chExt cx="0" cy="0"/>
        </a:xfrm>
      </p:grpSpPr>
      <p:sp>
        <p:nvSpPr>
          <p:cNvPr id="11" name="Date Placeholder 10"/>
          <p:cNvSpPr>
            <a:spLocks noGrp="1"/>
          </p:cNvSpPr>
          <p:nvPr>
            <p:ph type="dt" sz="half" idx="10"/>
          </p:nvPr>
        </p:nvSpPr>
        <p:spPr/>
        <p:txBody>
          <a:bodyPr/>
          <a:lstStyle/>
          <a:p>
            <a:fld id="{D486BF8B-ACA8-46EB-8F67-2DB589C46FC5}" type="datetime1">
              <a:rPr lang="nl-BE" smtClean="0"/>
              <a:t>19/04/2018</a:t>
            </a:fld>
            <a:endParaRPr lang="nl-NL" dirty="0"/>
          </a:p>
        </p:txBody>
      </p:sp>
      <p:sp>
        <p:nvSpPr>
          <p:cNvPr id="12" name="Footer Placeholder 11"/>
          <p:cNvSpPr>
            <a:spLocks noGrp="1"/>
          </p:cNvSpPr>
          <p:nvPr>
            <p:ph type="ftr" sz="quarter" idx="11"/>
          </p:nvPr>
        </p:nvSpPr>
        <p:spPr/>
        <p:txBody>
          <a:bodyPr/>
          <a:lstStyle/>
          <a:p>
            <a:r>
              <a:rPr lang="nl-NL" smtClean="0"/>
              <a:t>Institute for Labour Law</a:t>
            </a:r>
            <a:endParaRPr lang="nl-NL" dirty="0"/>
          </a:p>
        </p:txBody>
      </p:sp>
      <p:sp>
        <p:nvSpPr>
          <p:cNvPr id="13" name="Slide Number Placeholder 12"/>
          <p:cNvSpPr>
            <a:spLocks noGrp="1"/>
          </p:cNvSpPr>
          <p:nvPr>
            <p:ph type="sldNum" sz="quarter" idx="12"/>
          </p:nvPr>
        </p:nvSpPr>
        <p:spPr/>
        <p:txBody>
          <a:bodyPr/>
          <a:lstStyle/>
          <a:p>
            <a:fld id="{0A297500-7527-634B-90F4-69D0994C32B4}" type="slidenum">
              <a:rPr lang="nl-NL" smtClean="0"/>
              <a:pPr/>
              <a:t>‹#›</a:t>
            </a:fld>
            <a:endParaRPr lang="nl-NL" dirty="0"/>
          </a:p>
        </p:txBody>
      </p:sp>
      <p:sp>
        <p:nvSpPr>
          <p:cNvPr id="3" name="Content Placeholder 2"/>
          <p:cNvSpPr>
            <a:spLocks noGrp="1"/>
          </p:cNvSpPr>
          <p:nvPr>
            <p:ph sz="quarter" idx="13"/>
          </p:nvPr>
        </p:nvSpPr>
        <p:spPr>
          <a:xfrm>
            <a:off x="576263" y="1655999"/>
            <a:ext cx="7991475" cy="4392376"/>
          </a:xfrm>
          <a:prstGeom prst="rect">
            <a:avLst/>
          </a:prstGeo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a:p>
        </p:txBody>
      </p:sp>
      <p:sp>
        <p:nvSpPr>
          <p:cNvPr id="2" name="Title 1"/>
          <p:cNvSpPr>
            <a:spLocks noGrp="1"/>
          </p:cNvSpPr>
          <p:nvPr>
            <p:ph type="title"/>
          </p:nvPr>
        </p:nvSpPr>
        <p:spPr/>
        <p:txBody>
          <a:bodyPr/>
          <a:lstStyle/>
          <a:p>
            <a:r>
              <a:rPr lang="en-US" smtClean="0"/>
              <a:t>Click to edit Master title style</a:t>
            </a:r>
            <a:endParaRPr lang="nl-NL"/>
          </a:p>
        </p:txBody>
      </p:sp>
    </p:spTree>
    <p:extLst>
      <p:ext uri="{BB962C8B-B14F-4D97-AF65-F5344CB8AC3E}">
        <p14:creationId xmlns:p14="http://schemas.microsoft.com/office/powerpoint/2010/main" val="3770397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ekop">
    <p:spTree>
      <p:nvGrpSpPr>
        <p:cNvPr id="1" name=""/>
        <p:cNvGrpSpPr/>
        <p:nvPr/>
      </p:nvGrpSpPr>
      <p:grpSpPr>
        <a:xfrm>
          <a:off x="0" y="0"/>
          <a:ext cx="0" cy="0"/>
          <a:chOff x="0" y="0"/>
          <a:chExt cx="0" cy="0"/>
        </a:xfrm>
      </p:grpSpPr>
      <p:sp>
        <p:nvSpPr>
          <p:cNvPr id="7" name="Rechthoek 6"/>
          <p:cNvSpPr/>
          <p:nvPr userDrawn="1"/>
        </p:nvSpPr>
        <p:spPr>
          <a:xfrm>
            <a:off x="0" y="0"/>
            <a:ext cx="9144000" cy="62075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nl-BE"/>
          </a:p>
        </p:txBody>
      </p:sp>
      <p:sp>
        <p:nvSpPr>
          <p:cNvPr id="8" name="Titel 1"/>
          <p:cNvSpPr>
            <a:spLocks noGrp="1"/>
          </p:cNvSpPr>
          <p:nvPr>
            <p:ph type="title"/>
          </p:nvPr>
        </p:nvSpPr>
        <p:spPr>
          <a:xfrm>
            <a:off x="576000" y="1800000"/>
            <a:ext cx="4921624" cy="2386800"/>
          </a:xfrm>
          <a:prstGeom prst="rect">
            <a:avLst/>
          </a:prstGeom>
        </p:spPr>
        <p:txBody>
          <a:bodyPr anchor="b">
            <a:normAutofit/>
          </a:bodyPr>
          <a:lstStyle>
            <a:lvl1pPr>
              <a:defRPr sz="4000" baseline="0">
                <a:solidFill>
                  <a:schemeClr val="tx2"/>
                </a:solidFill>
              </a:defRPr>
            </a:lvl1pPr>
          </a:lstStyle>
          <a:p>
            <a:r>
              <a:rPr lang="en-US" dirty="0" smtClean="0"/>
              <a:t>Click to edit Master title style</a:t>
            </a:r>
            <a:endParaRPr lang="nl-NL" dirty="0"/>
          </a:p>
        </p:txBody>
      </p:sp>
      <p:sp>
        <p:nvSpPr>
          <p:cNvPr id="9" name="Tijdelijke aanduiding voor tekst 2"/>
          <p:cNvSpPr>
            <a:spLocks noGrp="1"/>
          </p:cNvSpPr>
          <p:nvPr>
            <p:ph type="body" idx="1"/>
          </p:nvPr>
        </p:nvSpPr>
        <p:spPr>
          <a:xfrm>
            <a:off x="576000" y="4359600"/>
            <a:ext cx="4921624" cy="1501200"/>
          </a:xfrm>
          <a:prstGeom prst="rect">
            <a:avLst/>
          </a:prstGeom>
        </p:spPr>
        <p:txBody>
          <a:bodyPr lIns="0" tIns="0" rIns="0" bIns="0"/>
          <a:lstStyle>
            <a:lvl1pPr marL="0" indent="0">
              <a:buNone/>
              <a:defRPr sz="24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Edit Master text styles</a:t>
            </a:r>
          </a:p>
        </p:txBody>
      </p:sp>
      <p:sp>
        <p:nvSpPr>
          <p:cNvPr id="12" name="Date Placeholder 11"/>
          <p:cNvSpPr>
            <a:spLocks noGrp="1"/>
          </p:cNvSpPr>
          <p:nvPr>
            <p:ph type="dt" sz="half" idx="15"/>
          </p:nvPr>
        </p:nvSpPr>
        <p:spPr/>
        <p:txBody>
          <a:bodyPr/>
          <a:lstStyle/>
          <a:p>
            <a:fld id="{21B15498-998D-4035-97B2-05F574412F76}" type="datetime1">
              <a:rPr lang="nl-BE" smtClean="0"/>
              <a:t>19/04/2018</a:t>
            </a:fld>
            <a:endParaRPr lang="nl-NL" dirty="0"/>
          </a:p>
        </p:txBody>
      </p:sp>
      <p:sp>
        <p:nvSpPr>
          <p:cNvPr id="13" name="Footer Placeholder 12"/>
          <p:cNvSpPr>
            <a:spLocks noGrp="1"/>
          </p:cNvSpPr>
          <p:nvPr>
            <p:ph type="ftr" sz="quarter" idx="16"/>
          </p:nvPr>
        </p:nvSpPr>
        <p:spPr/>
        <p:txBody>
          <a:bodyPr/>
          <a:lstStyle/>
          <a:p>
            <a:r>
              <a:rPr lang="nl-NL" smtClean="0"/>
              <a:t>Institute for Labour Law</a:t>
            </a:r>
            <a:endParaRPr lang="nl-NL" dirty="0"/>
          </a:p>
        </p:txBody>
      </p:sp>
      <p:sp>
        <p:nvSpPr>
          <p:cNvPr id="14" name="Slide Number Placeholder 13"/>
          <p:cNvSpPr>
            <a:spLocks noGrp="1"/>
          </p:cNvSpPr>
          <p:nvPr>
            <p:ph type="sldNum" sz="quarter" idx="17"/>
          </p:nvPr>
        </p:nvSpPr>
        <p:spPr/>
        <p:txBody>
          <a:bodyPr/>
          <a:lstStyle/>
          <a:p>
            <a:fld id="{0A297500-7527-634B-90F4-69D0994C32B4}" type="slidenum">
              <a:rPr lang="nl-NL" smtClean="0"/>
              <a:pPr/>
              <a:t>‹#›</a:t>
            </a:fld>
            <a:endParaRPr lang="nl-NL" dirty="0"/>
          </a:p>
        </p:txBody>
      </p:sp>
      <p:sp>
        <p:nvSpPr>
          <p:cNvPr id="10" name="Tijdelijke aanduiding voor afbeelding 2"/>
          <p:cNvSpPr>
            <a:spLocks noGrp="1"/>
          </p:cNvSpPr>
          <p:nvPr>
            <p:ph type="pic" sz="quarter" idx="10"/>
          </p:nvPr>
        </p:nvSpPr>
        <p:spPr>
          <a:xfrm>
            <a:off x="6071365" y="663108"/>
            <a:ext cx="2498893" cy="2366963"/>
          </a:xfrm>
          <a:prstGeom prst="rect">
            <a:avLst/>
          </a:prstGeom>
        </p:spPr>
        <p:txBody>
          <a:bodyPr/>
          <a:lstStyle/>
          <a:p>
            <a:endParaRPr lang="nl-NL"/>
          </a:p>
        </p:txBody>
      </p:sp>
      <p:sp>
        <p:nvSpPr>
          <p:cNvPr id="15" name="Tijdelijke aanduiding voor afbeelding 2"/>
          <p:cNvSpPr>
            <a:spLocks noGrp="1"/>
          </p:cNvSpPr>
          <p:nvPr>
            <p:ph type="pic" sz="quarter" idx="18"/>
          </p:nvPr>
        </p:nvSpPr>
        <p:spPr>
          <a:xfrm>
            <a:off x="6071364" y="3435334"/>
            <a:ext cx="2498893" cy="2366963"/>
          </a:xfrm>
          <a:prstGeom prst="rect">
            <a:avLst/>
          </a:prstGeom>
        </p:spPr>
        <p:txBody>
          <a:bodyPr/>
          <a:lstStyle/>
          <a:p>
            <a:endParaRPr lang="nl-NL"/>
          </a:p>
        </p:txBody>
      </p:sp>
    </p:spTree>
    <p:extLst>
      <p:ext uri="{BB962C8B-B14F-4D97-AF65-F5344CB8AC3E}">
        <p14:creationId xmlns:p14="http://schemas.microsoft.com/office/powerpoint/2010/main" val="1692229017"/>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446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ekopWit">
    <p:spTree>
      <p:nvGrpSpPr>
        <p:cNvPr id="1" name=""/>
        <p:cNvGrpSpPr/>
        <p:nvPr/>
      </p:nvGrpSpPr>
      <p:grpSpPr>
        <a:xfrm>
          <a:off x="0" y="0"/>
          <a:ext cx="0" cy="0"/>
          <a:chOff x="0" y="0"/>
          <a:chExt cx="0" cy="0"/>
        </a:xfrm>
      </p:grpSpPr>
      <p:sp>
        <p:nvSpPr>
          <p:cNvPr id="8" name="Titel 1"/>
          <p:cNvSpPr>
            <a:spLocks noGrp="1"/>
          </p:cNvSpPr>
          <p:nvPr>
            <p:ph type="title"/>
          </p:nvPr>
        </p:nvSpPr>
        <p:spPr>
          <a:xfrm>
            <a:off x="575999" y="1800000"/>
            <a:ext cx="4921200" cy="2386800"/>
          </a:xfrm>
          <a:prstGeom prst="rect">
            <a:avLst/>
          </a:prstGeom>
        </p:spPr>
        <p:txBody>
          <a:bodyPr anchor="b">
            <a:normAutofit/>
          </a:bodyPr>
          <a:lstStyle>
            <a:lvl1pPr>
              <a:defRPr sz="4000" baseline="0">
                <a:solidFill>
                  <a:schemeClr val="tx2"/>
                </a:solidFill>
              </a:defRPr>
            </a:lvl1pPr>
          </a:lstStyle>
          <a:p>
            <a:r>
              <a:rPr lang="en-US" dirty="0" smtClean="0"/>
              <a:t>Click to edit Master title style</a:t>
            </a:r>
            <a:endParaRPr lang="nl-NL" dirty="0"/>
          </a:p>
        </p:txBody>
      </p:sp>
      <p:sp>
        <p:nvSpPr>
          <p:cNvPr id="9" name="Tijdelijke aanduiding voor tekst 2"/>
          <p:cNvSpPr>
            <a:spLocks noGrp="1"/>
          </p:cNvSpPr>
          <p:nvPr>
            <p:ph type="body" idx="1"/>
          </p:nvPr>
        </p:nvSpPr>
        <p:spPr>
          <a:xfrm>
            <a:off x="575999" y="4359600"/>
            <a:ext cx="4921200" cy="1501200"/>
          </a:xfrm>
          <a:prstGeom prst="rect">
            <a:avLst/>
          </a:prstGeom>
        </p:spPr>
        <p:txBody>
          <a:bodyPr lIns="0" tIns="0" rIns="0" bIns="0"/>
          <a:lstStyle>
            <a:lvl1pPr marL="0" indent="0">
              <a:buNone/>
              <a:defRPr sz="24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12" name="Date Placeholder 11"/>
          <p:cNvSpPr>
            <a:spLocks noGrp="1"/>
          </p:cNvSpPr>
          <p:nvPr>
            <p:ph type="dt" sz="half" idx="15"/>
          </p:nvPr>
        </p:nvSpPr>
        <p:spPr/>
        <p:txBody>
          <a:bodyPr/>
          <a:lstStyle/>
          <a:p>
            <a:fld id="{ADBCF583-3FEE-4111-8363-6995DA9DA916}" type="datetime1">
              <a:rPr lang="nl-BE" smtClean="0"/>
              <a:t>19/04/2018</a:t>
            </a:fld>
            <a:endParaRPr lang="nl-NL" dirty="0"/>
          </a:p>
        </p:txBody>
      </p:sp>
      <p:sp>
        <p:nvSpPr>
          <p:cNvPr id="13" name="Footer Placeholder 12"/>
          <p:cNvSpPr>
            <a:spLocks noGrp="1"/>
          </p:cNvSpPr>
          <p:nvPr>
            <p:ph type="ftr" sz="quarter" idx="16"/>
          </p:nvPr>
        </p:nvSpPr>
        <p:spPr/>
        <p:txBody>
          <a:bodyPr/>
          <a:lstStyle/>
          <a:p>
            <a:r>
              <a:rPr lang="nl-NL" smtClean="0"/>
              <a:t>Institute for Labour Law</a:t>
            </a:r>
            <a:endParaRPr lang="nl-NL" dirty="0"/>
          </a:p>
        </p:txBody>
      </p:sp>
      <p:sp>
        <p:nvSpPr>
          <p:cNvPr id="14" name="Slide Number Placeholder 13"/>
          <p:cNvSpPr>
            <a:spLocks noGrp="1"/>
          </p:cNvSpPr>
          <p:nvPr>
            <p:ph type="sldNum" sz="quarter" idx="17"/>
          </p:nvPr>
        </p:nvSpPr>
        <p:spPr/>
        <p:txBody>
          <a:bodyPr/>
          <a:lstStyle/>
          <a:p>
            <a:fld id="{0A297500-7527-634B-90F4-69D0994C32B4}" type="slidenum">
              <a:rPr lang="nl-NL" smtClean="0"/>
              <a:pPr/>
              <a:t>‹#›</a:t>
            </a:fld>
            <a:endParaRPr lang="nl-NL" dirty="0"/>
          </a:p>
        </p:txBody>
      </p:sp>
      <p:sp>
        <p:nvSpPr>
          <p:cNvPr id="7" name="Tijdelijke aanduiding voor afbeelding 2"/>
          <p:cNvSpPr>
            <a:spLocks noGrp="1"/>
          </p:cNvSpPr>
          <p:nvPr>
            <p:ph type="pic" sz="quarter" idx="10"/>
          </p:nvPr>
        </p:nvSpPr>
        <p:spPr>
          <a:xfrm>
            <a:off x="6071365" y="663108"/>
            <a:ext cx="2498893" cy="2366963"/>
          </a:xfrm>
          <a:prstGeom prst="rect">
            <a:avLst/>
          </a:prstGeom>
        </p:spPr>
        <p:txBody>
          <a:bodyPr/>
          <a:lstStyle/>
          <a:p>
            <a:endParaRPr lang="nl-NL"/>
          </a:p>
        </p:txBody>
      </p:sp>
      <p:sp>
        <p:nvSpPr>
          <p:cNvPr id="10" name="Tijdelijke aanduiding voor afbeelding 2"/>
          <p:cNvSpPr>
            <a:spLocks noGrp="1"/>
          </p:cNvSpPr>
          <p:nvPr>
            <p:ph type="pic" sz="quarter" idx="18"/>
          </p:nvPr>
        </p:nvSpPr>
        <p:spPr>
          <a:xfrm>
            <a:off x="6071364" y="3435334"/>
            <a:ext cx="2498893" cy="2366963"/>
          </a:xfrm>
          <a:prstGeom prst="rect">
            <a:avLst/>
          </a:prstGeom>
        </p:spPr>
        <p:txBody>
          <a:bodyPr/>
          <a:lstStyle/>
          <a:p>
            <a:endParaRPr lang="nl-NL"/>
          </a:p>
        </p:txBody>
      </p:sp>
    </p:spTree>
    <p:extLst>
      <p:ext uri="{BB962C8B-B14F-4D97-AF65-F5344CB8AC3E}">
        <p14:creationId xmlns:p14="http://schemas.microsoft.com/office/powerpoint/2010/main" val="4100619536"/>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446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ee objecten">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76000" y="1656000"/>
            <a:ext cx="3924000" cy="4392000"/>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3738" y="1656000"/>
            <a:ext cx="3924000" cy="4392000"/>
          </a:xfrm>
          <a:prstGeom prst="rect">
            <a:avLst/>
          </a:prstGeo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7"/>
          <p:cNvSpPr>
            <a:spLocks noGrp="1"/>
          </p:cNvSpPr>
          <p:nvPr>
            <p:ph type="dt" sz="half" idx="10"/>
          </p:nvPr>
        </p:nvSpPr>
        <p:spPr/>
        <p:txBody>
          <a:bodyPr/>
          <a:lstStyle/>
          <a:p>
            <a:fld id="{EAD9E403-8AA9-414C-9CE9-433502B51BE0}" type="datetime1">
              <a:rPr lang="nl-BE" smtClean="0"/>
              <a:t>19/04/2018</a:t>
            </a:fld>
            <a:endParaRPr lang="nl-NL" dirty="0"/>
          </a:p>
        </p:txBody>
      </p:sp>
      <p:sp>
        <p:nvSpPr>
          <p:cNvPr id="9" name="Footer Placeholder 8"/>
          <p:cNvSpPr>
            <a:spLocks noGrp="1"/>
          </p:cNvSpPr>
          <p:nvPr>
            <p:ph type="ftr" sz="quarter" idx="11"/>
          </p:nvPr>
        </p:nvSpPr>
        <p:spPr/>
        <p:txBody>
          <a:bodyPr/>
          <a:lstStyle/>
          <a:p>
            <a:r>
              <a:rPr lang="nl-NL" smtClean="0"/>
              <a:t>Institute for Labour Law</a:t>
            </a:r>
            <a:endParaRPr lang="nl-NL" dirty="0"/>
          </a:p>
        </p:txBody>
      </p:sp>
      <p:sp>
        <p:nvSpPr>
          <p:cNvPr id="10" name="Slide Number Placeholder 9"/>
          <p:cNvSpPr>
            <a:spLocks noGrp="1"/>
          </p:cNvSpPr>
          <p:nvPr>
            <p:ph type="sldNum" sz="quarter" idx="12"/>
          </p:nvPr>
        </p:nvSpPr>
        <p:spPr/>
        <p:txBody>
          <a:bodyPr/>
          <a:lstStyle/>
          <a:p>
            <a:fld id="{0A297500-7527-634B-90F4-69D0994C32B4}" type="slidenum">
              <a:rPr lang="nl-NL" smtClean="0"/>
              <a:pPr/>
              <a:t>‹#›</a:t>
            </a:fld>
            <a:endParaRPr lang="nl-NL" dirty="0"/>
          </a:p>
        </p:txBody>
      </p:sp>
      <p:sp>
        <p:nvSpPr>
          <p:cNvPr id="2" name="Title 1"/>
          <p:cNvSpPr>
            <a:spLocks noGrp="1"/>
          </p:cNvSpPr>
          <p:nvPr>
            <p:ph type="title"/>
          </p:nvPr>
        </p:nvSpPr>
        <p:spPr/>
        <p:txBody>
          <a:bodyPr/>
          <a:lstStyle/>
          <a:p>
            <a:r>
              <a:rPr lang="en-US" smtClean="0"/>
              <a:t>Click to edit Master title style</a:t>
            </a:r>
            <a:endParaRPr lang="nl-NL"/>
          </a:p>
        </p:txBody>
      </p:sp>
    </p:spTree>
    <p:extLst>
      <p:ext uri="{BB962C8B-B14F-4D97-AF65-F5344CB8AC3E}">
        <p14:creationId xmlns:p14="http://schemas.microsoft.com/office/powerpoint/2010/main" val="1582636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3459" y="1656000"/>
            <a:ext cx="3924000" cy="5760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73459" y="2339788"/>
            <a:ext cx="3924000" cy="3708587"/>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49" y="1656000"/>
            <a:ext cx="3924000" cy="5760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49" y="2339789"/>
            <a:ext cx="3924000" cy="3708586"/>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0"/>
          </p:nvPr>
        </p:nvSpPr>
        <p:spPr/>
        <p:txBody>
          <a:bodyPr/>
          <a:lstStyle/>
          <a:p>
            <a:fld id="{BCC54D66-F385-4F40-923A-3975A468B280}" type="datetime1">
              <a:rPr lang="nl-BE" smtClean="0"/>
              <a:t>19/04/2018</a:t>
            </a:fld>
            <a:endParaRPr lang="nl-NL" dirty="0"/>
          </a:p>
        </p:txBody>
      </p:sp>
      <p:sp>
        <p:nvSpPr>
          <p:cNvPr id="11" name="Footer Placeholder 10"/>
          <p:cNvSpPr>
            <a:spLocks noGrp="1"/>
          </p:cNvSpPr>
          <p:nvPr>
            <p:ph type="ftr" sz="quarter" idx="11"/>
          </p:nvPr>
        </p:nvSpPr>
        <p:spPr/>
        <p:txBody>
          <a:bodyPr/>
          <a:lstStyle/>
          <a:p>
            <a:r>
              <a:rPr lang="nl-NL" smtClean="0"/>
              <a:t>Institute for Labour Law</a:t>
            </a:r>
            <a:endParaRPr lang="nl-NL" dirty="0"/>
          </a:p>
        </p:txBody>
      </p:sp>
      <p:sp>
        <p:nvSpPr>
          <p:cNvPr id="12" name="Slide Number Placeholder 11"/>
          <p:cNvSpPr>
            <a:spLocks noGrp="1"/>
          </p:cNvSpPr>
          <p:nvPr>
            <p:ph type="sldNum" sz="quarter" idx="12"/>
          </p:nvPr>
        </p:nvSpPr>
        <p:spPr/>
        <p:txBody>
          <a:bodyPr/>
          <a:lstStyle/>
          <a:p>
            <a:fld id="{0A297500-7527-634B-90F4-69D0994C32B4}" type="slidenum">
              <a:rPr lang="nl-NL" smtClean="0"/>
              <a:pPr/>
              <a:t>‹#›</a:t>
            </a:fld>
            <a:endParaRPr lang="nl-NL" dirty="0"/>
          </a:p>
        </p:txBody>
      </p:sp>
      <p:sp>
        <p:nvSpPr>
          <p:cNvPr id="2" name="Title 1"/>
          <p:cNvSpPr>
            <a:spLocks noGrp="1"/>
          </p:cNvSpPr>
          <p:nvPr>
            <p:ph type="title"/>
          </p:nvPr>
        </p:nvSpPr>
        <p:spPr/>
        <p:txBody>
          <a:bodyPr/>
          <a:lstStyle/>
          <a:p>
            <a:r>
              <a:rPr lang="en-US" smtClean="0"/>
              <a:t>Click to edit Master title style</a:t>
            </a:r>
            <a:endParaRPr lang="nl-NL"/>
          </a:p>
        </p:txBody>
      </p:sp>
    </p:spTree>
    <p:extLst>
      <p:ext uri="{BB962C8B-B14F-4D97-AF65-F5344CB8AC3E}">
        <p14:creationId xmlns:p14="http://schemas.microsoft.com/office/powerpoint/2010/main" val="3717200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fld id="{CAC0BAE3-9890-4586-A421-51BF444B3743}" type="datetime1">
              <a:rPr lang="nl-BE" smtClean="0"/>
              <a:t>19/04/2018</a:t>
            </a:fld>
            <a:endParaRPr lang="nl-NL" dirty="0"/>
          </a:p>
        </p:txBody>
      </p:sp>
      <p:sp>
        <p:nvSpPr>
          <p:cNvPr id="7" name="Footer Placeholder 6"/>
          <p:cNvSpPr>
            <a:spLocks noGrp="1"/>
          </p:cNvSpPr>
          <p:nvPr>
            <p:ph type="ftr" sz="quarter" idx="11"/>
          </p:nvPr>
        </p:nvSpPr>
        <p:spPr/>
        <p:txBody>
          <a:bodyPr/>
          <a:lstStyle/>
          <a:p>
            <a:r>
              <a:rPr lang="nl-NL" smtClean="0"/>
              <a:t>Institute for Labour Law</a:t>
            </a:r>
            <a:endParaRPr lang="nl-NL" dirty="0"/>
          </a:p>
        </p:txBody>
      </p:sp>
      <p:sp>
        <p:nvSpPr>
          <p:cNvPr id="8" name="Slide Number Placeholder 7"/>
          <p:cNvSpPr>
            <a:spLocks noGrp="1"/>
          </p:cNvSpPr>
          <p:nvPr>
            <p:ph type="sldNum" sz="quarter" idx="12"/>
          </p:nvPr>
        </p:nvSpPr>
        <p:spPr/>
        <p:txBody>
          <a:bodyPr/>
          <a:lstStyle/>
          <a:p>
            <a:fld id="{0A297500-7527-634B-90F4-69D0994C32B4}" type="slidenum">
              <a:rPr lang="nl-NL" smtClean="0"/>
              <a:pPr/>
              <a:t>‹#›</a:t>
            </a:fld>
            <a:endParaRPr lang="nl-NL" dirty="0"/>
          </a:p>
        </p:txBody>
      </p:sp>
      <p:sp>
        <p:nvSpPr>
          <p:cNvPr id="2" name="Title 1"/>
          <p:cNvSpPr>
            <a:spLocks noGrp="1"/>
          </p:cNvSpPr>
          <p:nvPr>
            <p:ph type="title"/>
          </p:nvPr>
        </p:nvSpPr>
        <p:spPr/>
        <p:txBody>
          <a:bodyPr/>
          <a:lstStyle/>
          <a:p>
            <a:r>
              <a:rPr lang="en-US" smtClean="0"/>
              <a:t>Click to edit Master title style</a:t>
            </a:r>
            <a:endParaRPr lang="nl-NL"/>
          </a:p>
        </p:txBody>
      </p:sp>
    </p:spTree>
    <p:extLst>
      <p:ext uri="{BB962C8B-B14F-4D97-AF65-F5344CB8AC3E}">
        <p14:creationId xmlns:p14="http://schemas.microsoft.com/office/powerpoint/2010/main" val="3333366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3FC7F51-D987-45B8-ABB5-01DDBE344709}" type="datetime1">
              <a:rPr lang="nl-BE" smtClean="0"/>
              <a:t>19/04/2018</a:t>
            </a:fld>
            <a:endParaRPr lang="nl-NL" dirty="0"/>
          </a:p>
        </p:txBody>
      </p:sp>
      <p:sp>
        <p:nvSpPr>
          <p:cNvPr id="6" name="Footer Placeholder 5"/>
          <p:cNvSpPr>
            <a:spLocks noGrp="1"/>
          </p:cNvSpPr>
          <p:nvPr>
            <p:ph type="ftr" sz="quarter" idx="11"/>
          </p:nvPr>
        </p:nvSpPr>
        <p:spPr/>
        <p:txBody>
          <a:bodyPr/>
          <a:lstStyle/>
          <a:p>
            <a:r>
              <a:rPr lang="nl-NL" smtClean="0"/>
              <a:t>Institute for Labour Law</a:t>
            </a:r>
            <a:endParaRPr lang="nl-NL" dirty="0"/>
          </a:p>
        </p:txBody>
      </p:sp>
      <p:sp>
        <p:nvSpPr>
          <p:cNvPr id="7" name="Slide Number Placeholder 6"/>
          <p:cNvSpPr>
            <a:spLocks noGrp="1"/>
          </p:cNvSpPr>
          <p:nvPr>
            <p:ph type="sldNum" sz="quarter" idx="12"/>
          </p:nvPr>
        </p:nvSpPr>
        <p:spPr/>
        <p:txBody>
          <a:bodyPr/>
          <a:lstStyle/>
          <a:p>
            <a:fld id="{0A297500-7527-634B-90F4-69D0994C32B4}" type="slidenum">
              <a:rPr lang="nl-NL" smtClean="0"/>
              <a:pPr/>
              <a:t>‹#›</a:t>
            </a:fld>
            <a:endParaRPr lang="nl-NL" dirty="0"/>
          </a:p>
        </p:txBody>
      </p:sp>
    </p:spTree>
    <p:extLst>
      <p:ext uri="{BB962C8B-B14F-4D97-AF65-F5344CB8AC3E}">
        <p14:creationId xmlns:p14="http://schemas.microsoft.com/office/powerpoint/2010/main" val="805364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ekopSlot">
    <p:bg>
      <p:bgPr>
        <a:solidFill>
          <a:schemeClr val="accent1"/>
        </a:solidFill>
        <a:effectLst/>
      </p:bgPr>
    </p:bg>
    <p:spTree>
      <p:nvGrpSpPr>
        <p:cNvPr id="1" name=""/>
        <p:cNvGrpSpPr/>
        <p:nvPr/>
      </p:nvGrpSpPr>
      <p:grpSpPr>
        <a:xfrm>
          <a:off x="0" y="0"/>
          <a:ext cx="0" cy="0"/>
          <a:chOff x="0" y="0"/>
          <a:chExt cx="0" cy="0"/>
        </a:xfrm>
      </p:grpSpPr>
      <p:sp>
        <p:nvSpPr>
          <p:cNvPr id="8" name="Titel 1"/>
          <p:cNvSpPr>
            <a:spLocks noGrp="1"/>
          </p:cNvSpPr>
          <p:nvPr>
            <p:ph type="title"/>
          </p:nvPr>
        </p:nvSpPr>
        <p:spPr>
          <a:xfrm>
            <a:off x="668772" y="860612"/>
            <a:ext cx="7806456" cy="4485176"/>
          </a:xfrm>
          <a:prstGeom prst="rect">
            <a:avLst/>
          </a:prstGeom>
        </p:spPr>
        <p:txBody>
          <a:bodyPr anchor="ctr" anchorCtr="0">
            <a:noAutofit/>
          </a:bodyPr>
          <a:lstStyle>
            <a:lvl1pPr algn="ctr">
              <a:defRPr sz="4800" baseline="0">
                <a:solidFill>
                  <a:schemeClr val="bg1"/>
                </a:solidFill>
              </a:defRPr>
            </a:lvl1pPr>
          </a:lstStyle>
          <a:p>
            <a:r>
              <a:rPr lang="en-US" dirty="0" smtClean="0"/>
              <a:t>Click to edit Master title style</a:t>
            </a:r>
            <a:endParaRPr lang="nl-NL" dirty="0"/>
          </a:p>
        </p:txBody>
      </p:sp>
      <p:sp>
        <p:nvSpPr>
          <p:cNvPr id="2" name="Date Placeholder 1"/>
          <p:cNvSpPr>
            <a:spLocks noGrp="1"/>
          </p:cNvSpPr>
          <p:nvPr>
            <p:ph type="dt" sz="half" idx="10"/>
          </p:nvPr>
        </p:nvSpPr>
        <p:spPr/>
        <p:txBody>
          <a:bodyPr/>
          <a:lstStyle/>
          <a:p>
            <a:fld id="{EE22AD3C-E985-4040-90FE-113B7C4159B5}" type="datetime1">
              <a:rPr lang="nl-BE" smtClean="0"/>
              <a:t>19/04/2018</a:t>
            </a:fld>
            <a:endParaRPr lang="nl-NL" dirty="0"/>
          </a:p>
        </p:txBody>
      </p:sp>
      <p:sp>
        <p:nvSpPr>
          <p:cNvPr id="3" name="Footer Placeholder 2"/>
          <p:cNvSpPr>
            <a:spLocks noGrp="1"/>
          </p:cNvSpPr>
          <p:nvPr>
            <p:ph type="ftr" sz="quarter" idx="11"/>
          </p:nvPr>
        </p:nvSpPr>
        <p:spPr/>
        <p:txBody>
          <a:bodyPr/>
          <a:lstStyle/>
          <a:p>
            <a:r>
              <a:rPr lang="nl-NL" smtClean="0"/>
              <a:t>Institute for Labour Law</a:t>
            </a:r>
            <a:endParaRPr lang="nl-NL" dirty="0"/>
          </a:p>
        </p:txBody>
      </p:sp>
      <p:sp>
        <p:nvSpPr>
          <p:cNvPr id="4" name="Slide Number Placeholder 3"/>
          <p:cNvSpPr>
            <a:spLocks noGrp="1"/>
          </p:cNvSpPr>
          <p:nvPr>
            <p:ph type="sldNum" sz="quarter" idx="12"/>
          </p:nvPr>
        </p:nvSpPr>
        <p:spPr/>
        <p:txBody>
          <a:bodyPr/>
          <a:lstStyle/>
          <a:p>
            <a:fld id="{0A297500-7527-634B-90F4-69D0994C32B4}" type="slidenum">
              <a:rPr lang="nl-NL" smtClean="0"/>
              <a:pPr/>
              <a:t>‹#›</a:t>
            </a:fld>
            <a:endParaRPr lang="nl-NL" dirty="0"/>
          </a:p>
        </p:txBody>
      </p:sp>
    </p:spTree>
    <p:extLst>
      <p:ext uri="{BB962C8B-B14F-4D97-AF65-F5344CB8AC3E}">
        <p14:creationId xmlns:p14="http://schemas.microsoft.com/office/powerpoint/2010/main" val="1378493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hthoek 6"/>
          <p:cNvSpPr/>
          <p:nvPr userDrawn="1"/>
        </p:nvSpPr>
        <p:spPr>
          <a:xfrm>
            <a:off x="0" y="6210000"/>
            <a:ext cx="9144000" cy="64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nl-BE"/>
          </a:p>
        </p:txBody>
      </p:sp>
      <p:sp>
        <p:nvSpPr>
          <p:cNvPr id="10" name="Tijdelijke aanduiding voor datum 3"/>
          <p:cNvSpPr>
            <a:spLocks noGrp="1"/>
          </p:cNvSpPr>
          <p:nvPr>
            <p:ph type="dt" sz="half" idx="2"/>
          </p:nvPr>
        </p:nvSpPr>
        <p:spPr>
          <a:xfrm>
            <a:off x="1440000" y="6210000"/>
            <a:ext cx="720000" cy="648000"/>
          </a:xfrm>
          <a:prstGeom prst="rect">
            <a:avLst/>
          </a:prstGeom>
        </p:spPr>
        <p:txBody>
          <a:bodyPr vert="horz" lIns="0" tIns="0" rIns="0" bIns="0" rtlCol="0" anchor="ctr"/>
          <a:lstStyle>
            <a:lvl1pPr algn="l">
              <a:defRPr sz="1000" baseline="0">
                <a:solidFill>
                  <a:schemeClr val="bg1"/>
                </a:solidFill>
                <a:latin typeface="Arial" charset="0"/>
              </a:defRPr>
            </a:lvl1pPr>
          </a:lstStyle>
          <a:p>
            <a:fld id="{FD4E681F-4CF9-443D-8BAF-9A3A69D3C282}" type="datetime1">
              <a:rPr lang="nl-BE" smtClean="0"/>
              <a:t>19/04/2018</a:t>
            </a:fld>
            <a:endParaRPr lang="nl-NL" dirty="0"/>
          </a:p>
        </p:txBody>
      </p:sp>
      <p:sp>
        <p:nvSpPr>
          <p:cNvPr id="11" name="Tijdelijke aanduiding voor dianummer 5"/>
          <p:cNvSpPr>
            <a:spLocks noGrp="1"/>
          </p:cNvSpPr>
          <p:nvPr>
            <p:ph type="sldNum" sz="quarter" idx="4"/>
          </p:nvPr>
        </p:nvSpPr>
        <p:spPr>
          <a:xfrm>
            <a:off x="576000" y="6210000"/>
            <a:ext cx="648000" cy="648000"/>
          </a:xfrm>
          <a:prstGeom prst="rect">
            <a:avLst/>
          </a:prstGeom>
        </p:spPr>
        <p:txBody>
          <a:bodyPr vert="horz" lIns="0" tIns="0" rIns="0" bIns="0" rtlCol="0" anchor="ctr"/>
          <a:lstStyle>
            <a:lvl1pPr algn="l">
              <a:defRPr sz="1000" baseline="0">
                <a:solidFill>
                  <a:schemeClr val="bg1"/>
                </a:solidFill>
                <a:latin typeface="Arial" charset="0"/>
              </a:defRPr>
            </a:lvl1pPr>
          </a:lstStyle>
          <a:p>
            <a:fld id="{0A297500-7527-634B-90F4-69D0994C32B4}" type="slidenum">
              <a:rPr lang="nl-NL" smtClean="0"/>
              <a:pPr/>
              <a:t>‹#›</a:t>
            </a:fld>
            <a:endParaRPr lang="nl-NL" dirty="0"/>
          </a:p>
        </p:txBody>
      </p:sp>
      <p:pic>
        <p:nvPicPr>
          <p:cNvPr id="12" name="Afbeelding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993200" y="6353999"/>
            <a:ext cx="1008305" cy="360000"/>
          </a:xfrm>
          <a:prstGeom prst="rect">
            <a:avLst/>
          </a:prstGeom>
        </p:spPr>
      </p:pic>
      <p:sp>
        <p:nvSpPr>
          <p:cNvPr id="13" name="Tijdelijke aanduiding voor voettekst 4"/>
          <p:cNvSpPr>
            <a:spLocks noGrp="1"/>
          </p:cNvSpPr>
          <p:nvPr>
            <p:ph type="ftr" sz="quarter" idx="3"/>
          </p:nvPr>
        </p:nvSpPr>
        <p:spPr>
          <a:xfrm>
            <a:off x="4286250" y="6210000"/>
            <a:ext cx="3692550" cy="648000"/>
          </a:xfrm>
          <a:prstGeom prst="rect">
            <a:avLst/>
          </a:prstGeom>
        </p:spPr>
        <p:txBody>
          <a:bodyPr vert="horz" lIns="0" tIns="0" rIns="180000" bIns="0" rtlCol="0" anchor="ctr"/>
          <a:lstStyle>
            <a:lvl1pPr algn="r">
              <a:defRPr sz="1000" baseline="0">
                <a:solidFill>
                  <a:schemeClr val="bg1"/>
                </a:solidFill>
                <a:latin typeface="Arial" charset="0"/>
              </a:defRPr>
            </a:lvl1pPr>
          </a:lstStyle>
          <a:p>
            <a:r>
              <a:rPr lang="nl-NL" smtClean="0"/>
              <a:t>Institute for Labour Law</a:t>
            </a:r>
            <a:endParaRPr lang="nl-NL" dirty="0"/>
          </a:p>
        </p:txBody>
      </p:sp>
      <p:sp>
        <p:nvSpPr>
          <p:cNvPr id="2" name="Title Placeholder 1"/>
          <p:cNvSpPr>
            <a:spLocks noGrp="1"/>
          </p:cNvSpPr>
          <p:nvPr>
            <p:ph type="title"/>
          </p:nvPr>
        </p:nvSpPr>
        <p:spPr>
          <a:xfrm>
            <a:off x="576000" y="216000"/>
            <a:ext cx="7991738" cy="1152000"/>
          </a:xfrm>
          <a:prstGeom prst="rect">
            <a:avLst/>
          </a:prstGeom>
        </p:spPr>
        <p:txBody>
          <a:bodyPr vert="horz" lIns="91440" tIns="45720" rIns="91440" bIns="45720" rtlCol="0" anchor="ctr">
            <a:normAutofit/>
          </a:bodyPr>
          <a:lstStyle/>
          <a:p>
            <a:r>
              <a:rPr lang="en-US" dirty="0" smtClean="0"/>
              <a:t>Click to edit Master title style</a:t>
            </a:r>
            <a:endParaRPr lang="nl-NL" dirty="0"/>
          </a:p>
        </p:txBody>
      </p:sp>
      <p:sp>
        <p:nvSpPr>
          <p:cNvPr id="3" name="Text Placeholder 2"/>
          <p:cNvSpPr>
            <a:spLocks noGrp="1"/>
          </p:cNvSpPr>
          <p:nvPr>
            <p:ph type="body" idx="1"/>
          </p:nvPr>
        </p:nvSpPr>
        <p:spPr>
          <a:xfrm>
            <a:off x="576000" y="1655999"/>
            <a:ext cx="7991738" cy="439200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a:p>
        </p:txBody>
      </p:sp>
    </p:spTree>
    <p:extLst>
      <p:ext uri="{BB962C8B-B14F-4D97-AF65-F5344CB8AC3E}">
        <p14:creationId xmlns:p14="http://schemas.microsoft.com/office/powerpoint/2010/main" val="33244973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4" r:id="rId4"/>
    <p:sldLayoutId id="2147483664" r:id="rId5"/>
    <p:sldLayoutId id="2147483665" r:id="rId6"/>
    <p:sldLayoutId id="2147483666" r:id="rId7"/>
    <p:sldLayoutId id="2147483667" r:id="rId8"/>
    <p:sldLayoutId id="2147483676" r:id="rId9"/>
    <p:sldLayoutId id="2147483686" r:id="rId10"/>
    <p:sldLayoutId id="2147483687" r:id="rId11"/>
  </p:sldLayoutIdLst>
  <p:hf hd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816" userDrawn="1">
          <p15:clr>
            <a:srgbClr val="F26B43"/>
          </p15:clr>
        </p15:guide>
        <p15:guide id="2" pos="5397" userDrawn="1">
          <p15:clr>
            <a:srgbClr val="F26B43"/>
          </p15:clr>
        </p15:guide>
        <p15:guide id="3" orient="horz" pos="102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hthoek 6"/>
          <p:cNvSpPr/>
          <p:nvPr userDrawn="1"/>
        </p:nvSpPr>
        <p:spPr>
          <a:xfrm>
            <a:off x="0" y="6210000"/>
            <a:ext cx="9144000" cy="64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nl-BE"/>
          </a:p>
        </p:txBody>
      </p:sp>
      <p:sp>
        <p:nvSpPr>
          <p:cNvPr id="10" name="Tijdelijke aanduiding voor datum 3"/>
          <p:cNvSpPr>
            <a:spLocks noGrp="1"/>
          </p:cNvSpPr>
          <p:nvPr>
            <p:ph type="dt" sz="half" idx="2"/>
          </p:nvPr>
        </p:nvSpPr>
        <p:spPr>
          <a:xfrm>
            <a:off x="1440000" y="6210000"/>
            <a:ext cx="720000" cy="648000"/>
          </a:xfrm>
          <a:prstGeom prst="rect">
            <a:avLst/>
          </a:prstGeom>
        </p:spPr>
        <p:txBody>
          <a:bodyPr vert="horz" lIns="0" tIns="0" rIns="0" bIns="0" rtlCol="0" anchor="ctr"/>
          <a:lstStyle>
            <a:lvl1pPr algn="l">
              <a:defRPr sz="1000" baseline="0">
                <a:solidFill>
                  <a:schemeClr val="bg1"/>
                </a:solidFill>
                <a:latin typeface="Arial" charset="0"/>
              </a:defRPr>
            </a:lvl1pPr>
          </a:lstStyle>
          <a:p>
            <a:fld id="{6D038BDE-B5FE-404F-97C9-F104425F579A}" type="datetime1">
              <a:rPr lang="nl-BE" smtClean="0"/>
              <a:t>19/04/2018</a:t>
            </a:fld>
            <a:endParaRPr lang="nl-NL" dirty="0"/>
          </a:p>
        </p:txBody>
      </p:sp>
      <p:sp>
        <p:nvSpPr>
          <p:cNvPr id="11" name="Tijdelijke aanduiding voor dianummer 5"/>
          <p:cNvSpPr>
            <a:spLocks noGrp="1"/>
          </p:cNvSpPr>
          <p:nvPr>
            <p:ph type="sldNum" sz="quarter" idx="4"/>
          </p:nvPr>
        </p:nvSpPr>
        <p:spPr>
          <a:xfrm>
            <a:off x="576000" y="6210000"/>
            <a:ext cx="648000" cy="648000"/>
          </a:xfrm>
          <a:prstGeom prst="rect">
            <a:avLst/>
          </a:prstGeom>
        </p:spPr>
        <p:txBody>
          <a:bodyPr vert="horz" lIns="0" tIns="0" rIns="0" bIns="0" rtlCol="0" anchor="ctr"/>
          <a:lstStyle>
            <a:lvl1pPr algn="l">
              <a:defRPr sz="1000" baseline="0">
                <a:solidFill>
                  <a:schemeClr val="bg1"/>
                </a:solidFill>
                <a:latin typeface="Arial" charset="0"/>
              </a:defRPr>
            </a:lvl1pPr>
          </a:lstStyle>
          <a:p>
            <a:fld id="{0A297500-7527-634B-90F4-69D0994C32B4}" type="slidenum">
              <a:rPr lang="nl-NL" smtClean="0"/>
              <a:pPr/>
              <a:t>‹#›</a:t>
            </a:fld>
            <a:endParaRPr lang="nl-NL" dirty="0"/>
          </a:p>
        </p:txBody>
      </p:sp>
      <p:pic>
        <p:nvPicPr>
          <p:cNvPr id="12" name="Afbeelding 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993200" y="6353999"/>
            <a:ext cx="1008305" cy="360000"/>
          </a:xfrm>
          <a:prstGeom prst="rect">
            <a:avLst/>
          </a:prstGeom>
        </p:spPr>
      </p:pic>
      <p:sp>
        <p:nvSpPr>
          <p:cNvPr id="13" name="Tijdelijke aanduiding voor voettekst 4"/>
          <p:cNvSpPr>
            <a:spLocks noGrp="1"/>
          </p:cNvSpPr>
          <p:nvPr>
            <p:ph type="ftr" sz="quarter" idx="3"/>
          </p:nvPr>
        </p:nvSpPr>
        <p:spPr>
          <a:xfrm>
            <a:off x="4286250" y="6210000"/>
            <a:ext cx="3692550" cy="648000"/>
          </a:xfrm>
          <a:prstGeom prst="rect">
            <a:avLst/>
          </a:prstGeom>
        </p:spPr>
        <p:txBody>
          <a:bodyPr vert="horz" lIns="0" tIns="0" rIns="180000" bIns="0" rtlCol="0" anchor="ctr"/>
          <a:lstStyle>
            <a:lvl1pPr algn="r">
              <a:defRPr sz="1000" baseline="0">
                <a:solidFill>
                  <a:schemeClr val="bg1"/>
                </a:solidFill>
                <a:latin typeface="Arial" charset="0"/>
              </a:defRPr>
            </a:lvl1pPr>
          </a:lstStyle>
          <a:p>
            <a:r>
              <a:rPr lang="nl-NL" smtClean="0"/>
              <a:t>Institute for Labour Law</a:t>
            </a:r>
            <a:endParaRPr lang="nl-NL" dirty="0"/>
          </a:p>
        </p:txBody>
      </p:sp>
      <p:sp>
        <p:nvSpPr>
          <p:cNvPr id="2" name="Title Placeholder 1"/>
          <p:cNvSpPr>
            <a:spLocks noGrp="1"/>
          </p:cNvSpPr>
          <p:nvPr>
            <p:ph type="title"/>
          </p:nvPr>
        </p:nvSpPr>
        <p:spPr>
          <a:xfrm>
            <a:off x="576000" y="216000"/>
            <a:ext cx="7991738" cy="1152000"/>
          </a:xfrm>
          <a:prstGeom prst="rect">
            <a:avLst/>
          </a:prstGeom>
        </p:spPr>
        <p:txBody>
          <a:bodyPr vert="horz" lIns="91440" tIns="45720" rIns="91440" bIns="45720" rtlCol="0" anchor="ctr">
            <a:normAutofit/>
          </a:bodyPr>
          <a:lstStyle/>
          <a:p>
            <a:r>
              <a:rPr lang="en-US" dirty="0" smtClean="0"/>
              <a:t>Click to edit Master title style</a:t>
            </a:r>
            <a:endParaRPr lang="nl-NL" dirty="0"/>
          </a:p>
        </p:txBody>
      </p:sp>
      <p:sp>
        <p:nvSpPr>
          <p:cNvPr id="3" name="Text Placeholder 2"/>
          <p:cNvSpPr>
            <a:spLocks noGrp="1"/>
          </p:cNvSpPr>
          <p:nvPr>
            <p:ph type="body" idx="1"/>
          </p:nvPr>
        </p:nvSpPr>
        <p:spPr>
          <a:xfrm>
            <a:off x="576000" y="1656000"/>
            <a:ext cx="7991738" cy="443722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188281691"/>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4" r:id="rId3"/>
  </p:sldLayoutIdLst>
  <p:hf hd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26" userDrawn="1">
          <p15:clr>
            <a:srgbClr val="F26B43"/>
          </p15:clr>
        </p15:guide>
        <p15:guide id="2" pos="5397" userDrawn="1">
          <p15:clr>
            <a:srgbClr val="F26B43"/>
          </p15:clr>
        </p15:guide>
        <p15:guide id="3" orient="horz" pos="381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76000" y="1081548"/>
            <a:ext cx="4919366" cy="3854246"/>
          </a:xfrm>
        </p:spPr>
        <p:txBody>
          <a:bodyPr>
            <a:normAutofit/>
          </a:bodyPr>
          <a:lstStyle/>
          <a:p>
            <a:r>
              <a:rPr lang="en-US" dirty="0" smtClean="0"/>
              <a:t/>
            </a:r>
            <a:br>
              <a:rPr lang="en-US" dirty="0" smtClean="0"/>
            </a:br>
            <a:r>
              <a:rPr lang="en-US" dirty="0"/>
              <a:t>Labor Protection in the Platform Economy</a:t>
            </a:r>
            <a:r>
              <a:rPr lang="en-US" sz="4400" dirty="0" smtClean="0"/>
              <a:t/>
            </a:r>
            <a:br>
              <a:rPr lang="en-US" sz="4400" dirty="0" smtClean="0"/>
            </a:br>
            <a:r>
              <a:rPr lang="en-US" sz="4400" dirty="0" smtClean="0"/>
              <a:t/>
            </a:r>
            <a:br>
              <a:rPr lang="en-US" sz="4400" dirty="0" smtClean="0"/>
            </a:br>
            <a:endParaRPr lang="nl-NL" sz="3200" i="1" dirty="0"/>
          </a:p>
        </p:txBody>
      </p:sp>
      <p:sp>
        <p:nvSpPr>
          <p:cNvPr id="3" name="Ondertitel 2"/>
          <p:cNvSpPr>
            <a:spLocks noGrp="1"/>
          </p:cNvSpPr>
          <p:nvPr>
            <p:ph type="subTitle" idx="1"/>
          </p:nvPr>
        </p:nvSpPr>
        <p:spPr/>
        <p:txBody>
          <a:bodyPr>
            <a:normAutofit lnSpcReduction="10000"/>
          </a:bodyPr>
          <a:lstStyle/>
          <a:p>
            <a:r>
              <a:rPr lang="nl-NL" dirty="0" smtClean="0"/>
              <a:t>Prof </a:t>
            </a:r>
            <a:r>
              <a:rPr lang="nl-NL" dirty="0" err="1" smtClean="0"/>
              <a:t>Dr</a:t>
            </a:r>
            <a:r>
              <a:rPr lang="nl-NL" dirty="0" smtClean="0"/>
              <a:t> </a:t>
            </a:r>
            <a:r>
              <a:rPr lang="nl-NL" dirty="0" err="1" smtClean="0"/>
              <a:t>Valerio</a:t>
            </a:r>
            <a:r>
              <a:rPr lang="nl-NL" dirty="0" smtClean="0"/>
              <a:t> De </a:t>
            </a:r>
            <a:r>
              <a:rPr lang="nl-NL" dirty="0" err="1" smtClean="0"/>
              <a:t>Stefano</a:t>
            </a:r>
            <a:endParaRPr lang="nl-NL" dirty="0" smtClean="0"/>
          </a:p>
          <a:p>
            <a:r>
              <a:rPr lang="nl-NL" dirty="0" smtClean="0"/>
              <a:t>KU Leuven </a:t>
            </a:r>
            <a:r>
              <a:rPr lang="nl-NL" dirty="0" err="1" smtClean="0"/>
              <a:t>Institute</a:t>
            </a:r>
            <a:r>
              <a:rPr lang="nl-NL" dirty="0" smtClean="0"/>
              <a:t> </a:t>
            </a:r>
            <a:r>
              <a:rPr lang="nl-NL" dirty="0" err="1" smtClean="0"/>
              <a:t>for</a:t>
            </a:r>
            <a:r>
              <a:rPr lang="nl-NL" dirty="0" smtClean="0"/>
              <a:t> Labour </a:t>
            </a:r>
            <a:r>
              <a:rPr lang="nl-NL" dirty="0" err="1" smtClean="0"/>
              <a:t>Law</a:t>
            </a:r>
            <a:endParaRPr lang="nl-NL" dirty="0"/>
          </a:p>
        </p:txBody>
      </p:sp>
      <p:pic>
        <p:nvPicPr>
          <p:cNvPr id="7" name="Picture Placeholder 6"/>
          <p:cNvPicPr>
            <a:picLocks noGrp="1" noChangeAspect="1"/>
          </p:cNvPicPr>
          <p:nvPr>
            <p:ph type="pic" sz="quarter" idx="10"/>
          </p:nvPr>
        </p:nvPicPr>
        <p:blipFill>
          <a:blip r:embed="rId2">
            <a:extLst>
              <a:ext uri="{28A0092B-C50C-407E-A947-70E740481C1C}">
                <a14:useLocalDpi xmlns:a14="http://schemas.microsoft.com/office/drawing/2010/main" val="0"/>
              </a:ext>
            </a:extLst>
          </a:blip>
          <a:stretch>
            <a:fillRect/>
          </a:stretch>
        </p:blipFill>
        <p:spPr>
          <a:xfrm>
            <a:off x="7843762" y="5651694"/>
            <a:ext cx="1190476" cy="1123810"/>
          </a:xfrm>
        </p:spPr>
      </p:pic>
    </p:spTree>
    <p:extLst>
      <p:ext uri="{BB962C8B-B14F-4D97-AF65-F5344CB8AC3E}">
        <p14:creationId xmlns:p14="http://schemas.microsoft.com/office/powerpoint/2010/main" val="15537338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a:t>The </a:t>
            </a:r>
            <a:r>
              <a:rPr lang="en-GB" dirty="0" err="1"/>
              <a:t>Uber</a:t>
            </a:r>
            <a:r>
              <a:rPr lang="en-GB" dirty="0"/>
              <a:t> </a:t>
            </a:r>
            <a:r>
              <a:rPr lang="en-GB" dirty="0" smtClean="0"/>
              <a:t>litigation (2/</a:t>
            </a:r>
            <a:r>
              <a:rPr lang="en-GB" dirty="0"/>
              <a:t>5</a:t>
            </a:r>
            <a:r>
              <a:rPr lang="en-GB" dirty="0" smtClean="0"/>
              <a:t>)</a:t>
            </a:r>
            <a:endParaRPr lang="en-GB" dirty="0"/>
          </a:p>
        </p:txBody>
      </p:sp>
      <p:sp>
        <p:nvSpPr>
          <p:cNvPr id="3" name="Segnaposto contenuto 2"/>
          <p:cNvSpPr>
            <a:spLocks noGrp="1"/>
          </p:cNvSpPr>
          <p:nvPr>
            <p:ph idx="1"/>
          </p:nvPr>
        </p:nvSpPr>
        <p:spPr/>
        <p:txBody>
          <a:bodyPr/>
          <a:lstStyle/>
          <a:p>
            <a:r>
              <a:rPr lang="en-GB" b="1" dirty="0" smtClean="0"/>
              <a:t>According to the Court of Justice of the EU</a:t>
            </a:r>
            <a:r>
              <a:rPr lang="en-GB" dirty="0" smtClean="0"/>
              <a:t>, </a:t>
            </a:r>
            <a:r>
              <a:rPr lang="en-GB" b="1" dirty="0" err="1" smtClean="0"/>
              <a:t>Uber</a:t>
            </a:r>
            <a:r>
              <a:rPr lang="en-GB" dirty="0" smtClean="0"/>
              <a:t> is not a mere digital provider. </a:t>
            </a:r>
            <a:r>
              <a:rPr lang="en-GB" dirty="0"/>
              <a:t>I</a:t>
            </a:r>
            <a:r>
              <a:rPr lang="en-GB" dirty="0" smtClean="0"/>
              <a:t>t </a:t>
            </a:r>
            <a:r>
              <a:rPr lang="en-GB" b="1" dirty="0" smtClean="0"/>
              <a:t>provides transportation services</a:t>
            </a:r>
            <a:r>
              <a:rPr lang="en-GB" dirty="0" smtClean="0"/>
              <a:t>:</a:t>
            </a:r>
          </a:p>
          <a:p>
            <a:pPr lvl="1"/>
            <a:r>
              <a:rPr lang="en-GB" i="1" dirty="0" smtClean="0"/>
              <a:t>“</a:t>
            </a:r>
            <a:r>
              <a:rPr lang="en-GB" i="1" dirty="0" err="1" smtClean="0"/>
              <a:t>Uber</a:t>
            </a:r>
            <a:r>
              <a:rPr lang="en-GB" i="1" dirty="0" smtClean="0"/>
              <a:t> </a:t>
            </a:r>
            <a:r>
              <a:rPr lang="en-GB" i="1" dirty="0"/>
              <a:t>determines at least the maximum fare by means of the eponymous application, that the company receives that amount from the client before paying part of it to the non-professional driver of the vehicle, and that it exercises a certain</a:t>
            </a:r>
            <a:r>
              <a:rPr lang="en-GB" b="1" i="1" dirty="0"/>
              <a:t> control over</a:t>
            </a:r>
            <a:r>
              <a:rPr lang="en-GB" i="1" dirty="0"/>
              <a:t> the quality of the vehicles, </a:t>
            </a:r>
            <a:r>
              <a:rPr lang="en-GB" b="1" i="1" dirty="0"/>
              <a:t>the drivers and their conduct, which can, in some circumstances, result in their </a:t>
            </a:r>
            <a:r>
              <a:rPr lang="en-GB" b="1" i="1" dirty="0" smtClean="0"/>
              <a:t>exclusion</a:t>
            </a:r>
            <a:r>
              <a:rPr lang="en-GB" i="1" dirty="0" smtClean="0"/>
              <a:t>”</a:t>
            </a:r>
            <a:endParaRPr lang="en-GB" i="1"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AEED520-351E-6942-BCCA-481A3B4A0C6C}" type="slidenum">
              <a:rPr lang="it-IT" smtClean="0"/>
              <a:t>10</a:t>
            </a:fld>
            <a:endParaRPr lang="it-IT"/>
          </a:p>
        </p:txBody>
      </p:sp>
    </p:spTree>
    <p:extLst>
      <p:ext uri="{BB962C8B-B14F-4D97-AF65-F5344CB8AC3E}">
        <p14:creationId xmlns:p14="http://schemas.microsoft.com/office/powerpoint/2010/main" val="3905120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The </a:t>
            </a:r>
            <a:r>
              <a:rPr lang="en-GB" dirty="0" err="1" smtClean="0"/>
              <a:t>Uber</a:t>
            </a:r>
            <a:r>
              <a:rPr lang="en-GB" dirty="0" smtClean="0"/>
              <a:t> litigation (3/5)</a:t>
            </a:r>
            <a:endParaRPr lang="en-GB" dirty="0"/>
          </a:p>
        </p:txBody>
      </p:sp>
      <p:sp>
        <p:nvSpPr>
          <p:cNvPr id="3" name="Segnaposto contenuto 2"/>
          <p:cNvSpPr>
            <a:spLocks noGrp="1"/>
          </p:cNvSpPr>
          <p:nvPr>
            <p:ph idx="1"/>
          </p:nvPr>
        </p:nvSpPr>
        <p:spPr>
          <a:xfrm>
            <a:off x="576000" y="1478309"/>
            <a:ext cx="7991738" cy="4569690"/>
          </a:xfrm>
        </p:spPr>
        <p:txBody>
          <a:bodyPr/>
          <a:lstStyle/>
          <a:p>
            <a:r>
              <a:rPr lang="en-GB" dirty="0" smtClean="0"/>
              <a:t>The </a:t>
            </a:r>
            <a:r>
              <a:rPr lang="en-GB" b="1" dirty="0" smtClean="0"/>
              <a:t>Advocate General of the CJEU </a:t>
            </a:r>
            <a:r>
              <a:rPr lang="en-GB" dirty="0" smtClean="0"/>
              <a:t>warned against being “</a:t>
            </a:r>
            <a:r>
              <a:rPr lang="en-GB" b="1" dirty="0" smtClean="0"/>
              <a:t>fooled by appearances</a:t>
            </a:r>
            <a:r>
              <a:rPr lang="en-GB" dirty="0" smtClean="0"/>
              <a:t>”</a:t>
            </a:r>
          </a:p>
          <a:p>
            <a:pPr lvl="1"/>
            <a:r>
              <a:rPr lang="en-GB" i="1" dirty="0" smtClean="0"/>
              <a:t>“</a:t>
            </a:r>
            <a:r>
              <a:rPr lang="en-GB" b="1" i="1" dirty="0" smtClean="0"/>
              <a:t>Indirect </a:t>
            </a:r>
            <a:r>
              <a:rPr lang="en-GB" b="1" i="1" dirty="0"/>
              <a:t>control such as that exercised by </a:t>
            </a:r>
            <a:r>
              <a:rPr lang="en-GB" b="1" i="1" dirty="0" err="1"/>
              <a:t>Uber</a:t>
            </a:r>
            <a:r>
              <a:rPr lang="en-GB" i="1" dirty="0"/>
              <a:t>, based on financial incentives and decentralised passenger-led ratings, with a scale effect, </a:t>
            </a:r>
            <a:r>
              <a:rPr lang="en-GB" b="1" i="1" dirty="0"/>
              <a:t>makes it possible to manage in a way that is just as — if not more — effective than management based on formal orders given by an employer to his employees and direct control </a:t>
            </a:r>
            <a:r>
              <a:rPr lang="en-GB" i="1" dirty="0"/>
              <a:t>over the carrying out of such orders.</a:t>
            </a:r>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AEED520-351E-6942-BCCA-481A3B4A0C6C}" type="slidenum">
              <a:rPr lang="it-IT" smtClean="0"/>
              <a:t>11</a:t>
            </a:fld>
            <a:endParaRPr lang="it-IT"/>
          </a:p>
        </p:txBody>
      </p:sp>
    </p:spTree>
    <p:extLst>
      <p:ext uri="{BB962C8B-B14F-4D97-AF65-F5344CB8AC3E}">
        <p14:creationId xmlns:p14="http://schemas.microsoft.com/office/powerpoint/2010/main" val="3064412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The </a:t>
            </a:r>
            <a:r>
              <a:rPr lang="en-GB" dirty="0" err="1" smtClean="0"/>
              <a:t>Uber</a:t>
            </a:r>
            <a:r>
              <a:rPr lang="en-GB" dirty="0" smtClean="0"/>
              <a:t> litigation (4/5)</a:t>
            </a:r>
            <a:endParaRPr lang="en-GB" dirty="0"/>
          </a:p>
        </p:txBody>
      </p:sp>
      <p:sp>
        <p:nvSpPr>
          <p:cNvPr id="3" name="Segnaposto contenuto 2"/>
          <p:cNvSpPr>
            <a:spLocks noGrp="1"/>
          </p:cNvSpPr>
          <p:nvPr>
            <p:ph idx="1"/>
          </p:nvPr>
        </p:nvSpPr>
        <p:spPr/>
        <p:txBody>
          <a:bodyPr>
            <a:normAutofit/>
          </a:bodyPr>
          <a:lstStyle/>
          <a:p>
            <a:r>
              <a:rPr lang="en-GB" sz="2800" dirty="0" smtClean="0"/>
              <a:t>In </a:t>
            </a:r>
            <a:r>
              <a:rPr lang="en-GB" sz="2800" b="1" dirty="0" smtClean="0"/>
              <a:t>France,</a:t>
            </a:r>
            <a:r>
              <a:rPr lang="en-GB" sz="2800" dirty="0" smtClean="0"/>
              <a:t> a 2018 judgement held that an </a:t>
            </a:r>
            <a:r>
              <a:rPr lang="en-GB" sz="2800" dirty="0" err="1" smtClean="0"/>
              <a:t>Uber</a:t>
            </a:r>
            <a:r>
              <a:rPr lang="en-GB" sz="2800" dirty="0" smtClean="0"/>
              <a:t> driver was not to be reclassified as an employee based on the lack of subordination according to the French case law based on the Code du Travail</a:t>
            </a:r>
          </a:p>
          <a:p>
            <a:pPr lvl="1"/>
            <a:r>
              <a:rPr lang="en-GB" sz="2800" dirty="0" smtClean="0"/>
              <a:t>Flexibility in logging on and off the </a:t>
            </a:r>
            <a:r>
              <a:rPr lang="en-GB" sz="2800" dirty="0" err="1" smtClean="0"/>
              <a:t>Uber</a:t>
            </a:r>
            <a:r>
              <a:rPr lang="en-GB" sz="2800" dirty="0" smtClean="0"/>
              <a:t> app and to chose own working hours</a:t>
            </a:r>
          </a:p>
          <a:p>
            <a:pPr lvl="1"/>
            <a:r>
              <a:rPr lang="en-GB" sz="2800" dirty="0" smtClean="0"/>
              <a:t>Possibility to turn down rides</a:t>
            </a:r>
            <a:r>
              <a:rPr lang="en-GB" sz="2800" b="1" dirty="0" smtClean="0"/>
              <a:t> (?)</a:t>
            </a:r>
            <a:endParaRPr lang="en-GB" sz="2800" b="1"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AEED520-351E-6942-BCCA-481A3B4A0C6C}" type="slidenum">
              <a:rPr lang="it-IT" smtClean="0"/>
              <a:t>12</a:t>
            </a:fld>
            <a:endParaRPr lang="it-IT"/>
          </a:p>
        </p:txBody>
      </p:sp>
    </p:spTree>
    <p:extLst>
      <p:ext uri="{BB962C8B-B14F-4D97-AF65-F5344CB8AC3E}">
        <p14:creationId xmlns:p14="http://schemas.microsoft.com/office/powerpoint/2010/main" val="3344374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a:t>The </a:t>
            </a:r>
            <a:r>
              <a:rPr lang="en-GB" dirty="0" err="1"/>
              <a:t>Uber</a:t>
            </a:r>
            <a:r>
              <a:rPr lang="en-GB" dirty="0"/>
              <a:t> </a:t>
            </a:r>
            <a:r>
              <a:rPr lang="en-GB" dirty="0" smtClean="0"/>
              <a:t>litigation (5/</a:t>
            </a:r>
            <a:r>
              <a:rPr lang="en-GB" dirty="0"/>
              <a:t>5</a:t>
            </a:r>
            <a:r>
              <a:rPr lang="en-GB" dirty="0" smtClean="0"/>
              <a:t>)</a:t>
            </a:r>
            <a:endParaRPr lang="en-GB" dirty="0"/>
          </a:p>
        </p:txBody>
      </p:sp>
      <p:sp>
        <p:nvSpPr>
          <p:cNvPr id="3" name="Segnaposto contenuto 2"/>
          <p:cNvSpPr>
            <a:spLocks noGrp="1"/>
          </p:cNvSpPr>
          <p:nvPr>
            <p:ph idx="1"/>
          </p:nvPr>
        </p:nvSpPr>
        <p:spPr/>
        <p:txBody>
          <a:bodyPr>
            <a:normAutofit lnSpcReduction="10000"/>
          </a:bodyPr>
          <a:lstStyle/>
          <a:p>
            <a:r>
              <a:rPr lang="en-GB" dirty="0" smtClean="0"/>
              <a:t>The </a:t>
            </a:r>
            <a:r>
              <a:rPr lang="en-GB" b="1" dirty="0" smtClean="0"/>
              <a:t>London Employment Tribunal </a:t>
            </a:r>
            <a:r>
              <a:rPr lang="en-GB" dirty="0" smtClean="0"/>
              <a:t>held two </a:t>
            </a:r>
            <a:r>
              <a:rPr lang="en-GB" dirty="0" err="1" smtClean="0"/>
              <a:t>Uber</a:t>
            </a:r>
            <a:r>
              <a:rPr lang="en-GB" dirty="0" smtClean="0"/>
              <a:t> drivers to be “workers” under UK law:</a:t>
            </a:r>
          </a:p>
          <a:p>
            <a:pPr lvl="1"/>
            <a:r>
              <a:rPr lang="en-GB" dirty="0" err="1" smtClean="0"/>
              <a:t>Uber</a:t>
            </a:r>
            <a:r>
              <a:rPr lang="en-GB" dirty="0" smtClean="0"/>
              <a:t> fixes the fares and drivers cannot agree higher one</a:t>
            </a:r>
          </a:p>
          <a:p>
            <a:pPr lvl="1"/>
            <a:r>
              <a:rPr lang="en-GB" dirty="0" err="1" smtClean="0"/>
              <a:t>Uber</a:t>
            </a:r>
            <a:r>
              <a:rPr lang="en-GB" dirty="0" smtClean="0"/>
              <a:t> imposes numerous conditions and instruct drivers and sets (default) route</a:t>
            </a:r>
          </a:p>
          <a:p>
            <a:pPr lvl="1"/>
            <a:r>
              <a:rPr lang="en-GB" dirty="0" smtClean="0"/>
              <a:t>Rating system amounts to performance management and disciplinary power</a:t>
            </a:r>
          </a:p>
          <a:p>
            <a:r>
              <a:rPr lang="en-GB" dirty="0" err="1" smtClean="0"/>
              <a:t>Uber</a:t>
            </a:r>
            <a:r>
              <a:rPr lang="en-GB" dirty="0" smtClean="0"/>
              <a:t> is “in business as </a:t>
            </a:r>
            <a:r>
              <a:rPr lang="en-GB" b="1" dirty="0" smtClean="0"/>
              <a:t>a supplier of transportation </a:t>
            </a:r>
            <a:r>
              <a:rPr lang="en-GB" dirty="0" smtClean="0"/>
              <a:t>services” and </a:t>
            </a:r>
            <a:r>
              <a:rPr lang="en-GB" b="1" dirty="0" smtClean="0"/>
              <a:t>drivers are not “small businesses”</a:t>
            </a:r>
            <a:r>
              <a:rPr lang="en-GB" dirty="0" smtClean="0"/>
              <a:t>: they cannot grow their businesses unless this “simply means spending more hours at the wheel”</a:t>
            </a:r>
            <a:endParaRPr lang="en-GB" dirty="0"/>
          </a:p>
        </p:txBody>
      </p:sp>
    </p:spTree>
    <p:extLst>
      <p:ext uri="{BB962C8B-B14F-4D97-AF65-F5344CB8AC3E}">
        <p14:creationId xmlns:p14="http://schemas.microsoft.com/office/powerpoint/2010/main" val="1261480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dirty="0" smtClean="0"/>
              <a:t/>
            </a:r>
            <a:br>
              <a:rPr lang="en-GB" sz="4000" dirty="0" smtClean="0"/>
            </a:br>
            <a:r>
              <a:rPr lang="en-GB" sz="4000" dirty="0" smtClean="0"/>
              <a:t>Samples </a:t>
            </a:r>
            <a:r>
              <a:rPr lang="en-GB" sz="4000" dirty="0"/>
              <a:t>of </a:t>
            </a:r>
            <a:r>
              <a:rPr lang="en-GB" sz="4000" dirty="0" smtClean="0"/>
              <a:t>clauses: </a:t>
            </a:r>
            <a:r>
              <a:rPr lang="en-GB" sz="4000" i="1" dirty="0"/>
              <a:t>“enhanced” independent-contractor clauses</a:t>
            </a:r>
            <a:r>
              <a:rPr lang="en-GB" i="1" dirty="0"/>
              <a:t/>
            </a:r>
            <a:br>
              <a:rPr lang="en-GB" i="1" dirty="0"/>
            </a:br>
            <a:endParaRPr lang="en-GB" dirty="0"/>
          </a:p>
        </p:txBody>
      </p:sp>
      <p:sp>
        <p:nvSpPr>
          <p:cNvPr id="3" name="Content Placeholder 2"/>
          <p:cNvSpPr>
            <a:spLocks noGrp="1"/>
          </p:cNvSpPr>
          <p:nvPr>
            <p:ph idx="1"/>
          </p:nvPr>
        </p:nvSpPr>
        <p:spPr/>
        <p:txBody>
          <a:bodyPr>
            <a:normAutofit fontScale="92500" lnSpcReduction="20000"/>
          </a:bodyPr>
          <a:lstStyle/>
          <a:p>
            <a:r>
              <a:rPr lang="en-GB" b="1" i="1" dirty="0"/>
              <a:t>Amazon Mechanical Turk and its Affiliates are not involved in the transactions </a:t>
            </a:r>
            <a:r>
              <a:rPr lang="en-GB" i="1" dirty="0"/>
              <a:t>between Requesters and Providers(…). </a:t>
            </a:r>
            <a:r>
              <a:rPr lang="en-GB" b="1" i="1" dirty="0"/>
              <a:t>As a Provider you are performing </a:t>
            </a:r>
            <a:r>
              <a:rPr lang="en-GB" i="1" dirty="0"/>
              <a:t>Services for a Requester in your personal capacity </a:t>
            </a:r>
            <a:r>
              <a:rPr lang="en-GB" b="1" i="1" dirty="0"/>
              <a:t>as an independent contractor</a:t>
            </a:r>
            <a:r>
              <a:rPr lang="en-GB" i="1" dirty="0"/>
              <a:t> and </a:t>
            </a:r>
            <a:r>
              <a:rPr lang="en-GB" b="1" i="1" dirty="0"/>
              <a:t>not as an employee of the Requester</a:t>
            </a:r>
            <a:r>
              <a:rPr lang="en-GB" i="1" dirty="0"/>
              <a:t>(…) </a:t>
            </a:r>
            <a:r>
              <a:rPr lang="en-GB" b="1" i="1" dirty="0"/>
              <a:t>this Agreement does not create </a:t>
            </a:r>
            <a:r>
              <a:rPr lang="en-GB" i="1" dirty="0"/>
              <a:t>an association, joint venture, partnership or franchise, </a:t>
            </a:r>
            <a:r>
              <a:rPr lang="en-GB" b="1" i="1" dirty="0"/>
              <a:t>employer/employee relationship between Providers and Requesters</a:t>
            </a:r>
            <a:r>
              <a:rPr lang="en-GB" i="1" dirty="0"/>
              <a:t>, or Providers and Amazon Mechanical Turk </a:t>
            </a:r>
            <a:r>
              <a:rPr lang="en-GB" dirty="0"/>
              <a:t>(</a:t>
            </a:r>
            <a:r>
              <a:rPr lang="en-GB" b="1" dirty="0"/>
              <a:t>Amazon Mechanical Turk</a:t>
            </a:r>
            <a:r>
              <a:rPr lang="en-GB" dirty="0"/>
              <a:t>)</a:t>
            </a:r>
          </a:p>
          <a:p>
            <a:endParaRPr lang="en-GB" i="1" dirty="0"/>
          </a:p>
          <a:p>
            <a:r>
              <a:rPr lang="en-GB" i="1" dirty="0"/>
              <a:t>Nothing in this Agreement is intended or should be construed to create a partnership, joint venture, or employer-employee relationship between </a:t>
            </a:r>
            <a:r>
              <a:rPr lang="en-GB" i="1" dirty="0" err="1"/>
              <a:t>Wonolo</a:t>
            </a:r>
            <a:r>
              <a:rPr lang="en-GB" i="1" dirty="0"/>
              <a:t> and you or </a:t>
            </a:r>
            <a:r>
              <a:rPr lang="en-GB" b="1" i="1" dirty="0"/>
              <a:t>between the Customer and you</a:t>
            </a:r>
            <a:r>
              <a:rPr lang="en-GB" dirty="0"/>
              <a:t> (</a:t>
            </a:r>
            <a:r>
              <a:rPr lang="en-GB" b="1" dirty="0" err="1"/>
              <a:t>Wonolo</a:t>
            </a:r>
            <a:r>
              <a:rPr lang="en-GB" dirty="0"/>
              <a:t>)</a:t>
            </a:r>
          </a:p>
          <a:p>
            <a:endParaRPr lang="en-GB" dirty="0"/>
          </a:p>
        </p:txBody>
      </p:sp>
    </p:spTree>
    <p:extLst>
      <p:ext uri="{BB962C8B-B14F-4D97-AF65-F5344CB8AC3E}">
        <p14:creationId xmlns:p14="http://schemas.microsoft.com/office/powerpoint/2010/main" val="4016698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Samples of </a:t>
            </a:r>
            <a:r>
              <a:rPr lang="en-GB" dirty="0" smtClean="0"/>
              <a:t>clauses:</a:t>
            </a:r>
            <a:r>
              <a:rPr lang="en-GB" i="1" dirty="0" smtClean="0"/>
              <a:t> </a:t>
            </a:r>
            <a:r>
              <a:rPr lang="en-GB" i="1" dirty="0"/>
              <a:t>representation and warranties</a:t>
            </a:r>
            <a:endParaRPr lang="en-GB" dirty="0"/>
          </a:p>
        </p:txBody>
      </p:sp>
      <p:sp>
        <p:nvSpPr>
          <p:cNvPr id="3" name="Content Placeholder 2"/>
          <p:cNvSpPr>
            <a:spLocks noGrp="1"/>
          </p:cNvSpPr>
          <p:nvPr>
            <p:ph idx="1"/>
          </p:nvPr>
        </p:nvSpPr>
        <p:spPr/>
        <p:txBody>
          <a:bodyPr>
            <a:normAutofit fontScale="70000" lnSpcReduction="20000"/>
          </a:bodyPr>
          <a:lstStyle/>
          <a:p>
            <a:r>
              <a:rPr lang="en-GB" dirty="0"/>
              <a:t>Sweeps </a:t>
            </a:r>
            <a:r>
              <a:rPr lang="en-GB" b="1" dirty="0"/>
              <a:t>will not be liable for any tax or withholding, including but not limited to unemployment insurance, employer’s liability, social security or payroll withholding tax</a:t>
            </a:r>
            <a:r>
              <a:rPr lang="en-GB" dirty="0"/>
              <a:t> in connection with your use of Users’ services. </a:t>
            </a:r>
            <a:r>
              <a:rPr lang="en-GB" b="1" dirty="0"/>
              <a:t>You understand and agree that if Sweeps is found to be liable for any tax or withholding tax </a:t>
            </a:r>
            <a:r>
              <a:rPr lang="en-GB" dirty="0"/>
              <a:t>in connection with your use of Users’ services, then </a:t>
            </a:r>
            <a:r>
              <a:rPr lang="en-GB" b="1" dirty="0"/>
              <a:t>you will immediately reimburse </a:t>
            </a:r>
            <a:r>
              <a:rPr lang="en-GB" dirty="0"/>
              <a:t>and pay to Sweeps an equivalent amount, including any interest or penalties thereon (</a:t>
            </a:r>
            <a:r>
              <a:rPr lang="en-GB" b="1" dirty="0"/>
              <a:t>Sweeps</a:t>
            </a:r>
            <a:r>
              <a:rPr lang="en-GB" dirty="0"/>
              <a:t>)</a:t>
            </a:r>
          </a:p>
          <a:p>
            <a:r>
              <a:rPr lang="en-GB" b="1" i="1" dirty="0"/>
              <a:t>You agree to indemnify</a:t>
            </a:r>
            <a:r>
              <a:rPr lang="en-GB" i="1" dirty="0"/>
              <a:t>, hold harmless and defend Company </a:t>
            </a:r>
            <a:r>
              <a:rPr lang="en-GB" b="1" i="1" dirty="0"/>
              <a:t>from any and all claims that a </a:t>
            </a:r>
            <a:r>
              <a:rPr lang="en-GB" b="1" i="1" dirty="0" err="1"/>
              <a:t>Tasker</a:t>
            </a:r>
            <a:r>
              <a:rPr lang="en-GB" b="1" i="1" dirty="0"/>
              <a:t> was misclassified as an independent contractor</a:t>
            </a:r>
            <a:r>
              <a:rPr lang="en-GB" i="1" dirty="0"/>
              <a:t>, any liabilities arising from a determination by a court, arbitrator, government agency or other body that a </a:t>
            </a:r>
            <a:r>
              <a:rPr lang="en-GB" i="1" dirty="0" err="1"/>
              <a:t>Tasker</a:t>
            </a:r>
            <a:r>
              <a:rPr lang="en-GB" i="1" dirty="0"/>
              <a:t> was misclassified as an employee </a:t>
            </a:r>
            <a:r>
              <a:rPr lang="en-GB" dirty="0"/>
              <a:t>(</a:t>
            </a:r>
            <a:r>
              <a:rPr lang="en-GB" b="1" dirty="0" err="1"/>
              <a:t>Taskrabbit</a:t>
            </a:r>
            <a:r>
              <a:rPr lang="en-GB" dirty="0"/>
              <a:t>)</a:t>
            </a:r>
          </a:p>
          <a:p>
            <a:r>
              <a:rPr lang="en-GB" b="1" i="1" dirty="0"/>
              <a:t>You acknowledge that</a:t>
            </a:r>
            <a:r>
              <a:rPr lang="en-GB" i="1" dirty="0"/>
              <a:t>, while Providers are agreeing to perform Services for you as independent contractors and not employees, </a:t>
            </a:r>
            <a:r>
              <a:rPr lang="en-GB" b="1" i="1" dirty="0"/>
              <a:t>repeated and frequent performance of Services by the same Provider on your behalf could result in reclassification of that employment status </a:t>
            </a:r>
            <a:r>
              <a:rPr lang="en-GB" i="1" dirty="0"/>
              <a:t>(</a:t>
            </a:r>
            <a:r>
              <a:rPr lang="en-GB" b="1" dirty="0"/>
              <a:t>AMT</a:t>
            </a:r>
            <a:r>
              <a:rPr lang="en-GB" i="1" dirty="0"/>
              <a:t>)</a:t>
            </a:r>
            <a:endParaRPr lang="en-GB" dirty="0"/>
          </a:p>
          <a:p>
            <a:endParaRPr lang="en-GB" dirty="0"/>
          </a:p>
        </p:txBody>
      </p:sp>
    </p:spTree>
    <p:extLst>
      <p:ext uri="{BB962C8B-B14F-4D97-AF65-F5344CB8AC3E}">
        <p14:creationId xmlns:p14="http://schemas.microsoft.com/office/powerpoint/2010/main" val="1122717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Samples of clauses: “availability” or “shifts”?</a:t>
            </a:r>
            <a:endParaRPr lang="en-US" dirty="0"/>
          </a:p>
        </p:txBody>
      </p:sp>
      <p:sp>
        <p:nvSpPr>
          <p:cNvPr id="3" name="Content Placeholder 2"/>
          <p:cNvSpPr>
            <a:spLocks noGrp="1"/>
          </p:cNvSpPr>
          <p:nvPr>
            <p:ph idx="1"/>
          </p:nvPr>
        </p:nvSpPr>
        <p:spPr/>
        <p:txBody>
          <a:bodyPr>
            <a:normAutofit fontScale="62500" lnSpcReduction="20000"/>
          </a:bodyPr>
          <a:lstStyle/>
          <a:p>
            <a:r>
              <a:rPr lang="en-US" i="1" dirty="0"/>
              <a:t>3.2 […] when applying to join </a:t>
            </a:r>
            <a:r>
              <a:rPr lang="en-US" i="1" dirty="0" err="1"/>
              <a:t>Deliveroo’s</a:t>
            </a:r>
            <a:r>
              <a:rPr lang="en-US" i="1" dirty="0"/>
              <a:t> supplier pool and at regular intervals thereafter y</a:t>
            </a:r>
            <a:r>
              <a:rPr lang="en-US" b="1" i="1" dirty="0"/>
              <a:t>ou will provide an indication of the time periods during the week in which you typically expect to be available to work</a:t>
            </a:r>
            <a:r>
              <a:rPr lang="en-US" i="1" dirty="0"/>
              <a:t>. </a:t>
            </a:r>
            <a:r>
              <a:rPr lang="en-US" b="1" i="1" dirty="0" err="1"/>
              <a:t>Deliveroo</a:t>
            </a:r>
            <a:r>
              <a:rPr lang="en-US" b="1" i="1" dirty="0"/>
              <a:t> places reliance on such indications </a:t>
            </a:r>
            <a:r>
              <a:rPr lang="en-US" i="1" dirty="0"/>
              <a:t>provided by suppliers in planning to meet customer demand. </a:t>
            </a:r>
            <a:r>
              <a:rPr lang="en-US" b="1" i="1" dirty="0"/>
              <a:t>We accordingly expect you to inform a member of the Operations Team if this changes materially</a:t>
            </a:r>
            <a:r>
              <a:rPr lang="en-US" i="1" dirty="0"/>
              <a:t>, and </a:t>
            </a:r>
            <a:r>
              <a:rPr lang="en-US" b="1" i="1" dirty="0"/>
              <a:t>reserve the right to terminate this Agreement </a:t>
            </a:r>
            <a:r>
              <a:rPr lang="en-US" i="1" dirty="0"/>
              <a:t>if you are no longer able to work at time periods which meet </a:t>
            </a:r>
            <a:r>
              <a:rPr lang="en-US" i="1" dirty="0" err="1"/>
              <a:t>Deliveroo’s</a:t>
            </a:r>
            <a:r>
              <a:rPr lang="en-US" i="1" dirty="0"/>
              <a:t> needs. </a:t>
            </a:r>
          </a:p>
          <a:p>
            <a:r>
              <a:rPr lang="en-US" i="1" dirty="0"/>
              <a:t>3.4</a:t>
            </a:r>
            <a:r>
              <a:rPr lang="en-US" b="1" i="1" dirty="0"/>
              <a:t> During your onboarding process</a:t>
            </a:r>
            <a:r>
              <a:rPr lang="en-US" i="1" dirty="0"/>
              <a:t>, </a:t>
            </a:r>
            <a:r>
              <a:rPr lang="en-US" b="1" i="1" dirty="0"/>
              <a:t>you will have discussed </a:t>
            </a:r>
            <a:r>
              <a:rPr lang="en-US" i="1" dirty="0"/>
              <a:t>with a member of the Operations Team </a:t>
            </a:r>
            <a:r>
              <a:rPr lang="en-US" b="1" i="1" dirty="0"/>
              <a:t>the level of demand for suppliers within your zone and consequently the level of availability </a:t>
            </a:r>
            <a:r>
              <a:rPr lang="en-US" i="1" dirty="0"/>
              <a:t>to perform Services which </a:t>
            </a:r>
            <a:r>
              <a:rPr lang="en-US" i="1" dirty="0" err="1"/>
              <a:t>Deliveroo</a:t>
            </a:r>
            <a:r>
              <a:rPr lang="en-US" i="1" dirty="0"/>
              <a:t> expects you to provide. </a:t>
            </a:r>
            <a:r>
              <a:rPr lang="en-US" b="1" i="1" dirty="0"/>
              <a:t>You are expected to be as flexible as you can to meet </a:t>
            </a:r>
            <a:r>
              <a:rPr lang="en-US" b="1" i="1" dirty="0" err="1"/>
              <a:t>Deliveroo’s</a:t>
            </a:r>
            <a:r>
              <a:rPr lang="en-US" b="1" i="1" dirty="0"/>
              <a:t> needs</a:t>
            </a:r>
            <a:r>
              <a:rPr lang="en-US" i="1" dirty="0"/>
              <a:t>.</a:t>
            </a:r>
          </a:p>
          <a:p>
            <a:r>
              <a:rPr lang="en-US" i="1" dirty="0"/>
              <a:t>3.5 When you have confirmed your availability to perform Services during a particular time period, </a:t>
            </a:r>
            <a:r>
              <a:rPr lang="en-US" b="1" i="1" dirty="0"/>
              <a:t>it is your responsibility to log on to the app during this period and to accept actively any orders in your zone which you are able to accept</a:t>
            </a:r>
            <a:r>
              <a:rPr lang="en-US" i="1" dirty="0"/>
              <a:t>.</a:t>
            </a:r>
          </a:p>
          <a:p>
            <a:r>
              <a:rPr lang="en-US" i="1" dirty="0"/>
              <a:t>3.7</a:t>
            </a:r>
            <a:r>
              <a:rPr lang="en-US" b="1" i="1" dirty="0"/>
              <a:t> You must immediately notify </a:t>
            </a:r>
            <a:r>
              <a:rPr lang="en-US" i="1" dirty="0"/>
              <a:t>a member of the Operations Team </a:t>
            </a:r>
            <a:r>
              <a:rPr lang="en-US" b="1" i="1" dirty="0"/>
              <a:t>if you become unable to work</a:t>
            </a:r>
            <a:r>
              <a:rPr lang="en-US" i="1" dirty="0"/>
              <a:t> during a time period that you have previously agreed to work in accordance with clause 3.4, </a:t>
            </a:r>
            <a:r>
              <a:rPr lang="en-US" b="1" i="1" dirty="0"/>
              <a:t>and explain the reasons for this</a:t>
            </a:r>
            <a:r>
              <a:rPr lang="en-US" i="1" dirty="0"/>
              <a:t>.</a:t>
            </a:r>
            <a:r>
              <a:rPr lang="en-US" dirty="0"/>
              <a:t> (</a:t>
            </a:r>
            <a:r>
              <a:rPr lang="en-US" b="1" dirty="0" err="1"/>
              <a:t>Deliveroo</a:t>
            </a:r>
            <a:r>
              <a:rPr lang="en-US" dirty="0"/>
              <a:t>)</a:t>
            </a:r>
          </a:p>
          <a:p>
            <a:endParaRPr lang="en-GB" dirty="0"/>
          </a:p>
        </p:txBody>
      </p:sp>
    </p:spTree>
    <p:extLst>
      <p:ext uri="{BB962C8B-B14F-4D97-AF65-F5344CB8AC3E}">
        <p14:creationId xmlns:p14="http://schemas.microsoft.com/office/powerpoint/2010/main" val="1394611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Samples of </a:t>
            </a:r>
            <a:r>
              <a:rPr lang="en-GB" dirty="0" smtClean="0"/>
              <a:t>clauses: </a:t>
            </a:r>
            <a:r>
              <a:rPr lang="en-GB" dirty="0"/>
              <a:t>“</a:t>
            </a:r>
            <a:r>
              <a:rPr lang="en-GB" i="1" dirty="0"/>
              <a:t>light” exclusivity clauses</a:t>
            </a:r>
            <a:endParaRPr lang="en-GB" dirty="0"/>
          </a:p>
        </p:txBody>
      </p:sp>
      <p:sp>
        <p:nvSpPr>
          <p:cNvPr id="3" name="Content Placeholder 2"/>
          <p:cNvSpPr>
            <a:spLocks noGrp="1"/>
          </p:cNvSpPr>
          <p:nvPr>
            <p:ph idx="1"/>
          </p:nvPr>
        </p:nvSpPr>
        <p:spPr/>
        <p:txBody>
          <a:bodyPr>
            <a:normAutofit fontScale="85000" lnSpcReduction="20000"/>
          </a:bodyPr>
          <a:lstStyle/>
          <a:p>
            <a:r>
              <a:rPr lang="en-GB" dirty="0"/>
              <a:t>“Light” exclusivity clauses</a:t>
            </a:r>
          </a:p>
          <a:p>
            <a:pPr lvl="1"/>
            <a:r>
              <a:rPr lang="en-GB" i="1" dirty="0"/>
              <a:t>You will </a:t>
            </a:r>
            <a:r>
              <a:rPr lang="en-GB" b="1" i="1" dirty="0"/>
              <a:t>only accept work product from Providers </a:t>
            </a:r>
            <a:r>
              <a:rPr lang="en-GB" i="1" dirty="0"/>
              <a:t>that has been </a:t>
            </a:r>
            <a:r>
              <a:rPr lang="en-GB" b="1" i="1" dirty="0"/>
              <a:t>submitted through the Site </a:t>
            </a:r>
            <a:r>
              <a:rPr lang="en-GB" i="1" dirty="0"/>
              <a:t>(</a:t>
            </a:r>
            <a:r>
              <a:rPr lang="en-GB" b="1" i="1" dirty="0"/>
              <a:t>AMT</a:t>
            </a:r>
            <a:r>
              <a:rPr lang="en-GB" i="1" dirty="0"/>
              <a:t>)</a:t>
            </a:r>
          </a:p>
          <a:p>
            <a:pPr lvl="1"/>
            <a:r>
              <a:rPr lang="en-GB" b="1" i="1" dirty="0"/>
              <a:t>You may not solicit, advertise for, or contact in any form Users for employment, contracting</a:t>
            </a:r>
            <a:r>
              <a:rPr lang="en-GB" i="1" dirty="0"/>
              <a:t>, or any other purpose not related to Professional Services facilitated through the Handy Platform </a:t>
            </a:r>
            <a:r>
              <a:rPr lang="en-GB" b="1" i="1" dirty="0"/>
              <a:t>without express written permission from us </a:t>
            </a:r>
            <a:r>
              <a:rPr lang="en-GB" b="1" dirty="0"/>
              <a:t>(Handy)</a:t>
            </a:r>
          </a:p>
          <a:p>
            <a:pPr lvl="1"/>
            <a:r>
              <a:rPr lang="en-GB" i="1" dirty="0"/>
              <a:t>You will not provide your </a:t>
            </a:r>
            <a:r>
              <a:rPr lang="en-GB" i="1" dirty="0" err="1"/>
              <a:t>topcoder</a:t>
            </a:r>
            <a:r>
              <a:rPr lang="en-GB" i="1" dirty="0"/>
              <a:t> information including, but not limited to, your </a:t>
            </a:r>
            <a:r>
              <a:rPr lang="en-GB" i="1" dirty="0" err="1"/>
              <a:t>topcoder</a:t>
            </a:r>
            <a:r>
              <a:rPr lang="en-GB" i="1" dirty="0"/>
              <a:t> handle and rating, to any third party for the purpose of pursuing employment opportunities without the written consent of </a:t>
            </a:r>
            <a:r>
              <a:rPr lang="en-GB" i="1" dirty="0" err="1"/>
              <a:t>topcoder</a:t>
            </a:r>
            <a:r>
              <a:rPr lang="en-GB" i="1" dirty="0"/>
              <a:t>. </a:t>
            </a:r>
            <a:r>
              <a:rPr lang="en-GB" b="1" i="1" dirty="0"/>
              <a:t>If you are contacted by a third-party regarding employment opportunities </a:t>
            </a:r>
            <a:r>
              <a:rPr lang="en-GB" i="1" dirty="0"/>
              <a:t>and/or media interest </a:t>
            </a:r>
            <a:r>
              <a:rPr lang="en-GB" b="1" i="1" dirty="0"/>
              <a:t>as a result in your participation in </a:t>
            </a:r>
            <a:r>
              <a:rPr lang="en-GB" b="1" i="1" dirty="0" err="1"/>
              <a:t>topcoder</a:t>
            </a:r>
            <a:r>
              <a:rPr lang="en-GB" b="1" i="1" dirty="0"/>
              <a:t> Competitions, you agree to promptly notify </a:t>
            </a:r>
            <a:r>
              <a:rPr lang="en-GB" b="1" i="1" dirty="0" err="1"/>
              <a:t>topcoder</a:t>
            </a:r>
            <a:r>
              <a:rPr lang="en-GB" b="1" i="1" dirty="0"/>
              <a:t> of such contact</a:t>
            </a:r>
            <a:r>
              <a:rPr lang="en-GB" i="1" dirty="0"/>
              <a:t>” (</a:t>
            </a:r>
            <a:r>
              <a:rPr lang="en-GB" b="1" i="1" dirty="0" err="1"/>
              <a:t>Topcoder</a:t>
            </a:r>
            <a:r>
              <a:rPr lang="en-GB" i="1" dirty="0"/>
              <a:t>)</a:t>
            </a:r>
          </a:p>
          <a:p>
            <a:endParaRPr lang="en-GB" dirty="0"/>
          </a:p>
        </p:txBody>
      </p:sp>
    </p:spTree>
    <p:extLst>
      <p:ext uri="{BB962C8B-B14F-4D97-AF65-F5344CB8AC3E}">
        <p14:creationId xmlns:p14="http://schemas.microsoft.com/office/powerpoint/2010/main" val="681720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Samples of clauses: waivers and no litigation</a:t>
            </a:r>
            <a:endParaRPr lang="en-US" dirty="0"/>
          </a:p>
        </p:txBody>
      </p:sp>
      <p:sp>
        <p:nvSpPr>
          <p:cNvPr id="3" name="Content Placeholder 2"/>
          <p:cNvSpPr>
            <a:spLocks noGrp="1"/>
          </p:cNvSpPr>
          <p:nvPr>
            <p:ph idx="1"/>
          </p:nvPr>
        </p:nvSpPr>
        <p:spPr/>
        <p:txBody>
          <a:bodyPr>
            <a:normAutofit fontScale="85000" lnSpcReduction="20000"/>
          </a:bodyPr>
          <a:lstStyle/>
          <a:p>
            <a:r>
              <a:rPr lang="en-US" i="1" dirty="0"/>
              <a:t>2.2 You further warrant that </a:t>
            </a:r>
            <a:r>
              <a:rPr lang="en-US" b="1" i="1" dirty="0"/>
              <a:t>neither you nor anyone </a:t>
            </a:r>
            <a:r>
              <a:rPr lang="en-US" i="1" dirty="0"/>
              <a:t>acting on your behalf </a:t>
            </a:r>
            <a:r>
              <a:rPr lang="en-US" b="1" i="1" dirty="0"/>
              <a:t>will present any claim in the Employment Tribunal </a:t>
            </a:r>
            <a:r>
              <a:rPr lang="en-US" i="1" dirty="0"/>
              <a:t>or any civil court in which it is contended </a:t>
            </a:r>
            <a:r>
              <a:rPr lang="en-US" b="1" i="1" dirty="0"/>
              <a:t>that you are either an employee or a worker.</a:t>
            </a:r>
          </a:p>
          <a:p>
            <a:endParaRPr lang="en-US" i="1" dirty="0"/>
          </a:p>
          <a:p>
            <a:r>
              <a:rPr lang="en-US" i="1" dirty="0"/>
              <a:t>2.3 If, despite clause 2.2 above, either you or anyone acting on your behalf […] presents any claim in the Employment Tribunal or any civil court which would not be able to proceed unless it was successfully contended that you […] are an employee or a worker within the meaning of any employment rights legislation, </a:t>
            </a:r>
            <a:r>
              <a:rPr lang="en-US" b="1" i="1" dirty="0"/>
              <a:t>you undertake to indemnify and keep indemnified </a:t>
            </a:r>
            <a:r>
              <a:rPr lang="en-US" b="1" i="1" dirty="0" err="1"/>
              <a:t>Deliveroo</a:t>
            </a:r>
            <a:r>
              <a:rPr lang="en-US" b="1" i="1" dirty="0"/>
              <a:t> against costs</a:t>
            </a:r>
            <a:r>
              <a:rPr lang="en-US" i="1" dirty="0"/>
              <a:t> </a:t>
            </a:r>
            <a:r>
              <a:rPr lang="en-US" b="1" i="1" dirty="0"/>
              <a:t>(including legal costs) </a:t>
            </a:r>
            <a:r>
              <a:rPr lang="en-US" i="1" dirty="0"/>
              <a:t>and expenses that it incurs in connection with those proceedings, and you agree that </a:t>
            </a:r>
            <a:r>
              <a:rPr lang="en-US" b="1" i="1" dirty="0" err="1"/>
              <a:t>Deliveroo</a:t>
            </a:r>
            <a:r>
              <a:rPr lang="en-US" b="1" i="1" dirty="0"/>
              <a:t> may set off any sum owed to you against any damages, compensation, costs or other sum that may be awarded to you in those proceedings</a:t>
            </a:r>
            <a:r>
              <a:rPr lang="en-US" i="1" dirty="0"/>
              <a:t>. </a:t>
            </a:r>
            <a:r>
              <a:rPr lang="en-US" dirty="0"/>
              <a:t>(</a:t>
            </a:r>
            <a:r>
              <a:rPr lang="en-US" b="1" dirty="0" err="1"/>
              <a:t>Deliveroo</a:t>
            </a:r>
            <a:r>
              <a:rPr lang="en-US" dirty="0"/>
              <a:t>) </a:t>
            </a:r>
            <a:endParaRPr lang="en-GB" b="1" dirty="0"/>
          </a:p>
          <a:p>
            <a:endParaRPr lang="en-GB" dirty="0"/>
          </a:p>
        </p:txBody>
      </p:sp>
    </p:spTree>
    <p:extLst>
      <p:ext uri="{BB962C8B-B14F-4D97-AF65-F5344CB8AC3E}">
        <p14:creationId xmlns:p14="http://schemas.microsoft.com/office/powerpoint/2010/main" val="201343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dirty="0" smtClean="0"/>
              <a:t>The “doublespeak” of the gig-economy, according to </a:t>
            </a:r>
            <a:r>
              <a:rPr lang="en-GB" dirty="0" err="1" smtClean="0"/>
              <a:t>Deliveroo</a:t>
            </a:r>
            <a:endParaRPr lang="en-GB" dirty="0"/>
          </a:p>
        </p:txBody>
      </p:sp>
      <p:sp>
        <p:nvSpPr>
          <p:cNvPr id="4" name="Segnaposto testo 3"/>
          <p:cNvSpPr>
            <a:spLocks noGrp="1"/>
          </p:cNvSpPr>
          <p:nvPr>
            <p:ph type="body" idx="1"/>
          </p:nvPr>
        </p:nvSpPr>
        <p:spPr>
          <a:xfrm>
            <a:off x="576263" y="1207633"/>
            <a:ext cx="4040188" cy="956854"/>
          </a:xfrm>
        </p:spPr>
        <p:txBody>
          <a:bodyPr/>
          <a:lstStyle/>
          <a:p>
            <a:r>
              <a:rPr lang="en-GB" dirty="0" smtClean="0"/>
              <a:t>Not to USE</a:t>
            </a:r>
            <a:endParaRPr lang="en-GB" dirty="0"/>
          </a:p>
        </p:txBody>
      </p:sp>
      <p:sp>
        <p:nvSpPr>
          <p:cNvPr id="5" name="Segnaposto contenuto 4"/>
          <p:cNvSpPr>
            <a:spLocks noGrp="1"/>
          </p:cNvSpPr>
          <p:nvPr>
            <p:ph sz="half" idx="2"/>
          </p:nvPr>
        </p:nvSpPr>
        <p:spPr>
          <a:xfrm>
            <a:off x="457200" y="1915555"/>
            <a:ext cx="4040188" cy="4330821"/>
          </a:xfrm>
        </p:spPr>
        <p:txBody>
          <a:bodyPr>
            <a:noAutofit/>
          </a:bodyPr>
          <a:lstStyle/>
          <a:p>
            <a:r>
              <a:rPr lang="en-GB" sz="2800" dirty="0"/>
              <a:t>Working </a:t>
            </a:r>
            <a:r>
              <a:rPr lang="en-GB" sz="2800" i="1" dirty="0" smtClean="0"/>
              <a:t>for </a:t>
            </a:r>
            <a:r>
              <a:rPr lang="en-GB" sz="2800" dirty="0" err="1" smtClean="0"/>
              <a:t>Deliveroo</a:t>
            </a:r>
            <a:endParaRPr lang="en-GB" sz="2800" dirty="0" smtClean="0"/>
          </a:p>
          <a:p>
            <a:r>
              <a:rPr lang="en-GB" sz="2800" dirty="0" smtClean="0"/>
              <a:t>Equipment</a:t>
            </a:r>
          </a:p>
          <a:p>
            <a:r>
              <a:rPr lang="en-GB" sz="2800" dirty="0"/>
              <a:t>Shifts/sessions/hours</a:t>
            </a:r>
            <a:endParaRPr lang="en-GB" sz="2800" dirty="0" smtClean="0"/>
          </a:p>
          <a:p>
            <a:r>
              <a:rPr lang="en-GB" sz="2800" dirty="0" smtClean="0"/>
              <a:t>Absence/time-off request</a:t>
            </a:r>
          </a:p>
          <a:p>
            <a:r>
              <a:rPr lang="en-GB" sz="2800" dirty="0" smtClean="0"/>
              <a:t>Wage/salary/pay</a:t>
            </a:r>
          </a:p>
          <a:p>
            <a:r>
              <a:rPr lang="en-GB" sz="2800" dirty="0"/>
              <a:t>Disciplinary meeting and firing</a:t>
            </a:r>
          </a:p>
          <a:p>
            <a:pPr marL="118872" indent="0">
              <a:buNone/>
            </a:pPr>
            <a:endParaRPr lang="en-GB" sz="2800" dirty="0" smtClean="0"/>
          </a:p>
        </p:txBody>
      </p:sp>
      <p:sp>
        <p:nvSpPr>
          <p:cNvPr id="6" name="Segnaposto testo 5"/>
          <p:cNvSpPr>
            <a:spLocks noGrp="1"/>
          </p:cNvSpPr>
          <p:nvPr>
            <p:ph type="body" sz="quarter" idx="3"/>
          </p:nvPr>
        </p:nvSpPr>
        <p:spPr>
          <a:xfrm>
            <a:off x="4645025" y="1353382"/>
            <a:ext cx="4041775" cy="687102"/>
          </a:xfrm>
        </p:spPr>
        <p:txBody>
          <a:bodyPr/>
          <a:lstStyle/>
          <a:p>
            <a:r>
              <a:rPr lang="en-GB" dirty="0" smtClean="0"/>
              <a:t>To Use</a:t>
            </a:r>
            <a:endParaRPr lang="en-GB" dirty="0"/>
          </a:p>
        </p:txBody>
      </p:sp>
      <p:sp>
        <p:nvSpPr>
          <p:cNvPr id="7" name="Segnaposto contenuto 6"/>
          <p:cNvSpPr>
            <a:spLocks noGrp="1"/>
          </p:cNvSpPr>
          <p:nvPr>
            <p:ph sz="quarter" idx="4"/>
          </p:nvPr>
        </p:nvSpPr>
        <p:spPr>
          <a:xfrm>
            <a:off x="4645025" y="1853091"/>
            <a:ext cx="4041775" cy="4547709"/>
          </a:xfrm>
        </p:spPr>
        <p:txBody>
          <a:bodyPr>
            <a:normAutofit/>
          </a:bodyPr>
          <a:lstStyle/>
          <a:p>
            <a:r>
              <a:rPr lang="en-GB" sz="2800" dirty="0"/>
              <a:t>Working </a:t>
            </a:r>
            <a:r>
              <a:rPr lang="en-GB" sz="2800" i="1" dirty="0"/>
              <a:t>with</a:t>
            </a:r>
            <a:r>
              <a:rPr lang="en-GB" sz="2800" dirty="0"/>
              <a:t> </a:t>
            </a:r>
            <a:r>
              <a:rPr lang="en-GB" sz="2800" dirty="0" err="1" smtClean="0"/>
              <a:t>Deliveroo</a:t>
            </a:r>
            <a:endParaRPr lang="en-GB" sz="2800" dirty="0" smtClean="0"/>
          </a:p>
          <a:p>
            <a:r>
              <a:rPr lang="en-GB" sz="2800" dirty="0"/>
              <a:t>B</a:t>
            </a:r>
            <a:r>
              <a:rPr lang="en-GB" sz="2800" dirty="0" smtClean="0"/>
              <a:t>randed clothing</a:t>
            </a:r>
          </a:p>
          <a:p>
            <a:r>
              <a:rPr lang="en-GB" sz="2800" dirty="0" smtClean="0"/>
              <a:t>Availability </a:t>
            </a:r>
          </a:p>
          <a:p>
            <a:r>
              <a:rPr lang="en-GB" sz="2800" dirty="0"/>
              <a:t>Unavailability </a:t>
            </a:r>
            <a:r>
              <a:rPr lang="en-GB" sz="2800" dirty="0" smtClean="0"/>
              <a:t>notification</a:t>
            </a:r>
          </a:p>
          <a:p>
            <a:r>
              <a:rPr lang="en-GB" sz="2800" dirty="0" smtClean="0"/>
              <a:t>Fees</a:t>
            </a:r>
          </a:p>
          <a:p>
            <a:r>
              <a:rPr lang="en-GB" sz="2800" dirty="0"/>
              <a:t>Supplier agreement review and termination</a:t>
            </a:r>
            <a:endParaRPr lang="en-GB" sz="2800" dirty="0" smtClean="0"/>
          </a:p>
        </p:txBody>
      </p:sp>
    </p:spTree>
    <p:extLst>
      <p:ext uri="{BB962C8B-B14F-4D97-AF65-F5344CB8AC3E}">
        <p14:creationId xmlns:p14="http://schemas.microsoft.com/office/powerpoint/2010/main" val="268835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H" dirty="0" smtClean="0"/>
              <a:t>The «on-demand/platform economy»: what are we talking about ?</a:t>
            </a:r>
            <a:endParaRPr lang="en-GB" dirty="0"/>
          </a:p>
        </p:txBody>
      </p:sp>
      <p:sp>
        <p:nvSpPr>
          <p:cNvPr id="3" name="Content Placeholder 2"/>
          <p:cNvSpPr>
            <a:spLocks noGrp="1"/>
          </p:cNvSpPr>
          <p:nvPr>
            <p:ph idx="1"/>
          </p:nvPr>
        </p:nvSpPr>
        <p:spPr/>
        <p:txBody>
          <a:bodyPr>
            <a:normAutofit fontScale="77500" lnSpcReduction="20000"/>
          </a:bodyPr>
          <a:lstStyle/>
          <a:p>
            <a:r>
              <a:rPr lang="en-GB" sz="3100" b="1" dirty="0" smtClean="0"/>
              <a:t>Crowdemployment</a:t>
            </a:r>
            <a:r>
              <a:rPr lang="en-GB" sz="3100" dirty="0" smtClean="0"/>
              <a:t> (Amazon Turk, </a:t>
            </a:r>
            <a:r>
              <a:rPr lang="en-GB" sz="3100" dirty="0" err="1" smtClean="0"/>
              <a:t>Clickworker</a:t>
            </a:r>
            <a:r>
              <a:rPr lang="en-GB" sz="3100" dirty="0" smtClean="0"/>
              <a:t>, </a:t>
            </a:r>
            <a:r>
              <a:rPr lang="en-GB" sz="3100" dirty="0" err="1"/>
              <a:t>Crowdflower</a:t>
            </a:r>
            <a:r>
              <a:rPr lang="en-GB" sz="3100" dirty="0" smtClean="0"/>
              <a:t>, </a:t>
            </a:r>
            <a:r>
              <a:rPr lang="en-GB" sz="3100" dirty="0" err="1" smtClean="0"/>
              <a:t>Microtask</a:t>
            </a:r>
            <a:r>
              <a:rPr lang="en-GB" sz="3100" dirty="0" smtClean="0"/>
              <a:t>)</a:t>
            </a:r>
          </a:p>
          <a:p>
            <a:r>
              <a:rPr lang="en-GB" sz="3100" b="1" dirty="0" smtClean="0"/>
              <a:t>Work on-demand via apps </a:t>
            </a:r>
            <a:r>
              <a:rPr lang="en-GB" sz="3100" dirty="0" smtClean="0"/>
              <a:t>(</a:t>
            </a:r>
            <a:r>
              <a:rPr lang="en-GB" sz="3100" dirty="0" err="1" smtClean="0"/>
              <a:t>Uber</a:t>
            </a:r>
            <a:r>
              <a:rPr lang="en-GB" sz="3100" dirty="0" smtClean="0"/>
              <a:t>, </a:t>
            </a:r>
            <a:r>
              <a:rPr lang="en-GB" sz="3100" dirty="0" err="1" smtClean="0"/>
              <a:t>Deliveroo</a:t>
            </a:r>
            <a:r>
              <a:rPr lang="en-GB" sz="3100" dirty="0" smtClean="0"/>
              <a:t>, </a:t>
            </a:r>
            <a:r>
              <a:rPr lang="en-GB" sz="3100" dirty="0" err="1" smtClean="0"/>
              <a:t>TaskRabbit</a:t>
            </a:r>
            <a:r>
              <a:rPr lang="en-GB" sz="3100" dirty="0" smtClean="0"/>
              <a:t>, Handy, </a:t>
            </a:r>
            <a:r>
              <a:rPr lang="en-GB" sz="3100" dirty="0" err="1" smtClean="0"/>
              <a:t>Wonolo</a:t>
            </a:r>
            <a:r>
              <a:rPr lang="en-GB" sz="3100" dirty="0" smtClean="0"/>
              <a:t>)</a:t>
            </a:r>
          </a:p>
          <a:p>
            <a:pPr lvl="1"/>
            <a:r>
              <a:rPr lang="en-GB" sz="2800" dirty="0"/>
              <a:t> Profound differences:</a:t>
            </a:r>
          </a:p>
          <a:p>
            <a:pPr lvl="2"/>
            <a:r>
              <a:rPr lang="en-GB" sz="2800" dirty="0"/>
              <a:t>Virtual/ non-virtual work</a:t>
            </a:r>
          </a:p>
          <a:p>
            <a:pPr lvl="2"/>
            <a:r>
              <a:rPr lang="en-GB" sz="2800" dirty="0"/>
              <a:t>Global/ local execution of work</a:t>
            </a:r>
          </a:p>
          <a:p>
            <a:pPr lvl="1"/>
            <a:r>
              <a:rPr lang="en-GB" sz="2800" dirty="0" smtClean="0"/>
              <a:t>Enormous differences </a:t>
            </a:r>
            <a:r>
              <a:rPr lang="en-GB" sz="2800" dirty="0"/>
              <a:t>also among crowdwork and on-demand platforms, e.g.</a:t>
            </a:r>
          </a:p>
          <a:p>
            <a:pPr lvl="2"/>
            <a:r>
              <a:rPr lang="en-GB" sz="2800" dirty="0"/>
              <a:t>Methods of adjudication </a:t>
            </a:r>
          </a:p>
          <a:p>
            <a:pPr lvl="2"/>
            <a:r>
              <a:rPr lang="en-GB" sz="2800" dirty="0"/>
              <a:t>Payment (bid/defined rate)</a:t>
            </a:r>
          </a:p>
          <a:p>
            <a:pPr lvl="2"/>
            <a:r>
              <a:rPr lang="en-GB" sz="2800" dirty="0"/>
              <a:t>Complexity of task and control over performance</a:t>
            </a:r>
          </a:p>
          <a:p>
            <a:pPr lvl="2"/>
            <a:r>
              <a:rPr lang="en-GB" sz="2800" dirty="0"/>
              <a:t>Specialised vs. general platforms</a:t>
            </a:r>
          </a:p>
          <a:p>
            <a:endParaRPr lang="en-GB" sz="2800" dirty="0" smtClean="0"/>
          </a:p>
          <a:p>
            <a:pPr lvl="1"/>
            <a:endParaRPr lang="en-GB" sz="2800" dirty="0"/>
          </a:p>
        </p:txBody>
      </p:sp>
    </p:spTree>
    <p:extLst>
      <p:ext uri="{BB962C8B-B14F-4D97-AF65-F5344CB8AC3E}">
        <p14:creationId xmlns:p14="http://schemas.microsoft.com/office/powerpoint/2010/main" val="9039847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Some questions and answers for discussion</a:t>
            </a:r>
            <a:endParaRPr lang="en-GB" dirty="0"/>
          </a:p>
        </p:txBody>
      </p:sp>
      <p:sp>
        <p:nvSpPr>
          <p:cNvPr id="3" name="Content Placeholder 2"/>
          <p:cNvSpPr>
            <a:spLocks noGrp="1"/>
          </p:cNvSpPr>
          <p:nvPr>
            <p:ph idx="1"/>
          </p:nvPr>
        </p:nvSpPr>
        <p:spPr/>
        <p:txBody>
          <a:bodyPr>
            <a:normAutofit fontScale="92500"/>
          </a:bodyPr>
          <a:lstStyle/>
          <a:p>
            <a:r>
              <a:rPr lang="en-GB" dirty="0" smtClean="0"/>
              <a:t>Do we need new categories in labour and employment law or we need to better apply the existing categories:</a:t>
            </a:r>
          </a:p>
          <a:p>
            <a:pPr lvl="1"/>
            <a:r>
              <a:rPr lang="en-GB" dirty="0" smtClean="0"/>
              <a:t>Great differences among platforms – no autonomous and well defined sector</a:t>
            </a:r>
          </a:p>
          <a:p>
            <a:pPr lvl="2"/>
            <a:r>
              <a:rPr lang="en-GB" dirty="0" smtClean="0"/>
              <a:t>problems in defining scope of application</a:t>
            </a:r>
          </a:p>
          <a:p>
            <a:pPr lvl="2"/>
            <a:r>
              <a:rPr lang="en-GB" dirty="0"/>
              <a:t>n</a:t>
            </a:r>
            <a:r>
              <a:rPr lang="en-GB" dirty="0" smtClean="0"/>
              <a:t>o “one-size-fits-all” solutions</a:t>
            </a:r>
          </a:p>
          <a:p>
            <a:pPr lvl="2"/>
            <a:r>
              <a:rPr lang="en-GB" dirty="0"/>
              <a:t>p</a:t>
            </a:r>
            <a:r>
              <a:rPr lang="en-GB" dirty="0" smtClean="0"/>
              <a:t>ossibility to review some traditional tests such as “continuity” </a:t>
            </a:r>
          </a:p>
          <a:p>
            <a:pPr lvl="1"/>
            <a:r>
              <a:rPr lang="en-GB" dirty="0" smtClean="0"/>
              <a:t>Creating new categories may complicate matters and “backfire”</a:t>
            </a:r>
          </a:p>
          <a:p>
            <a:pPr lvl="2"/>
            <a:r>
              <a:rPr lang="en-GB" dirty="0" smtClean="0"/>
              <a:t>Italian “</a:t>
            </a:r>
            <a:r>
              <a:rPr lang="en-GB" dirty="0" err="1" smtClean="0"/>
              <a:t>parasubordinati</a:t>
            </a:r>
            <a:r>
              <a:rPr lang="en-GB" dirty="0" smtClean="0"/>
              <a:t>”</a:t>
            </a:r>
          </a:p>
          <a:p>
            <a:pPr lvl="2"/>
            <a:r>
              <a:rPr lang="en-GB" dirty="0" smtClean="0"/>
              <a:t>UK “workers” and pressure towards intermediate category (Sachs)</a:t>
            </a:r>
            <a:endParaRPr lang="en-GB" dirty="0"/>
          </a:p>
        </p:txBody>
      </p:sp>
    </p:spTree>
    <p:extLst>
      <p:ext uri="{BB962C8B-B14F-4D97-AF65-F5344CB8AC3E}">
        <p14:creationId xmlns:p14="http://schemas.microsoft.com/office/powerpoint/2010/main" val="17313833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ideas for the way forward</a:t>
            </a:r>
            <a:endParaRPr lang="en-GB" dirty="0"/>
          </a:p>
        </p:txBody>
      </p:sp>
      <p:sp>
        <p:nvSpPr>
          <p:cNvPr id="3" name="Content Placeholder 2"/>
          <p:cNvSpPr>
            <a:spLocks noGrp="1"/>
          </p:cNvSpPr>
          <p:nvPr>
            <p:ph idx="1"/>
          </p:nvPr>
        </p:nvSpPr>
        <p:spPr/>
        <p:txBody>
          <a:bodyPr/>
          <a:lstStyle/>
          <a:p>
            <a:r>
              <a:rPr lang="en-GB" dirty="0" smtClean="0"/>
              <a:t>Some possible ways of tackling platform work without altering the existing categories:</a:t>
            </a:r>
          </a:p>
          <a:p>
            <a:pPr lvl="1"/>
            <a:r>
              <a:rPr lang="en-GB" dirty="0" smtClean="0"/>
              <a:t>Caution about creating “safe harbour” thresholds </a:t>
            </a:r>
          </a:p>
          <a:p>
            <a:pPr lvl="1"/>
            <a:r>
              <a:rPr lang="en-GB" dirty="0" smtClean="0"/>
              <a:t>Extend fundamental workers right to all workers</a:t>
            </a:r>
          </a:p>
          <a:p>
            <a:pPr lvl="1"/>
            <a:r>
              <a:rPr lang="en-GB" dirty="0" smtClean="0"/>
              <a:t>Flexibility in </a:t>
            </a:r>
            <a:r>
              <a:rPr lang="en-GB" dirty="0" err="1" smtClean="0"/>
              <a:t>loggin</a:t>
            </a:r>
            <a:r>
              <a:rPr lang="en-GB" dirty="0" smtClean="0"/>
              <a:t> on and off platforms does not mean that once workers are logged in they under the control and subordination of platforms and clients</a:t>
            </a:r>
            <a:endParaRPr lang="en-GB" dirty="0"/>
          </a:p>
          <a:p>
            <a:pPr lvl="1"/>
            <a:r>
              <a:rPr lang="en-GB" dirty="0" smtClean="0"/>
              <a:t>Contrast abusive clauses and termination policies</a:t>
            </a:r>
          </a:p>
          <a:p>
            <a:pPr lvl="1"/>
            <a:r>
              <a:rPr lang="en-GB" dirty="0" smtClean="0"/>
              <a:t>Ensure portability of ratings</a:t>
            </a:r>
          </a:p>
        </p:txBody>
      </p:sp>
    </p:spTree>
    <p:extLst>
      <p:ext uri="{BB962C8B-B14F-4D97-AF65-F5344CB8AC3E}">
        <p14:creationId xmlns:p14="http://schemas.microsoft.com/office/powerpoint/2010/main" val="530471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114648"/>
          </a:xfrm>
        </p:spPr>
        <p:txBody>
          <a:bodyPr>
            <a:noAutofit/>
          </a:bodyPr>
          <a:lstStyle/>
          <a:p>
            <a:r>
              <a:rPr lang="en-GB" sz="3600" dirty="0"/>
              <a:t>C</a:t>
            </a:r>
            <a:r>
              <a:rPr lang="en-GB" sz="3600" dirty="0" smtClean="0"/>
              <a:t>rowdwork and work on-demand: are they more similar than we know?</a:t>
            </a:r>
            <a:endParaRPr lang="en-GB" sz="3600" dirty="0"/>
          </a:p>
        </p:txBody>
      </p:sp>
      <p:sp>
        <p:nvSpPr>
          <p:cNvPr id="3" name="Content Placeholder 2"/>
          <p:cNvSpPr>
            <a:spLocks noGrp="1"/>
          </p:cNvSpPr>
          <p:nvPr>
            <p:ph idx="1"/>
          </p:nvPr>
        </p:nvSpPr>
        <p:spPr>
          <a:xfrm>
            <a:off x="457200" y="1457488"/>
            <a:ext cx="7620000" cy="4995848"/>
          </a:xfrm>
        </p:spPr>
        <p:txBody>
          <a:bodyPr>
            <a:noAutofit/>
          </a:bodyPr>
          <a:lstStyle/>
          <a:p>
            <a:pPr marL="118872" indent="0">
              <a:buNone/>
            </a:pPr>
            <a:r>
              <a:rPr lang="en-GB" sz="2600" b="1" dirty="0" smtClean="0"/>
              <a:t>Opportunities:</a:t>
            </a:r>
          </a:p>
          <a:p>
            <a:r>
              <a:rPr lang="en-GB" sz="2600" dirty="0" smtClean="0"/>
              <a:t>Enhanced </a:t>
            </a:r>
            <a:r>
              <a:rPr lang="en-GB" sz="2600" dirty="0"/>
              <a:t>way of matching supply and demand of </a:t>
            </a:r>
            <a:r>
              <a:rPr lang="en-GB" sz="2600" dirty="0" smtClean="0"/>
              <a:t>labour using online technologies </a:t>
            </a:r>
            <a:endParaRPr lang="en-GB" sz="2600" dirty="0"/>
          </a:p>
          <a:p>
            <a:r>
              <a:rPr lang="en-GB" sz="2600" dirty="0" smtClean="0"/>
              <a:t>Reduce transactions costs and market frictions by facilitating outsourcing to individuals </a:t>
            </a:r>
          </a:p>
          <a:p>
            <a:r>
              <a:rPr lang="en-GB" sz="2600" dirty="0" smtClean="0"/>
              <a:t>Customer-oriented </a:t>
            </a:r>
          </a:p>
          <a:p>
            <a:r>
              <a:rPr lang="en-GB" sz="2600" dirty="0" smtClean="0"/>
              <a:t>Create job opportunities with some flexible schedule </a:t>
            </a:r>
          </a:p>
          <a:p>
            <a:r>
              <a:rPr lang="en-GB" sz="2600" dirty="0" smtClean="0"/>
              <a:t>Increase flexibility based on a “pay-as-you-go” workforce</a:t>
            </a:r>
          </a:p>
          <a:p>
            <a:endParaRPr lang="en-GB" sz="2800" dirty="0" smtClean="0"/>
          </a:p>
          <a:p>
            <a:endParaRPr lang="en-GB" sz="3200" dirty="0"/>
          </a:p>
        </p:txBody>
      </p:sp>
    </p:spTree>
    <p:extLst>
      <p:ext uri="{BB962C8B-B14F-4D97-AF65-F5344CB8AC3E}">
        <p14:creationId xmlns:p14="http://schemas.microsoft.com/office/powerpoint/2010/main" val="32160092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“Humans-as-a-service”</a:t>
            </a:r>
            <a:endParaRPr lang="en-ZA" dirty="0"/>
          </a:p>
        </p:txBody>
      </p:sp>
      <p:sp>
        <p:nvSpPr>
          <p:cNvPr id="3" name="Content Placeholder 2"/>
          <p:cNvSpPr>
            <a:spLocks noGrp="1"/>
          </p:cNvSpPr>
          <p:nvPr>
            <p:ph idx="1"/>
          </p:nvPr>
        </p:nvSpPr>
        <p:spPr/>
        <p:txBody>
          <a:bodyPr>
            <a:normAutofit/>
          </a:bodyPr>
          <a:lstStyle/>
          <a:p>
            <a:r>
              <a:rPr lang="en-ZA" i="1" dirty="0" smtClean="0"/>
              <a:t>Before </a:t>
            </a:r>
            <a:r>
              <a:rPr lang="en-ZA" i="1" dirty="0"/>
              <a:t>the Internet, it would be really difficult to </a:t>
            </a:r>
            <a:r>
              <a:rPr lang="en-ZA" b="1" i="1" dirty="0"/>
              <a:t>find someone</a:t>
            </a:r>
            <a:r>
              <a:rPr lang="en-ZA" i="1" dirty="0"/>
              <a:t>, sit them down for ten minutes and </a:t>
            </a:r>
            <a:r>
              <a:rPr lang="en-ZA" b="1" i="1" dirty="0"/>
              <a:t>get them to work for you</a:t>
            </a:r>
            <a:r>
              <a:rPr lang="en-ZA" i="1" dirty="0"/>
              <a:t>, and then fire them after those ten minutes. But with technology, you can actually find them, </a:t>
            </a:r>
            <a:r>
              <a:rPr lang="en-ZA" b="1" i="1" dirty="0"/>
              <a:t>pay them the tiny amount of money</a:t>
            </a:r>
            <a:r>
              <a:rPr lang="en-ZA" i="1" dirty="0"/>
              <a:t>, and then </a:t>
            </a:r>
            <a:r>
              <a:rPr lang="en-ZA" b="1" i="1" dirty="0"/>
              <a:t>get rid of them when you don’t need them </a:t>
            </a:r>
            <a:r>
              <a:rPr lang="en-ZA" b="1" i="1" dirty="0" smtClean="0"/>
              <a:t>anymore</a:t>
            </a:r>
            <a:r>
              <a:rPr lang="en-ZA" i="1" dirty="0" smtClean="0"/>
              <a:t> </a:t>
            </a:r>
            <a:r>
              <a:rPr lang="en-ZA" dirty="0" smtClean="0"/>
              <a:t>(L. </a:t>
            </a:r>
            <a:r>
              <a:rPr lang="en-ZA" dirty="0" err="1" smtClean="0"/>
              <a:t>Biewald</a:t>
            </a:r>
            <a:r>
              <a:rPr lang="en-ZA" dirty="0" smtClean="0"/>
              <a:t>, </a:t>
            </a:r>
            <a:r>
              <a:rPr lang="en-ZA" dirty="0" err="1" smtClean="0"/>
              <a:t>Crowdflower</a:t>
            </a:r>
            <a:r>
              <a:rPr lang="en-ZA" dirty="0" smtClean="0"/>
              <a:t>)</a:t>
            </a:r>
          </a:p>
          <a:p>
            <a:pPr marL="118872" indent="0">
              <a:buNone/>
            </a:pPr>
            <a:endParaRPr lang="en-ZA" dirty="0" smtClean="0"/>
          </a:p>
          <a:p>
            <a:r>
              <a:rPr lang="en-ZA" dirty="0" smtClean="0"/>
              <a:t>Access to </a:t>
            </a:r>
            <a:r>
              <a:rPr lang="en-ZA" dirty="0"/>
              <a:t>“</a:t>
            </a:r>
            <a:r>
              <a:rPr lang="en-ZA" i="1" dirty="0"/>
              <a:t>Humans-as-a-service</a:t>
            </a:r>
            <a:r>
              <a:rPr lang="en-ZA" dirty="0" smtClean="0"/>
              <a:t>” (J. Bezos, Amazon)</a:t>
            </a:r>
            <a:endParaRPr lang="en-ZA" dirty="0"/>
          </a:p>
        </p:txBody>
      </p:sp>
    </p:spTree>
    <p:extLst>
      <p:ext uri="{BB962C8B-B14F-4D97-AF65-F5344CB8AC3E}">
        <p14:creationId xmlns:p14="http://schemas.microsoft.com/office/powerpoint/2010/main" val="3711700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94122"/>
          </a:xfrm>
        </p:spPr>
        <p:txBody>
          <a:bodyPr>
            <a:normAutofit/>
          </a:bodyPr>
          <a:lstStyle/>
          <a:p>
            <a:r>
              <a:rPr lang="en-GB" dirty="0" smtClean="0"/>
              <a:t>What are the common risks?</a:t>
            </a:r>
            <a:endParaRPr lang="en-GB" dirty="0"/>
          </a:p>
        </p:txBody>
      </p:sp>
      <p:sp>
        <p:nvSpPr>
          <p:cNvPr id="3" name="Content Placeholder 2"/>
          <p:cNvSpPr>
            <a:spLocks noGrp="1"/>
          </p:cNvSpPr>
          <p:nvPr>
            <p:ph idx="1"/>
          </p:nvPr>
        </p:nvSpPr>
        <p:spPr>
          <a:xfrm>
            <a:off x="457200" y="1165990"/>
            <a:ext cx="7620000" cy="5080386"/>
          </a:xfrm>
        </p:spPr>
        <p:txBody>
          <a:bodyPr>
            <a:noAutofit/>
          </a:bodyPr>
          <a:lstStyle/>
          <a:p>
            <a:r>
              <a:rPr lang="en-GB" dirty="0" smtClean="0"/>
              <a:t>“Humans-as-a-service” and commodification of labour; risks of: </a:t>
            </a:r>
          </a:p>
          <a:p>
            <a:pPr lvl="1"/>
            <a:r>
              <a:rPr lang="en-GB" dirty="0" smtClean="0"/>
              <a:t>Dehumanized perception of workers with both theoretical and practical risks:</a:t>
            </a:r>
          </a:p>
          <a:p>
            <a:pPr lvl="2"/>
            <a:r>
              <a:rPr lang="en-GB" dirty="0"/>
              <a:t>D</a:t>
            </a:r>
            <a:r>
              <a:rPr lang="en-GB" dirty="0" smtClean="0"/>
              <a:t>evaluation and disguising of work (“gigs”, “tasks”, “services”, “favours” or “</a:t>
            </a:r>
            <a:r>
              <a:rPr lang="en-GB" b="1" dirty="0" smtClean="0"/>
              <a:t>microbusinesses</a:t>
            </a:r>
            <a:r>
              <a:rPr lang="en-GB" dirty="0" smtClean="0"/>
              <a:t>”) </a:t>
            </a:r>
          </a:p>
          <a:p>
            <a:pPr lvl="2"/>
            <a:r>
              <a:rPr lang="en-GB" dirty="0" smtClean="0"/>
              <a:t>New forms of invisible labour</a:t>
            </a:r>
          </a:p>
          <a:p>
            <a:pPr lvl="2"/>
            <a:r>
              <a:rPr lang="en-GB" dirty="0" smtClean="0"/>
              <a:t>Adverse impact on rates and ratings</a:t>
            </a:r>
          </a:p>
          <a:p>
            <a:r>
              <a:rPr lang="en-GB" dirty="0" smtClean="0"/>
              <a:t>Demutualisation of risk</a:t>
            </a:r>
          </a:p>
          <a:p>
            <a:r>
              <a:rPr lang="en-GB" dirty="0" smtClean="0"/>
              <a:t>Mostly unilateral flexibility: no free schedules</a:t>
            </a:r>
          </a:p>
          <a:p>
            <a:r>
              <a:rPr lang="en-GB" dirty="0" smtClean="0"/>
              <a:t>Increase the trend towards casualization of work and </a:t>
            </a:r>
            <a:r>
              <a:rPr lang="en-GB" dirty="0" err="1" smtClean="0"/>
              <a:t>informalization</a:t>
            </a:r>
            <a:r>
              <a:rPr lang="en-GB" dirty="0" smtClean="0"/>
              <a:t> of the formal economy</a:t>
            </a:r>
            <a:endParaRPr lang="en-GB" dirty="0"/>
          </a:p>
        </p:txBody>
      </p:sp>
    </p:spTree>
    <p:extLst>
      <p:ext uri="{BB962C8B-B14F-4D97-AF65-F5344CB8AC3E}">
        <p14:creationId xmlns:p14="http://schemas.microsoft.com/office/powerpoint/2010/main" val="656974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What are </a:t>
            </a:r>
            <a:r>
              <a:rPr lang="en-GB" dirty="0"/>
              <a:t>the risks for workers’ rights</a:t>
            </a:r>
            <a:r>
              <a:rPr lang="en-GB" dirty="0" smtClean="0"/>
              <a:t>? </a:t>
            </a:r>
            <a:endParaRPr lang="en-GB" b="1" dirty="0"/>
          </a:p>
        </p:txBody>
      </p:sp>
      <p:sp>
        <p:nvSpPr>
          <p:cNvPr id="3" name="Content Placeholder 2"/>
          <p:cNvSpPr>
            <a:spLocks noGrp="1"/>
          </p:cNvSpPr>
          <p:nvPr>
            <p:ph idx="1"/>
          </p:nvPr>
        </p:nvSpPr>
        <p:spPr/>
        <p:txBody>
          <a:bodyPr>
            <a:normAutofit fontScale="92500" lnSpcReduction="20000"/>
          </a:bodyPr>
          <a:lstStyle/>
          <a:p>
            <a:r>
              <a:rPr lang="en-GB" sz="2800" dirty="0" smtClean="0"/>
              <a:t>Elusion of minimum wages</a:t>
            </a:r>
          </a:p>
          <a:p>
            <a:r>
              <a:rPr lang="en-GB" sz="2800" dirty="0" smtClean="0"/>
              <a:t>Wage-theft via refusal of work done</a:t>
            </a:r>
          </a:p>
          <a:p>
            <a:r>
              <a:rPr lang="en-GB" sz="2800" dirty="0"/>
              <a:t>U</a:t>
            </a:r>
            <a:r>
              <a:rPr lang="en-GB" sz="2800" dirty="0" smtClean="0"/>
              <a:t>nilateral </a:t>
            </a:r>
            <a:r>
              <a:rPr lang="en-GB" sz="2800" dirty="0"/>
              <a:t>change of terms and conditions </a:t>
            </a:r>
            <a:r>
              <a:rPr lang="en-GB" sz="2800" dirty="0" smtClean="0"/>
              <a:t>and pay, e.g.: </a:t>
            </a:r>
          </a:p>
          <a:p>
            <a:pPr lvl="1"/>
            <a:r>
              <a:rPr lang="en-GB" sz="2800" dirty="0" smtClean="0"/>
              <a:t>waivers of cancellation fees</a:t>
            </a:r>
          </a:p>
          <a:p>
            <a:pPr lvl="1"/>
            <a:r>
              <a:rPr lang="en-GB" sz="2800" dirty="0" smtClean="0"/>
              <a:t> application of discounts</a:t>
            </a:r>
          </a:p>
          <a:p>
            <a:pPr lvl="1"/>
            <a:r>
              <a:rPr lang="en-GB" sz="2800" dirty="0" smtClean="0"/>
              <a:t>changes of platforms’ fees </a:t>
            </a:r>
          </a:p>
          <a:p>
            <a:r>
              <a:rPr lang="en-GB" sz="2800" dirty="0" smtClean="0"/>
              <a:t>Enhanced possibility for monitoring working activities</a:t>
            </a:r>
            <a:endParaRPr lang="en-GB" sz="2800" dirty="0"/>
          </a:p>
          <a:p>
            <a:r>
              <a:rPr lang="en-GB" sz="2800" dirty="0"/>
              <a:t>Abusive termination or “deactivation” whilst subject to lock-in effects</a:t>
            </a:r>
          </a:p>
          <a:p>
            <a:endParaRPr lang="en-GB" dirty="0"/>
          </a:p>
        </p:txBody>
      </p:sp>
    </p:spTree>
    <p:extLst>
      <p:ext uri="{BB962C8B-B14F-4D97-AF65-F5344CB8AC3E}">
        <p14:creationId xmlns:p14="http://schemas.microsoft.com/office/powerpoint/2010/main" val="26999142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What are the risks for workers’ rights</a:t>
            </a:r>
            <a:r>
              <a:rPr lang="en-GB" dirty="0"/>
              <a:t>? </a:t>
            </a:r>
            <a:r>
              <a:rPr lang="en-GB" dirty="0" smtClean="0"/>
              <a:t>(2/</a:t>
            </a:r>
            <a:r>
              <a:rPr lang="en-GB" dirty="0"/>
              <a:t>2)</a:t>
            </a:r>
          </a:p>
        </p:txBody>
      </p:sp>
      <p:sp>
        <p:nvSpPr>
          <p:cNvPr id="3" name="Content Placeholder 2"/>
          <p:cNvSpPr>
            <a:spLocks noGrp="1"/>
          </p:cNvSpPr>
          <p:nvPr>
            <p:ph idx="1"/>
          </p:nvPr>
        </p:nvSpPr>
        <p:spPr/>
        <p:txBody>
          <a:bodyPr>
            <a:normAutofit fontScale="70000" lnSpcReduction="20000"/>
          </a:bodyPr>
          <a:lstStyle/>
          <a:p>
            <a:r>
              <a:rPr lang="en-GB" sz="3200" dirty="0"/>
              <a:t>Reported risks and cases of abuse on Fundamental Principles and Rights at </a:t>
            </a:r>
            <a:r>
              <a:rPr lang="en-GB" sz="3200" dirty="0" smtClean="0"/>
              <a:t>Work of the ILO:</a:t>
            </a:r>
            <a:endParaRPr lang="en-GB" sz="3200" dirty="0"/>
          </a:p>
          <a:p>
            <a:pPr lvl="1"/>
            <a:r>
              <a:rPr lang="en-GB" sz="3200" dirty="0"/>
              <a:t>Freedom of association and collective </a:t>
            </a:r>
            <a:r>
              <a:rPr lang="en-GB" sz="3200" dirty="0" smtClean="0"/>
              <a:t>bargaining</a:t>
            </a:r>
          </a:p>
          <a:p>
            <a:pPr lvl="2"/>
            <a:r>
              <a:rPr lang="en-GB" sz="2600" dirty="0" smtClean="0"/>
              <a:t>Problems in online activism – Easy monitoring of workers via GPS and IT-devices – Reputation and ratings</a:t>
            </a:r>
            <a:endParaRPr lang="en-GB" sz="2600" dirty="0"/>
          </a:p>
          <a:p>
            <a:pPr lvl="1"/>
            <a:r>
              <a:rPr lang="en-GB" sz="3200" dirty="0"/>
              <a:t>Forced </a:t>
            </a:r>
            <a:r>
              <a:rPr lang="en-GB" sz="3200" dirty="0" smtClean="0"/>
              <a:t>labour</a:t>
            </a:r>
          </a:p>
          <a:p>
            <a:pPr lvl="2"/>
            <a:r>
              <a:rPr lang="en-GB" sz="2600" i="1" dirty="0" smtClean="0"/>
              <a:t>Game-farming</a:t>
            </a:r>
            <a:r>
              <a:rPr lang="en-GB" sz="2600" dirty="0" smtClean="0"/>
              <a:t> and… what else?</a:t>
            </a:r>
            <a:endParaRPr lang="en-GB" sz="2600" dirty="0"/>
          </a:p>
          <a:p>
            <a:pPr lvl="1"/>
            <a:r>
              <a:rPr lang="en-GB" sz="3200" dirty="0"/>
              <a:t>Child labour</a:t>
            </a:r>
          </a:p>
          <a:p>
            <a:pPr lvl="1"/>
            <a:r>
              <a:rPr lang="en-GB" sz="3200" dirty="0"/>
              <a:t> Discrimination (including indirect discrimination</a:t>
            </a:r>
            <a:r>
              <a:rPr lang="en-GB" sz="3200" dirty="0" smtClean="0"/>
              <a:t>)</a:t>
            </a:r>
          </a:p>
          <a:p>
            <a:pPr lvl="2"/>
            <a:r>
              <a:rPr lang="en-GB" sz="2600" dirty="0" smtClean="0"/>
              <a:t>Implicit and explicit bias in rating – Exclusion of workers</a:t>
            </a:r>
            <a:endParaRPr lang="en-GB" sz="2600" dirty="0"/>
          </a:p>
          <a:p>
            <a:r>
              <a:rPr lang="en-GB" sz="3200" dirty="0" smtClean="0"/>
              <a:t>Exclusion from, and elusion of, existing mechanisms of combating violations of fundamental rights</a:t>
            </a:r>
          </a:p>
          <a:p>
            <a:r>
              <a:rPr lang="en-GB" sz="3200" dirty="0" smtClean="0"/>
              <a:t>Risks enhanced by lack of clarity on employment status and regulation loopholes</a:t>
            </a:r>
            <a:r>
              <a:rPr lang="en-GB" sz="3200" u="sng" dirty="0" smtClean="0"/>
              <a:t>: </a:t>
            </a:r>
            <a:r>
              <a:rPr lang="en-GB" sz="3200" b="1" u="sng" dirty="0"/>
              <a:t>NEW PAPER OUT ON SSRN!</a:t>
            </a:r>
          </a:p>
          <a:p>
            <a:pPr marL="118872" indent="0">
              <a:buNone/>
            </a:pPr>
            <a:endParaRPr lang="en-GB" sz="3200" b="1" dirty="0"/>
          </a:p>
          <a:p>
            <a:endParaRPr lang="en-GB" sz="3200" dirty="0" smtClean="0"/>
          </a:p>
          <a:p>
            <a:pPr marL="457200" lvl="1" indent="0">
              <a:buNone/>
            </a:pPr>
            <a:endParaRPr lang="en-GB" dirty="0" smtClean="0"/>
          </a:p>
        </p:txBody>
      </p:sp>
    </p:spTree>
    <p:extLst>
      <p:ext uri="{BB962C8B-B14F-4D97-AF65-F5344CB8AC3E}">
        <p14:creationId xmlns:p14="http://schemas.microsoft.com/office/powerpoint/2010/main" val="25450213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Not a separate dimension: platform </a:t>
            </a:r>
            <a:r>
              <a:rPr lang="en-GB" sz="3200" dirty="0"/>
              <a:t>w</a:t>
            </a:r>
            <a:r>
              <a:rPr lang="en-GB" sz="3200" dirty="0" smtClean="0"/>
              <a:t>ork in the prism of Non-Standard Employment</a:t>
            </a:r>
            <a:endParaRPr lang="en-GB" sz="3200" dirty="0"/>
          </a:p>
        </p:txBody>
      </p:sp>
      <p:sp>
        <p:nvSpPr>
          <p:cNvPr id="3" name="Content Placeholder 2"/>
          <p:cNvSpPr>
            <a:spLocks noGrp="1"/>
          </p:cNvSpPr>
          <p:nvPr>
            <p:ph idx="1"/>
          </p:nvPr>
        </p:nvSpPr>
        <p:spPr/>
        <p:txBody>
          <a:bodyPr>
            <a:noAutofit/>
          </a:bodyPr>
          <a:lstStyle/>
          <a:p>
            <a:pPr marL="118872" indent="0">
              <a:buNone/>
            </a:pPr>
            <a:r>
              <a:rPr lang="en-GB" sz="2400" dirty="0" smtClean="0"/>
              <a:t>The platform economy is not a separate silo of the economy</a:t>
            </a:r>
          </a:p>
          <a:p>
            <a:r>
              <a:rPr lang="en-GB" dirty="0" smtClean="0"/>
              <a:t>Platform workers </a:t>
            </a:r>
            <a:r>
              <a:rPr lang="en-GB" sz="2400" dirty="0" smtClean="0"/>
              <a:t>fit into several dimensions of the ILO analysis of Non-Standards Forms of Employment:</a:t>
            </a:r>
          </a:p>
          <a:p>
            <a:pPr lvl="1"/>
            <a:r>
              <a:rPr lang="en-GB" dirty="0"/>
              <a:t>t</a:t>
            </a:r>
            <a:r>
              <a:rPr lang="en-GB" sz="2400" dirty="0" smtClean="0"/>
              <a:t>emporary and casual work </a:t>
            </a:r>
          </a:p>
          <a:p>
            <a:pPr lvl="1"/>
            <a:r>
              <a:rPr lang="en-GB" sz="2400" dirty="0"/>
              <a:t>m</a:t>
            </a:r>
            <a:r>
              <a:rPr lang="en-GB" sz="2400" dirty="0" smtClean="0"/>
              <a:t>arginal part-time work</a:t>
            </a:r>
          </a:p>
          <a:p>
            <a:pPr lvl="1"/>
            <a:r>
              <a:rPr lang="en-GB" sz="2400" dirty="0" smtClean="0"/>
              <a:t>temporary </a:t>
            </a:r>
            <a:r>
              <a:rPr lang="en-GB" sz="2400" dirty="0"/>
              <a:t>agency work and </a:t>
            </a:r>
            <a:r>
              <a:rPr lang="en-GB" sz="2400" dirty="0" smtClean="0"/>
              <a:t>other contractual </a:t>
            </a:r>
            <a:r>
              <a:rPr lang="en-GB" sz="2400" dirty="0"/>
              <a:t>arrangements involving multiple parties</a:t>
            </a:r>
            <a:r>
              <a:rPr lang="en-GB" sz="2400" dirty="0" smtClean="0"/>
              <a:t>,</a:t>
            </a:r>
          </a:p>
          <a:p>
            <a:pPr lvl="1"/>
            <a:r>
              <a:rPr lang="en-GB" sz="2400" dirty="0" smtClean="0"/>
              <a:t> </a:t>
            </a:r>
            <a:r>
              <a:rPr lang="en-GB" sz="2400" dirty="0"/>
              <a:t>disguised employment </a:t>
            </a:r>
            <a:r>
              <a:rPr lang="en-GB" sz="2400" dirty="0" smtClean="0"/>
              <a:t>relationships and dependent self-employment</a:t>
            </a:r>
          </a:p>
        </p:txBody>
      </p:sp>
    </p:spTree>
    <p:extLst>
      <p:ext uri="{BB962C8B-B14F-4D97-AF65-F5344CB8AC3E}">
        <p14:creationId xmlns:p14="http://schemas.microsoft.com/office/powerpoint/2010/main" val="3593241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t>
            </a:r>
            <a:r>
              <a:rPr lang="en-GB" dirty="0" err="1" smtClean="0"/>
              <a:t>Uber</a:t>
            </a:r>
            <a:r>
              <a:rPr lang="en-GB" dirty="0" smtClean="0"/>
              <a:t> (and </a:t>
            </a:r>
            <a:r>
              <a:rPr lang="en-GB" dirty="0" err="1" smtClean="0"/>
              <a:t>Lyft</a:t>
            </a:r>
            <a:r>
              <a:rPr lang="en-GB" dirty="0" smtClean="0"/>
              <a:t>) litigation (1/5)</a:t>
            </a:r>
            <a:endParaRPr lang="en-GB" dirty="0"/>
          </a:p>
        </p:txBody>
      </p:sp>
      <p:sp>
        <p:nvSpPr>
          <p:cNvPr id="3" name="Content Placeholder 2"/>
          <p:cNvSpPr>
            <a:spLocks noGrp="1"/>
          </p:cNvSpPr>
          <p:nvPr>
            <p:ph idx="1"/>
          </p:nvPr>
        </p:nvSpPr>
        <p:spPr>
          <a:xfrm>
            <a:off x="457200" y="1290917"/>
            <a:ext cx="8229600" cy="4851351"/>
          </a:xfrm>
        </p:spPr>
        <p:txBody>
          <a:bodyPr>
            <a:normAutofit fontScale="92500" lnSpcReduction="20000"/>
          </a:bodyPr>
          <a:lstStyle/>
          <a:p>
            <a:r>
              <a:rPr lang="en-GB" sz="2600" dirty="0" smtClean="0"/>
              <a:t>In the United States: before administrative bodies and the US District Court, North. California</a:t>
            </a:r>
          </a:p>
          <a:p>
            <a:pPr lvl="1"/>
            <a:r>
              <a:rPr lang="en-GB" sz="2600" b="1" dirty="0" err="1" smtClean="0"/>
              <a:t>Uber</a:t>
            </a:r>
            <a:r>
              <a:rPr lang="en-GB" sz="2600" b="1" dirty="0" smtClean="0"/>
              <a:t> and </a:t>
            </a:r>
            <a:r>
              <a:rPr lang="en-GB" sz="2600" b="1" dirty="0" err="1" smtClean="0"/>
              <a:t>Lyft</a:t>
            </a:r>
            <a:r>
              <a:rPr lang="en-GB" sz="2600" b="1" dirty="0" smtClean="0"/>
              <a:t> are not mere technological companies: they provide transport services!</a:t>
            </a:r>
            <a:endParaRPr lang="en-GB" sz="2600" b="1" dirty="0"/>
          </a:p>
          <a:p>
            <a:pPr lvl="2"/>
            <a:r>
              <a:rPr lang="en-GB" sz="2200" dirty="0"/>
              <a:t>No viable business without drivers</a:t>
            </a:r>
          </a:p>
          <a:p>
            <a:pPr lvl="2"/>
            <a:r>
              <a:rPr lang="en-GB" sz="2200" dirty="0"/>
              <a:t>Do not sell software, they sell rides</a:t>
            </a:r>
          </a:p>
          <a:p>
            <a:pPr lvl="1"/>
            <a:r>
              <a:rPr lang="en-GB" sz="2600" b="1" dirty="0" smtClean="0"/>
              <a:t>Control on drivers:</a:t>
            </a:r>
          </a:p>
          <a:p>
            <a:pPr lvl="2"/>
            <a:r>
              <a:rPr lang="en-GB" sz="2200" dirty="0" smtClean="0"/>
              <a:t>Guidelines: </a:t>
            </a:r>
          </a:p>
          <a:p>
            <a:pPr lvl="3"/>
            <a:r>
              <a:rPr lang="en-GB" sz="1900" dirty="0" smtClean="0"/>
              <a:t>“</a:t>
            </a:r>
            <a:r>
              <a:rPr lang="en-GB" sz="1900" i="1" dirty="0" smtClean="0"/>
              <a:t>be the only non-passenger in the car”, “keep [the] car clean on the inside and outside”, “go above and beyond good service such as helping passengers with luggage or holding an umbrella for passengers when it is raining”, “greet every passenger with a big smile and a fist bump</a:t>
            </a:r>
            <a:r>
              <a:rPr lang="en-GB" sz="1900" dirty="0" smtClean="0"/>
              <a:t>” (</a:t>
            </a:r>
            <a:r>
              <a:rPr lang="en-GB" sz="1900" dirty="0" err="1" smtClean="0"/>
              <a:t>Lyft</a:t>
            </a:r>
            <a:r>
              <a:rPr lang="en-GB" sz="1900" dirty="0" smtClean="0"/>
              <a:t>)</a:t>
            </a:r>
          </a:p>
          <a:p>
            <a:pPr lvl="2"/>
            <a:r>
              <a:rPr lang="en-GB" sz="2200" dirty="0" smtClean="0"/>
              <a:t>Background </a:t>
            </a:r>
            <a:r>
              <a:rPr lang="en-GB" sz="2200" dirty="0"/>
              <a:t>checks and city knowledge test</a:t>
            </a:r>
          </a:p>
          <a:p>
            <a:pPr lvl="2"/>
            <a:r>
              <a:rPr lang="en-GB" sz="2200" dirty="0"/>
              <a:t>Expectation that jobs will be accepted</a:t>
            </a:r>
          </a:p>
          <a:p>
            <a:pPr lvl="2"/>
            <a:r>
              <a:rPr lang="en-GB" sz="2200" dirty="0"/>
              <a:t>Reviews, rates and consequent termination</a:t>
            </a:r>
          </a:p>
          <a:p>
            <a:pPr lvl="2"/>
            <a:endParaRPr lang="en-GB" dirty="0" smtClean="0"/>
          </a:p>
          <a:p>
            <a:pPr lvl="2"/>
            <a:endParaRPr lang="en-GB" dirty="0"/>
          </a:p>
        </p:txBody>
      </p:sp>
    </p:spTree>
    <p:extLst>
      <p:ext uri="{BB962C8B-B14F-4D97-AF65-F5344CB8AC3E}">
        <p14:creationId xmlns:p14="http://schemas.microsoft.com/office/powerpoint/2010/main" val="918006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KU Leuven">
  <a:themeElements>
    <a:clrScheme name="Custom 14">
      <a:dk1>
        <a:srgbClr val="2F4D5D"/>
      </a:dk1>
      <a:lt1>
        <a:srgbClr val="FFFFFF"/>
      </a:lt1>
      <a:dk2>
        <a:srgbClr val="1D8DB0"/>
      </a:dk2>
      <a:lt2>
        <a:srgbClr val="DCE7F0"/>
      </a:lt2>
      <a:accent1>
        <a:srgbClr val="1D8DB0"/>
      </a:accent1>
      <a:accent2>
        <a:srgbClr val="2F4D5D"/>
      </a:accent2>
      <a:accent3>
        <a:srgbClr val="52BDEC"/>
      </a:accent3>
      <a:accent4>
        <a:srgbClr val="466E87"/>
      </a:accent4>
      <a:accent5>
        <a:srgbClr val="E7B037"/>
      </a:accent5>
      <a:accent6>
        <a:srgbClr val="D4D842"/>
      </a:accent6>
      <a:hlink>
        <a:srgbClr val="466E87"/>
      </a:hlink>
      <a:folHlink>
        <a:srgbClr val="1D8DB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U Leuven sedes">
  <a:themeElements>
    <a:clrScheme name="Custom 14">
      <a:dk1>
        <a:srgbClr val="2F4D5D"/>
      </a:dk1>
      <a:lt1>
        <a:srgbClr val="FFFFFF"/>
      </a:lt1>
      <a:dk2>
        <a:srgbClr val="1D8DB0"/>
      </a:dk2>
      <a:lt2>
        <a:srgbClr val="DCE7F0"/>
      </a:lt2>
      <a:accent1>
        <a:srgbClr val="1D8DB0"/>
      </a:accent1>
      <a:accent2>
        <a:srgbClr val="2F4D5D"/>
      </a:accent2>
      <a:accent3>
        <a:srgbClr val="52BDEC"/>
      </a:accent3>
      <a:accent4>
        <a:srgbClr val="466E87"/>
      </a:accent4>
      <a:accent5>
        <a:srgbClr val="E7B037"/>
      </a:accent5>
      <a:accent6>
        <a:srgbClr val="D4D842"/>
      </a:accent6>
      <a:hlink>
        <a:srgbClr val="466E87"/>
      </a:hlink>
      <a:folHlink>
        <a:srgbClr val="1D8DB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2270</Words>
  <Application>Microsoft Office PowerPoint</Application>
  <PresentationFormat>On-screen Show (4:3)</PresentationFormat>
  <Paragraphs>159</Paragraphs>
  <Slides>21</Slides>
  <Notes>7</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21</vt:i4>
      </vt:variant>
    </vt:vector>
  </HeadingPairs>
  <TitlesOfParts>
    <vt:vector size="25" baseType="lpstr">
      <vt:lpstr>Arial</vt:lpstr>
      <vt:lpstr>Calibri</vt:lpstr>
      <vt:lpstr>KU Leuven</vt:lpstr>
      <vt:lpstr>KU Leuven sedes</vt:lpstr>
      <vt:lpstr> Labor Protection in the Platform Economy  </vt:lpstr>
      <vt:lpstr>The «on-demand/platform economy»: what are we talking about ?</vt:lpstr>
      <vt:lpstr>Crowdwork and work on-demand: are they more similar than we know?</vt:lpstr>
      <vt:lpstr>“Humans-as-a-service”</vt:lpstr>
      <vt:lpstr>What are the common risks?</vt:lpstr>
      <vt:lpstr>What are the risks for workers’ rights? </vt:lpstr>
      <vt:lpstr>What are the risks for workers’ rights? (2/2)</vt:lpstr>
      <vt:lpstr>Not a separate dimension: platform work in the prism of Non-Standard Employment</vt:lpstr>
      <vt:lpstr>The Uber (and Lyft) litigation (1/5)</vt:lpstr>
      <vt:lpstr>The Uber litigation (2/5)</vt:lpstr>
      <vt:lpstr>The Uber litigation (3/5)</vt:lpstr>
      <vt:lpstr>The Uber litigation (4/5)</vt:lpstr>
      <vt:lpstr>The Uber litigation (5/5)</vt:lpstr>
      <vt:lpstr> Samples of clauses: “enhanced” independent-contractor clauses </vt:lpstr>
      <vt:lpstr>Samples of clauses: representation and warranties</vt:lpstr>
      <vt:lpstr>Samples of clauses: “availability” or “shifts”?</vt:lpstr>
      <vt:lpstr>Samples of clauses: “light” exclusivity clauses</vt:lpstr>
      <vt:lpstr>Samples of clauses: waivers and no litigation</vt:lpstr>
      <vt:lpstr>The “doublespeak” of the gig-economy, according to Deliveroo</vt:lpstr>
      <vt:lpstr>Some questions and answers for discussion</vt:lpstr>
      <vt:lpstr>Some ideas for the way forward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2017-09-13T11:56:44Z</dcterms:created>
  <dcterms:modified xsi:type="dcterms:W3CDTF">2018-04-19T14:57:59Z</dcterms:modified>
</cp:coreProperties>
</file>