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77" r:id="rId15"/>
    <p:sldId id="278" r:id="rId16"/>
    <p:sldId id="279" r:id="rId17"/>
    <p:sldId id="280" r:id="rId18"/>
    <p:sldId id="281" r:id="rId19"/>
    <p:sldId id="282" r:id="rId20"/>
    <p:sldId id="283" r:id="rId21"/>
    <p:sldId id="285" r:id="rId22"/>
    <p:sldId id="286" r:id="rId23"/>
    <p:sldId id="287" r:id="rId24"/>
    <p:sldId id="288" r:id="rId25"/>
    <p:sldId id="289" r:id="rId26"/>
    <p:sldId id="290" r:id="rId27"/>
    <p:sldId id="291" r:id="rId28"/>
    <p:sldId id="292" r:id="rId29"/>
  </p:sldIdLst>
  <p:sldSz cx="9144000" cy="6858000" type="screen4x3"/>
  <p:notesSz cx="10020300" cy="68881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sz="quarter" idx="1"/>
          </p:nvPr>
        </p:nvSpPr>
        <p:spPr>
          <a:xfrm>
            <a:off x="5675851" y="0"/>
            <a:ext cx="4342130" cy="344408"/>
          </a:xfrm>
          <a:prstGeom prst="rect">
            <a:avLst/>
          </a:prstGeom>
        </p:spPr>
        <p:txBody>
          <a:bodyPr vert="horz" lIns="96616" tIns="48308" rIns="96616" bIns="48308" rtlCol="0"/>
          <a:lstStyle>
            <a:lvl1pPr algn="r">
              <a:defRPr sz="1300"/>
            </a:lvl1pPr>
          </a:lstStyle>
          <a:p>
            <a:fld id="{0D9450CE-1E9C-48A6-A9C3-0D984F4C47A9}" type="datetimeFigureOut">
              <a:rPr lang="fr-FR" smtClean="0"/>
              <a:t>26/04/2018</a:t>
            </a:fld>
            <a:endParaRPr lang="fr-FR"/>
          </a:p>
        </p:txBody>
      </p:sp>
      <p:sp>
        <p:nvSpPr>
          <p:cNvPr id="4" name="Espace réservé du pied de page 3"/>
          <p:cNvSpPr>
            <a:spLocks noGrp="1"/>
          </p:cNvSpPr>
          <p:nvPr>
            <p:ph type="ftr" sz="quarter" idx="2"/>
          </p:nvPr>
        </p:nvSpPr>
        <p:spPr>
          <a:xfrm>
            <a:off x="0" y="6542560"/>
            <a:ext cx="4342130" cy="344408"/>
          </a:xfrm>
          <a:prstGeom prst="rect">
            <a:avLst/>
          </a:prstGeom>
        </p:spPr>
        <p:txBody>
          <a:bodyPr vert="horz" lIns="96616" tIns="48308" rIns="96616" bIns="48308"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5675851" y="6542560"/>
            <a:ext cx="4342130" cy="344408"/>
          </a:xfrm>
          <a:prstGeom prst="rect">
            <a:avLst/>
          </a:prstGeom>
        </p:spPr>
        <p:txBody>
          <a:bodyPr vert="horz" lIns="96616" tIns="48308" rIns="96616" bIns="48308" rtlCol="0" anchor="b"/>
          <a:lstStyle>
            <a:lvl1pPr algn="r">
              <a:defRPr sz="1300"/>
            </a:lvl1pPr>
          </a:lstStyle>
          <a:p>
            <a:fld id="{FF837B5C-02DB-4ABE-A427-95EF3532A567}" type="slidenum">
              <a:rPr lang="fr-FR" smtClean="0"/>
              <a:t>‹#›</a:t>
            </a:fld>
            <a:endParaRPr lang="fr-FR"/>
          </a:p>
        </p:txBody>
      </p:sp>
    </p:spTree>
    <p:extLst>
      <p:ext uri="{BB962C8B-B14F-4D97-AF65-F5344CB8AC3E}">
        <p14:creationId xmlns:p14="http://schemas.microsoft.com/office/powerpoint/2010/main" val="10680842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en-GB" noProof="0" dirty="0" err="1" smtClean="0"/>
              <a:t>Modifiez</a:t>
            </a:r>
            <a:r>
              <a:rPr kumimoji="0" lang="en-GB" noProof="0" dirty="0" smtClean="0"/>
              <a:t> le style du titre</a:t>
            </a:r>
            <a:endParaRPr kumimoji="0" lang="en-GB" noProof="0" dirty="0"/>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noProof="0" dirty="0" err="1" smtClean="0"/>
              <a:t>Modifiez</a:t>
            </a:r>
            <a:r>
              <a:rPr kumimoji="0" lang="en-GB" noProof="0" dirty="0" smtClean="0"/>
              <a:t> le style des sous-titres du masque</a:t>
            </a:r>
            <a:endParaRPr kumimoji="0" lang="en-GB" noProof="0" dirty="0"/>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29EB151D-1E99-4C35-9F6E-F73FF7840FE5}" type="datetimeFigureOut">
              <a:rPr lang="fr-FR" smtClean="0"/>
              <a:t>26/04/2018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9E03912-C93E-4E37-B088-B622E2071587}"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9EB151D-1E99-4C35-9F6E-F73FF7840FE5}" type="datetimeFigureOut">
              <a:rPr lang="fr-FR" smtClean="0"/>
              <a:t>26/04/2018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E03912-C93E-4E37-B088-B622E2071587}"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9EB151D-1E99-4C35-9F6E-F73FF7840FE5}" type="datetimeFigureOut">
              <a:rPr lang="fr-FR" smtClean="0"/>
              <a:t>26/04/2018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E03912-C93E-4E37-B088-B622E2071587}"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en-GB" noProof="0" dirty="0" err="1" smtClean="0"/>
              <a:t>Modifiez</a:t>
            </a:r>
            <a:r>
              <a:rPr kumimoji="0" lang="en-GB" noProof="0" dirty="0" smtClean="0"/>
              <a:t> le style du titre</a:t>
            </a:r>
            <a:endParaRPr kumimoji="0" lang="en-GB" noProof="0" dirty="0"/>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en-GB" noProof="0" dirty="0" err="1" smtClean="0"/>
              <a:t>Modifiez</a:t>
            </a:r>
            <a:r>
              <a:rPr lang="en-GB" noProof="0" dirty="0" smtClean="0"/>
              <a:t> les styles du </a:t>
            </a:r>
            <a:r>
              <a:rPr lang="en-GB" noProof="0" dirty="0" err="1" smtClean="0"/>
              <a:t>texte</a:t>
            </a:r>
            <a:r>
              <a:rPr lang="en-GB" noProof="0" dirty="0" smtClean="0"/>
              <a:t> du masque</a:t>
            </a:r>
          </a:p>
          <a:p>
            <a:pPr lvl="1" eaLnBrk="1" latinLnBrk="0" hangingPunct="1"/>
            <a:r>
              <a:rPr lang="en-GB" noProof="0" dirty="0" err="1" smtClean="0"/>
              <a:t>Deuxième</a:t>
            </a:r>
            <a:r>
              <a:rPr lang="en-GB" noProof="0" dirty="0" smtClean="0"/>
              <a:t> </a:t>
            </a:r>
            <a:r>
              <a:rPr lang="en-GB" noProof="0" dirty="0" err="1" smtClean="0"/>
              <a:t>niveau</a:t>
            </a:r>
            <a:endParaRPr lang="en-GB" noProof="0" dirty="0" smtClean="0"/>
          </a:p>
          <a:p>
            <a:pPr lvl="2" eaLnBrk="1" latinLnBrk="0" hangingPunct="1"/>
            <a:r>
              <a:rPr lang="en-GB" noProof="0" dirty="0" err="1" smtClean="0"/>
              <a:t>Troisième</a:t>
            </a:r>
            <a:r>
              <a:rPr lang="en-GB" noProof="0" dirty="0" smtClean="0"/>
              <a:t> </a:t>
            </a:r>
            <a:r>
              <a:rPr lang="en-GB" noProof="0" dirty="0" err="1" smtClean="0"/>
              <a:t>niveau</a:t>
            </a:r>
            <a:endParaRPr lang="en-GB" noProof="0" dirty="0" smtClean="0"/>
          </a:p>
          <a:p>
            <a:pPr lvl="3" eaLnBrk="1" latinLnBrk="0" hangingPunct="1"/>
            <a:r>
              <a:rPr lang="en-GB" noProof="0" dirty="0" err="1" smtClean="0"/>
              <a:t>Quatrième</a:t>
            </a:r>
            <a:r>
              <a:rPr lang="en-GB" noProof="0" dirty="0" smtClean="0"/>
              <a:t> </a:t>
            </a:r>
            <a:r>
              <a:rPr lang="en-GB" noProof="0" dirty="0" err="1" smtClean="0"/>
              <a:t>niveau</a:t>
            </a:r>
            <a:endParaRPr lang="en-GB" noProof="0" dirty="0" smtClean="0"/>
          </a:p>
          <a:p>
            <a:pPr lvl="4" eaLnBrk="1" latinLnBrk="0" hangingPunct="1"/>
            <a:r>
              <a:rPr lang="en-GB" noProof="0" dirty="0" err="1" smtClean="0"/>
              <a:t>Cinquième</a:t>
            </a:r>
            <a:r>
              <a:rPr lang="en-GB" noProof="0" dirty="0" smtClean="0"/>
              <a:t> </a:t>
            </a:r>
            <a:r>
              <a:rPr lang="en-GB" noProof="0" dirty="0" err="1" smtClean="0"/>
              <a:t>niveau</a:t>
            </a:r>
            <a:endParaRPr kumimoji="0" lang="en-GB" noProof="0" dirty="0"/>
          </a:p>
        </p:txBody>
      </p:sp>
      <p:sp>
        <p:nvSpPr>
          <p:cNvPr id="7" name="Espace réservé de la date 6"/>
          <p:cNvSpPr>
            <a:spLocks noGrp="1"/>
          </p:cNvSpPr>
          <p:nvPr>
            <p:ph type="dt" sz="half" idx="14"/>
          </p:nvPr>
        </p:nvSpPr>
        <p:spPr/>
        <p:txBody>
          <a:bodyPr rtlCol="0"/>
          <a:lstStyle/>
          <a:p>
            <a:fld id="{29EB151D-1E99-4C35-9F6E-F73FF7840FE5}" type="datetimeFigureOut">
              <a:rPr lang="fr-FR" smtClean="0"/>
              <a:t>26/04/2018</a:t>
            </a:fld>
            <a:endParaRPr lang="fr-FR"/>
          </a:p>
        </p:txBody>
      </p:sp>
      <p:sp>
        <p:nvSpPr>
          <p:cNvPr id="9" name="Espace réservé du numéro de diapositive 8"/>
          <p:cNvSpPr>
            <a:spLocks noGrp="1"/>
          </p:cNvSpPr>
          <p:nvPr>
            <p:ph type="sldNum" sz="quarter" idx="15"/>
          </p:nvPr>
        </p:nvSpPr>
        <p:spPr/>
        <p:txBody>
          <a:bodyPr rtlCol="0"/>
          <a:lstStyle/>
          <a:p>
            <a:fld id="{C9E03912-C93E-4E37-B088-B622E2071587}" type="slidenum">
              <a:rPr lang="fr-FR" smtClean="0"/>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en-GB" noProof="0" dirty="0" err="1" smtClean="0"/>
              <a:t>Modifiez</a:t>
            </a:r>
            <a:r>
              <a:rPr kumimoji="0" lang="en-GB" noProof="0" dirty="0" smtClean="0"/>
              <a:t> le style du titre</a:t>
            </a:r>
            <a:endParaRPr kumimoji="0" lang="en-GB" noProof="0" dirty="0"/>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noProof="0" dirty="0" err="1" smtClean="0"/>
              <a:t>Modifiez</a:t>
            </a:r>
            <a:r>
              <a:rPr kumimoji="0" lang="en-GB" noProof="0" dirty="0" smtClean="0"/>
              <a:t> les styles du </a:t>
            </a:r>
            <a:r>
              <a:rPr kumimoji="0" lang="en-GB" noProof="0" dirty="0" err="1" smtClean="0"/>
              <a:t>texte</a:t>
            </a:r>
            <a:r>
              <a:rPr kumimoji="0" lang="en-GB" noProof="0" dirty="0" smtClean="0"/>
              <a:t>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29EB151D-1E99-4C35-9F6E-F73FF7840FE5}" type="datetimeFigureOut">
              <a:rPr lang="fr-FR" smtClean="0"/>
              <a:t>26/04/2018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9E03912-C93E-4E37-B088-B622E2071587}"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29EB151D-1E99-4C35-9F6E-F73FF7840FE5}" type="datetimeFigureOut">
              <a:rPr lang="fr-FR" smtClean="0"/>
              <a:t>26/04/2018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E03912-C93E-4E37-B088-B622E2071587}" type="slidenum">
              <a:rPr lang="fr-FR" smtClean="0"/>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29EB151D-1E99-4C35-9F6E-F73FF7840FE5}" type="datetimeFigureOut">
              <a:rPr lang="fr-FR" smtClean="0"/>
              <a:t>26/04/2018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E03912-C93E-4E37-B088-B622E2071587}" type="slidenum">
              <a:rPr lang="fr-FR" smtClean="0"/>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29EB151D-1E99-4C35-9F6E-F73FF7840FE5}" type="datetimeFigureOut">
              <a:rPr lang="fr-FR" smtClean="0"/>
              <a:t>26/04/2018</a:t>
            </a:fld>
            <a:endParaRPr lang="fr-FR"/>
          </a:p>
        </p:txBody>
      </p:sp>
      <p:sp>
        <p:nvSpPr>
          <p:cNvPr id="7" name="Espace réservé du numéro de diapositive 6"/>
          <p:cNvSpPr>
            <a:spLocks noGrp="1"/>
          </p:cNvSpPr>
          <p:nvPr>
            <p:ph type="sldNum" sz="quarter" idx="11"/>
          </p:nvPr>
        </p:nvSpPr>
        <p:spPr/>
        <p:txBody>
          <a:bodyPr rtlCol="0"/>
          <a:lstStyle/>
          <a:p>
            <a:fld id="{C9E03912-C93E-4E37-B088-B622E2071587}" type="slidenum">
              <a:rPr lang="fr-FR" smtClean="0"/>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EB151D-1E99-4C35-9F6E-F73FF7840FE5}" type="datetimeFigureOut">
              <a:rPr lang="fr-FR" smtClean="0"/>
              <a:t>26/04/2018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E03912-C93E-4E37-B088-B622E2071587}"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29EB151D-1E99-4C35-9F6E-F73FF7840FE5}" type="datetimeFigureOut">
              <a:rPr lang="fr-FR" smtClean="0"/>
              <a:t>26/04/2018</a:t>
            </a:fld>
            <a:endParaRPr lang="fr-FR"/>
          </a:p>
        </p:txBody>
      </p:sp>
      <p:sp>
        <p:nvSpPr>
          <p:cNvPr id="22" name="Espace réservé du numéro de diapositive 21"/>
          <p:cNvSpPr>
            <a:spLocks noGrp="1"/>
          </p:cNvSpPr>
          <p:nvPr>
            <p:ph type="sldNum" sz="quarter" idx="15"/>
          </p:nvPr>
        </p:nvSpPr>
        <p:spPr/>
        <p:txBody>
          <a:bodyPr rtlCol="0"/>
          <a:lstStyle/>
          <a:p>
            <a:fld id="{C9E03912-C93E-4E37-B088-B622E2071587}" type="slidenum">
              <a:rPr lang="fr-FR" smtClean="0"/>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9EB151D-1E99-4C35-9F6E-F73FF7840FE5}" type="datetimeFigureOut">
              <a:rPr lang="fr-FR" smtClean="0"/>
              <a:t>26/04/2018</a:t>
            </a:fld>
            <a:endParaRPr lang="fr-FR"/>
          </a:p>
        </p:txBody>
      </p:sp>
      <p:sp>
        <p:nvSpPr>
          <p:cNvPr id="18" name="Espace réservé du numéro de diapositive 17"/>
          <p:cNvSpPr>
            <a:spLocks noGrp="1"/>
          </p:cNvSpPr>
          <p:nvPr>
            <p:ph type="sldNum" sz="quarter" idx="11"/>
          </p:nvPr>
        </p:nvSpPr>
        <p:spPr/>
        <p:txBody>
          <a:bodyPr rtlCol="0"/>
          <a:lstStyle/>
          <a:p>
            <a:fld id="{C9E03912-C93E-4E37-B088-B622E2071587}" type="slidenum">
              <a:rPr lang="fr-FR" smtClean="0"/>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en-GB" noProof="0" dirty="0" err="1" smtClean="0"/>
              <a:t>Modifiez</a:t>
            </a:r>
            <a:r>
              <a:rPr kumimoji="0" lang="en-GB" noProof="0" dirty="0" smtClean="0"/>
              <a:t> le style du titre</a:t>
            </a:r>
            <a:endParaRPr kumimoji="0" lang="en-GB" noProof="0" dirty="0"/>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GB" noProof="0" dirty="0" err="1" smtClean="0"/>
              <a:t>Modifiez</a:t>
            </a:r>
            <a:r>
              <a:rPr kumimoji="0" lang="en-GB" noProof="0" dirty="0" smtClean="0"/>
              <a:t> les styles du </a:t>
            </a:r>
            <a:r>
              <a:rPr kumimoji="0" lang="en-GB" noProof="0" dirty="0" err="1" smtClean="0"/>
              <a:t>texte</a:t>
            </a:r>
            <a:r>
              <a:rPr kumimoji="0" lang="en-GB" noProof="0" dirty="0" smtClean="0"/>
              <a:t> du masque</a:t>
            </a:r>
          </a:p>
          <a:p>
            <a:pPr lvl="1" eaLnBrk="1" latinLnBrk="0" hangingPunct="1"/>
            <a:r>
              <a:rPr kumimoji="0" lang="en-GB" noProof="0" dirty="0" err="1" smtClean="0"/>
              <a:t>Deuxième</a:t>
            </a:r>
            <a:r>
              <a:rPr kumimoji="0" lang="en-GB" noProof="0" dirty="0" smtClean="0"/>
              <a:t> </a:t>
            </a:r>
            <a:r>
              <a:rPr kumimoji="0" lang="en-GB" noProof="0" dirty="0" err="1" smtClean="0"/>
              <a:t>niveau</a:t>
            </a:r>
            <a:endParaRPr kumimoji="0" lang="en-GB" noProof="0" dirty="0" smtClean="0"/>
          </a:p>
          <a:p>
            <a:pPr lvl="2" eaLnBrk="1" latinLnBrk="0" hangingPunct="1"/>
            <a:r>
              <a:rPr kumimoji="0" lang="en-GB" noProof="0" dirty="0" err="1" smtClean="0"/>
              <a:t>Troisième</a:t>
            </a:r>
            <a:r>
              <a:rPr kumimoji="0" lang="en-GB" noProof="0" dirty="0" smtClean="0"/>
              <a:t> </a:t>
            </a:r>
            <a:r>
              <a:rPr kumimoji="0" lang="en-GB" noProof="0" dirty="0" err="1" smtClean="0"/>
              <a:t>niveau</a:t>
            </a:r>
            <a:endParaRPr kumimoji="0" lang="en-GB" noProof="0" dirty="0" smtClean="0"/>
          </a:p>
          <a:p>
            <a:pPr lvl="3" eaLnBrk="1" latinLnBrk="0" hangingPunct="1"/>
            <a:r>
              <a:rPr kumimoji="0" lang="en-GB" noProof="0" dirty="0" err="1" smtClean="0"/>
              <a:t>Quatrième</a:t>
            </a:r>
            <a:r>
              <a:rPr kumimoji="0" lang="en-GB" noProof="0" dirty="0" smtClean="0"/>
              <a:t> </a:t>
            </a:r>
            <a:r>
              <a:rPr kumimoji="0" lang="en-GB" noProof="0" dirty="0" err="1" smtClean="0"/>
              <a:t>niveau</a:t>
            </a:r>
            <a:endParaRPr kumimoji="0" lang="en-GB" noProof="0" dirty="0" smtClean="0"/>
          </a:p>
          <a:p>
            <a:pPr lvl="4" eaLnBrk="1" latinLnBrk="0" hangingPunct="1"/>
            <a:r>
              <a:rPr kumimoji="0" lang="en-GB" noProof="0" dirty="0" err="1" smtClean="0"/>
              <a:t>Cinquième</a:t>
            </a:r>
            <a:r>
              <a:rPr kumimoji="0" lang="en-GB" noProof="0" dirty="0" smtClean="0"/>
              <a:t> </a:t>
            </a:r>
            <a:r>
              <a:rPr kumimoji="0" lang="en-GB" noProof="0" dirty="0" err="1" smtClean="0"/>
              <a:t>niveau</a:t>
            </a:r>
            <a:endParaRPr kumimoji="0" lang="en-GB" noProof="0" dirty="0"/>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EB151D-1E99-4C35-9F6E-F73FF7840FE5}" type="datetimeFigureOut">
              <a:rPr lang="fr-FR" smtClean="0"/>
              <a:t>26/04/2018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E03912-C93E-4E37-B088-B622E2071587}"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dirty="0" smtClean="0"/>
              <a:t>Digitalisation – labour market – social relations - social cohesion</a:t>
            </a:r>
            <a:br>
              <a:rPr lang="en-GB" dirty="0" smtClean="0"/>
            </a:br>
            <a:r>
              <a:rPr lang="en-GB" sz="2200" dirty="0" smtClean="0"/>
              <a:t>The effects of digitalisation on life, the person and society</a:t>
            </a:r>
            <a:endParaRPr lang="en-GB" sz="2200" dirty="0"/>
          </a:p>
        </p:txBody>
      </p:sp>
      <p:sp>
        <p:nvSpPr>
          <p:cNvPr id="3" name="Sous-titre 2"/>
          <p:cNvSpPr>
            <a:spLocks noGrp="1"/>
          </p:cNvSpPr>
          <p:nvPr>
            <p:ph type="subTitle" idx="1"/>
          </p:nvPr>
        </p:nvSpPr>
        <p:spPr/>
        <p:txBody>
          <a:bodyPr/>
          <a:lstStyle/>
          <a:p>
            <a:endParaRPr lang="fr-FR" dirty="0" smtClean="0"/>
          </a:p>
          <a:p>
            <a:r>
              <a:rPr lang="en-GB" dirty="0" smtClean="0"/>
              <a:t>Working group 3, 24 </a:t>
            </a:r>
            <a:r>
              <a:rPr lang="en-GB" dirty="0" err="1" smtClean="0"/>
              <a:t>april</a:t>
            </a:r>
            <a:r>
              <a:rPr lang="en-GB" dirty="0" smtClean="0"/>
              <a:t> 2018</a:t>
            </a:r>
          </a:p>
          <a:p>
            <a:r>
              <a:rPr lang="en-GB" dirty="0" smtClean="0"/>
              <a:t>Frederic de </a:t>
            </a:r>
            <a:r>
              <a:rPr lang="en-GB" dirty="0" err="1" smtClean="0"/>
              <a:t>Coninck</a:t>
            </a:r>
            <a:endParaRPr lang="en-GB" dirty="0"/>
          </a:p>
        </p:txBody>
      </p:sp>
      <p:pic>
        <p:nvPicPr>
          <p:cNvPr id="4" name="Picture 6" descr="F:\LOGO\CEC Logo.png"/>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19578"/>
            <a:ext cx="2016224" cy="1537306"/>
          </a:xfrm>
          <a:prstGeom prst="rect">
            <a:avLst/>
          </a:prstGeom>
          <a:noFill/>
          <a:ln>
            <a:noFill/>
          </a:ln>
        </p:spPr>
      </p:pic>
      <p:sp>
        <p:nvSpPr>
          <p:cNvPr id="5" name="ZoneTexte 4"/>
          <p:cNvSpPr txBox="1"/>
          <p:nvPr/>
        </p:nvSpPr>
        <p:spPr>
          <a:xfrm>
            <a:off x="6012160" y="404664"/>
            <a:ext cx="2376264" cy="1552220"/>
          </a:xfrm>
          <a:prstGeom prst="rect">
            <a:avLst/>
          </a:prstGeom>
          <a:noFill/>
        </p:spPr>
        <p:txBody>
          <a:bodyPr wrap="square" rtlCol="0">
            <a:spAutoFit/>
          </a:bodyPr>
          <a:lstStyle/>
          <a:p>
            <a:pPr algn="ctr">
              <a:lnSpc>
                <a:spcPct val="115000"/>
              </a:lnSpc>
              <a:spcBef>
                <a:spcPts val="600"/>
              </a:spcBef>
              <a:spcAft>
                <a:spcPts val="1000"/>
              </a:spcAft>
            </a:pPr>
            <a:r>
              <a:rPr lang="en-US" sz="4400" b="1" i="1" kern="0" dirty="0" smtClean="0">
                <a:solidFill>
                  <a:srgbClr val="943634"/>
                </a:solidFill>
                <a:effectLst/>
                <a:latin typeface="Lucida Handwriting"/>
                <a:ea typeface="Calibri"/>
                <a:cs typeface="Times New Roman"/>
              </a:rPr>
              <a:t>CALL</a:t>
            </a:r>
            <a:endParaRPr lang="fr-FR" sz="1100" b="1" kern="0" dirty="0" smtClean="0">
              <a:effectLst/>
              <a:latin typeface="Calibri"/>
              <a:ea typeface="Calibri"/>
              <a:cs typeface="Times New Roman"/>
            </a:endParaRPr>
          </a:p>
          <a:p>
            <a:pPr algn="ctr">
              <a:lnSpc>
                <a:spcPct val="115000"/>
              </a:lnSpc>
              <a:spcAft>
                <a:spcPts val="1000"/>
              </a:spcAft>
            </a:pPr>
            <a:r>
              <a:rPr lang="fi-FI" sz="1100" dirty="0" smtClean="0">
                <a:solidFill>
                  <a:srgbClr val="943634"/>
                </a:solidFill>
                <a:effectLst/>
                <a:latin typeface="Lucida Handwriting"/>
                <a:ea typeface="Calibri"/>
                <a:cs typeface="Times New Roman"/>
              </a:rPr>
              <a:t>Church Action on </a:t>
            </a:r>
            <a:endParaRPr lang="fr-FR" sz="1400" dirty="0" smtClean="0">
              <a:effectLst/>
              <a:latin typeface="Calibri"/>
              <a:ea typeface="Calibri"/>
              <a:cs typeface="Times New Roman"/>
            </a:endParaRPr>
          </a:p>
          <a:p>
            <a:pPr algn="ctr">
              <a:lnSpc>
                <a:spcPct val="115000"/>
              </a:lnSpc>
              <a:spcAft>
                <a:spcPts val="1000"/>
              </a:spcAft>
            </a:pPr>
            <a:r>
              <a:rPr lang="fi-FI" sz="1100" dirty="0" smtClean="0">
                <a:solidFill>
                  <a:srgbClr val="943634"/>
                </a:solidFill>
                <a:effectLst/>
                <a:latin typeface="Lucida Handwriting"/>
                <a:ea typeface="Calibri"/>
                <a:cs typeface="Times New Roman"/>
              </a:rPr>
              <a:t>Labour and Life</a:t>
            </a:r>
            <a:endParaRPr lang="fr-FR" sz="1400" dirty="0">
              <a:effectLst/>
              <a:latin typeface="Calibri"/>
              <a:ea typeface="Calibri"/>
              <a:cs typeface="Times New Roman"/>
            </a:endParaRPr>
          </a:p>
        </p:txBody>
      </p:sp>
    </p:spTree>
    <p:extLst>
      <p:ext uri="{BB962C8B-B14F-4D97-AF65-F5344CB8AC3E}">
        <p14:creationId xmlns:p14="http://schemas.microsoft.com/office/powerpoint/2010/main" val="3431772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12968" cy="936104"/>
          </a:xfrm>
        </p:spPr>
        <p:txBody>
          <a:bodyPr>
            <a:noAutofit/>
          </a:bodyPr>
          <a:lstStyle/>
          <a:p>
            <a:r>
              <a:rPr lang="en-US" sz="3600" dirty="0"/>
              <a:t>Job </a:t>
            </a:r>
            <a:r>
              <a:rPr lang="en-US" sz="3600" dirty="0" err="1"/>
              <a:t>polarisation</a:t>
            </a:r>
            <a:r>
              <a:rPr lang="en-US" sz="3600" dirty="0"/>
              <a:t> and populist votes</a:t>
            </a:r>
            <a:endParaRPr lang="fr-FR"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7814" y="1196752"/>
            <a:ext cx="5827364" cy="5146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Ellipse 2"/>
          <p:cNvSpPr/>
          <p:nvPr/>
        </p:nvSpPr>
        <p:spPr>
          <a:xfrm>
            <a:off x="3059832" y="4381998"/>
            <a:ext cx="2443708" cy="2132856"/>
          </a:xfrm>
          <a:prstGeom prst="ellipse">
            <a:avLst/>
          </a:prstGeom>
          <a:solidFill>
            <a:schemeClr val="bg1">
              <a:alpha val="0"/>
            </a:schemeClr>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avec flèche 5"/>
          <p:cNvCxnSpPr/>
          <p:nvPr/>
        </p:nvCxnSpPr>
        <p:spPr>
          <a:xfrm flipV="1">
            <a:off x="1907704" y="5589240"/>
            <a:ext cx="1656184"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772876" y="5589240"/>
            <a:ext cx="1690414" cy="1015663"/>
          </a:xfrm>
          <a:prstGeom prst="rect">
            <a:avLst/>
          </a:prstGeom>
          <a:noFill/>
        </p:spPr>
        <p:txBody>
          <a:bodyPr wrap="square" rtlCol="0">
            <a:spAutoFit/>
          </a:bodyPr>
          <a:lstStyle/>
          <a:p>
            <a:r>
              <a:rPr lang="en-GB" sz="2000" dirty="0" smtClean="0"/>
              <a:t>Main source of populist votes</a:t>
            </a:r>
            <a:endParaRPr lang="fr-FR" sz="2000" dirty="0"/>
          </a:p>
        </p:txBody>
      </p:sp>
    </p:spTree>
    <p:extLst>
      <p:ext uri="{BB962C8B-B14F-4D97-AF65-F5344CB8AC3E}">
        <p14:creationId xmlns:p14="http://schemas.microsoft.com/office/powerpoint/2010/main" val="20632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centralisation of decisions inside big companies</a:t>
            </a:r>
            <a:endParaRPr lang="fr-FR" dirty="0"/>
          </a:p>
        </p:txBody>
      </p:sp>
      <p:sp>
        <p:nvSpPr>
          <p:cNvPr id="3" name="Espace réservé du contenu 2"/>
          <p:cNvSpPr>
            <a:spLocks noGrp="1"/>
          </p:cNvSpPr>
          <p:nvPr>
            <p:ph sz="quarter" idx="1"/>
          </p:nvPr>
        </p:nvSpPr>
        <p:spPr/>
        <p:txBody>
          <a:bodyPr>
            <a:normAutofit/>
          </a:bodyPr>
          <a:lstStyle/>
          <a:p>
            <a:r>
              <a:rPr lang="en-GB" dirty="0" smtClean="0"/>
              <a:t>Supply Chain </a:t>
            </a:r>
            <a:r>
              <a:rPr lang="en-GB" dirty="0"/>
              <a:t>M</a:t>
            </a:r>
            <a:r>
              <a:rPr lang="en-GB" dirty="0" smtClean="0"/>
              <a:t>anagement and the development of Enterprise Resource Planning software, at the beginning of the 1990’s, has made it possible for big companies to change outsourcing strategies very quickly and frequently</a:t>
            </a:r>
          </a:p>
          <a:p>
            <a:r>
              <a:rPr lang="en-GB" dirty="0" smtClean="0"/>
              <a:t>For people working in peripheral sites, including local top managers, it has been a large loss of autonomy</a:t>
            </a:r>
          </a:p>
          <a:p>
            <a:r>
              <a:rPr lang="en-GB" dirty="0" smtClean="0"/>
              <a:t>The centre of the company asks for a lot of reporting, but does not report the logic of its decisions</a:t>
            </a:r>
          </a:p>
        </p:txBody>
      </p:sp>
    </p:spTree>
    <p:extLst>
      <p:ext uri="{BB962C8B-B14F-4D97-AF65-F5344CB8AC3E}">
        <p14:creationId xmlns:p14="http://schemas.microsoft.com/office/powerpoint/2010/main" val="3739081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Digitalisation, concentration of decisions inside companies and it’s social consequences</a:t>
            </a:r>
            <a:endParaRPr lang="fr-FR" dirty="0"/>
          </a:p>
        </p:txBody>
      </p:sp>
      <p:sp>
        <p:nvSpPr>
          <p:cNvPr id="3" name="Espace réservé du contenu 2"/>
          <p:cNvSpPr>
            <a:spLocks noGrp="1"/>
          </p:cNvSpPr>
          <p:nvPr>
            <p:ph sz="quarter" idx="1"/>
          </p:nvPr>
        </p:nvSpPr>
        <p:spPr/>
        <p:txBody>
          <a:bodyPr/>
          <a:lstStyle/>
          <a:p>
            <a:r>
              <a:rPr lang="en-GB" dirty="0"/>
              <a:t>This has consequences on the wage policies and </a:t>
            </a:r>
            <a:r>
              <a:rPr lang="en-GB" dirty="0" smtClean="0"/>
              <a:t>on the </a:t>
            </a:r>
            <a:r>
              <a:rPr lang="en-GB" dirty="0"/>
              <a:t>concentration of wealth</a:t>
            </a:r>
          </a:p>
          <a:p>
            <a:r>
              <a:rPr lang="en-GB" dirty="0"/>
              <a:t>This has consequences on the </a:t>
            </a:r>
            <a:r>
              <a:rPr lang="en-GB" dirty="0" smtClean="0"/>
              <a:t>loss of political power for local governments</a:t>
            </a:r>
          </a:p>
          <a:p>
            <a:r>
              <a:rPr lang="en-GB" dirty="0" smtClean="0"/>
              <a:t>And again this feeds anger and the conviction that politicians don’t do their job, which causes populist votes</a:t>
            </a:r>
          </a:p>
          <a:p>
            <a:endParaRPr lang="en-GB" dirty="0"/>
          </a:p>
          <a:p>
            <a:r>
              <a:rPr lang="en-GB" dirty="0" smtClean="0"/>
              <a:t>According to the libertarian ideology of </a:t>
            </a:r>
            <a:r>
              <a:rPr lang="en-GB" dirty="0"/>
              <a:t>C</a:t>
            </a:r>
            <a:r>
              <a:rPr lang="en-GB" dirty="0" smtClean="0"/>
              <a:t>alifornian computer scientists, digitalisation was to promote equality and empowerment, but the reverse is happening</a:t>
            </a:r>
            <a:endParaRPr lang="fr-FR" dirty="0"/>
          </a:p>
          <a:p>
            <a:endParaRPr lang="fr-FR" dirty="0"/>
          </a:p>
        </p:txBody>
      </p:sp>
    </p:spTree>
    <p:extLst>
      <p:ext uri="{BB962C8B-B14F-4D97-AF65-F5344CB8AC3E}">
        <p14:creationId xmlns:p14="http://schemas.microsoft.com/office/powerpoint/2010/main" val="258468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Digitalisation</a:t>
            </a:r>
            <a:r>
              <a:rPr lang="en-US" dirty="0"/>
              <a:t> and real work : a new kind of intensity of work and it’s social </a:t>
            </a:r>
            <a:r>
              <a:rPr lang="en-US" dirty="0" smtClean="0"/>
              <a:t>effects</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351424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new kinds of work intensity</a:t>
            </a:r>
            <a:endParaRPr lang="fr-FR" dirty="0"/>
          </a:p>
        </p:txBody>
      </p:sp>
      <p:sp>
        <p:nvSpPr>
          <p:cNvPr id="3" name="Espace réservé du contenu 2"/>
          <p:cNvSpPr>
            <a:spLocks noGrp="1"/>
          </p:cNvSpPr>
          <p:nvPr>
            <p:ph sz="quarter" idx="1"/>
          </p:nvPr>
        </p:nvSpPr>
        <p:spPr/>
        <p:txBody>
          <a:bodyPr/>
          <a:lstStyle/>
          <a:p>
            <a:r>
              <a:rPr lang="en-GB" dirty="0" smtClean="0"/>
              <a:t>Work shifts from direct action to action mediated by a digital interface (controlling a system, using data bases, receiving orders, etc.). That’s true for blue-collars, white-collars and managers.</a:t>
            </a:r>
          </a:p>
          <a:p>
            <a:r>
              <a:rPr lang="en-GB" dirty="0" smtClean="0"/>
              <a:t>And </a:t>
            </a:r>
            <a:r>
              <a:rPr lang="en-GB" b="1" dirty="0" smtClean="0"/>
              <a:t>those interfaces exacerbate the difference between stipulated work and real work</a:t>
            </a:r>
            <a:r>
              <a:rPr lang="en-GB" dirty="0" smtClean="0"/>
              <a:t>: they provoke a lot of discomfort</a:t>
            </a:r>
          </a:p>
          <a:p>
            <a:r>
              <a:rPr lang="en-US" dirty="0"/>
              <a:t>People say they have to deal with contradictions in demands, frequent changes of orders, etc. And the more they deal with digital interfaces, the more </a:t>
            </a:r>
            <a:r>
              <a:rPr lang="en-US" dirty="0" err="1"/>
              <a:t>disorganised</a:t>
            </a:r>
            <a:r>
              <a:rPr lang="en-US" dirty="0"/>
              <a:t> is their </a:t>
            </a:r>
            <a:r>
              <a:rPr lang="en-US" dirty="0" smtClean="0"/>
              <a:t>work. </a:t>
            </a:r>
            <a:endParaRPr lang="en-GB" dirty="0" smtClean="0"/>
          </a:p>
        </p:txBody>
      </p:sp>
    </p:spTree>
    <p:extLst>
      <p:ext uri="{BB962C8B-B14F-4D97-AF65-F5344CB8AC3E}">
        <p14:creationId xmlns:p14="http://schemas.microsoft.com/office/powerpoint/2010/main" val="345944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new kinds of work intensity</a:t>
            </a:r>
            <a:endParaRPr lang="fr-FR" dirty="0"/>
          </a:p>
        </p:txBody>
      </p:sp>
      <p:sp>
        <p:nvSpPr>
          <p:cNvPr id="3" name="Espace réservé du contenu 2"/>
          <p:cNvSpPr>
            <a:spLocks noGrp="1"/>
          </p:cNvSpPr>
          <p:nvPr>
            <p:ph sz="quarter" idx="1"/>
          </p:nvPr>
        </p:nvSpPr>
        <p:spPr/>
        <p:txBody>
          <a:bodyPr/>
          <a:lstStyle/>
          <a:p>
            <a:r>
              <a:rPr lang="en-US" dirty="0"/>
              <a:t>The communication tools and software improve far more quickly than </a:t>
            </a:r>
            <a:r>
              <a:rPr lang="en-US" dirty="0" err="1"/>
              <a:t>optimisation</a:t>
            </a:r>
            <a:r>
              <a:rPr lang="en-US" dirty="0"/>
              <a:t> </a:t>
            </a:r>
            <a:r>
              <a:rPr lang="en-US" dirty="0" smtClean="0"/>
              <a:t>software</a:t>
            </a:r>
          </a:p>
          <a:p>
            <a:pPr lvl="1"/>
            <a:r>
              <a:rPr lang="en-US" dirty="0" smtClean="0"/>
              <a:t>Too </a:t>
            </a:r>
            <a:r>
              <a:rPr lang="en-US" dirty="0"/>
              <a:t>many information, not enough time for reflexivity and self </a:t>
            </a:r>
            <a:r>
              <a:rPr lang="en-US" dirty="0" err="1"/>
              <a:t>optimisation</a:t>
            </a:r>
            <a:endParaRPr lang="en-US" dirty="0"/>
          </a:p>
          <a:p>
            <a:pPr lvl="1"/>
            <a:r>
              <a:rPr lang="en-US" dirty="0"/>
              <a:t>Impossible to know if one is doing “good job” or not</a:t>
            </a:r>
          </a:p>
          <a:p>
            <a:pPr lvl="1"/>
            <a:r>
              <a:rPr lang="en-US" dirty="0" smtClean="0"/>
              <a:t>Many </a:t>
            </a:r>
            <a:r>
              <a:rPr lang="en-US" dirty="0"/>
              <a:t>workers face directly clients with no more help than a distance connection to a digital base. They are supposed to deal with any situation, even the more complex or dramatic </a:t>
            </a:r>
            <a:r>
              <a:rPr lang="en-US" dirty="0" smtClean="0"/>
              <a:t>one</a:t>
            </a:r>
            <a:endParaRPr lang="en-US" dirty="0"/>
          </a:p>
          <a:p>
            <a:pPr lvl="1"/>
            <a:endParaRPr lang="en-US" dirty="0" smtClean="0"/>
          </a:p>
          <a:p>
            <a:endParaRPr lang="en-GB" dirty="0" smtClean="0"/>
          </a:p>
        </p:txBody>
      </p:sp>
    </p:spTree>
    <p:extLst>
      <p:ext uri="{BB962C8B-B14F-4D97-AF65-F5344CB8AC3E}">
        <p14:creationId xmlns:p14="http://schemas.microsoft.com/office/powerpoint/2010/main" val="81662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new forms of work intensity</a:t>
            </a:r>
            <a:endParaRPr lang="fr-FR" dirty="0"/>
          </a:p>
        </p:txBody>
      </p:sp>
      <p:sp>
        <p:nvSpPr>
          <p:cNvPr id="3" name="Espace réservé du contenu 2"/>
          <p:cNvSpPr>
            <a:spLocks noGrp="1"/>
          </p:cNvSpPr>
          <p:nvPr>
            <p:ph sz="quarter" idx="1"/>
          </p:nvPr>
        </p:nvSpPr>
        <p:spPr/>
        <p:txBody>
          <a:bodyPr/>
          <a:lstStyle/>
          <a:p>
            <a:r>
              <a:rPr lang="en-GB" dirty="0" smtClean="0"/>
              <a:t>Since the EDI (1960’), then MRP etc. digitalisation has been used to </a:t>
            </a:r>
            <a:r>
              <a:rPr lang="en-GB" b="1" dirty="0" smtClean="0"/>
              <a:t>make more present and immediate</a:t>
            </a:r>
            <a:r>
              <a:rPr lang="en-GB" dirty="0" smtClean="0"/>
              <a:t> (just-in-time) </a:t>
            </a:r>
            <a:r>
              <a:rPr lang="en-US" b="1" dirty="0" smtClean="0"/>
              <a:t>commercial </a:t>
            </a:r>
            <a:r>
              <a:rPr lang="en-US" b="1" dirty="0"/>
              <a:t>demands </a:t>
            </a:r>
            <a:endParaRPr lang="en-US" b="1" dirty="0" smtClean="0"/>
          </a:p>
          <a:p>
            <a:r>
              <a:rPr lang="en-US" dirty="0" smtClean="0"/>
              <a:t>A great amount of impersonal and irrational demands converge to any worker</a:t>
            </a:r>
          </a:p>
          <a:p>
            <a:r>
              <a:rPr lang="en-GB" dirty="0" smtClean="0"/>
              <a:t>The short term overwhelms the long term</a:t>
            </a:r>
          </a:p>
          <a:p>
            <a:r>
              <a:rPr lang="en-GB" dirty="0" smtClean="0"/>
              <a:t>It’s easier to ask for something impossible if you are far from the worker and you do not directly confront him</a:t>
            </a:r>
            <a:endParaRPr lang="fr-FR" dirty="0"/>
          </a:p>
        </p:txBody>
      </p:sp>
    </p:spTree>
    <p:extLst>
      <p:ext uri="{BB962C8B-B14F-4D97-AF65-F5344CB8AC3E}">
        <p14:creationId xmlns:p14="http://schemas.microsoft.com/office/powerpoint/2010/main" val="951523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What workers say about the discomfort of digitalised work</a:t>
            </a:r>
            <a:endParaRPr lang="fr-FR" dirty="0"/>
          </a:p>
        </p:txBody>
      </p:sp>
      <p:sp>
        <p:nvSpPr>
          <p:cNvPr id="3" name="Espace réservé du contenu 2"/>
          <p:cNvSpPr>
            <a:spLocks noGrp="1"/>
          </p:cNvSpPr>
          <p:nvPr>
            <p:ph sz="quarter" idx="1"/>
          </p:nvPr>
        </p:nvSpPr>
        <p:spPr/>
        <p:txBody>
          <a:bodyPr>
            <a:normAutofit lnSpcReduction="10000"/>
          </a:bodyPr>
          <a:lstStyle/>
          <a:p>
            <a:r>
              <a:rPr lang="en-GB" dirty="0" smtClean="0"/>
              <a:t>The more they use digital tools the more they say that :</a:t>
            </a:r>
          </a:p>
          <a:p>
            <a:pPr lvl="1"/>
            <a:r>
              <a:rPr lang="en-US" dirty="0"/>
              <a:t>They suffer a skill gap for the job that is asked</a:t>
            </a:r>
          </a:p>
          <a:p>
            <a:pPr lvl="1"/>
            <a:r>
              <a:rPr lang="en-US" dirty="0"/>
              <a:t>Some of their acquired skills are not used</a:t>
            </a:r>
          </a:p>
          <a:p>
            <a:pPr lvl="1"/>
            <a:r>
              <a:rPr lang="en-US" dirty="0"/>
              <a:t>They receive contradictory orders</a:t>
            </a:r>
          </a:p>
          <a:p>
            <a:pPr lvl="1"/>
            <a:r>
              <a:rPr lang="en-US" dirty="0"/>
              <a:t>They often have to urgently abandon a task </a:t>
            </a:r>
          </a:p>
          <a:p>
            <a:pPr lvl="1"/>
            <a:r>
              <a:rPr lang="en-US" dirty="0"/>
              <a:t>They often have to hurry up</a:t>
            </a:r>
          </a:p>
          <a:p>
            <a:pPr lvl="1"/>
            <a:r>
              <a:rPr lang="en-US" dirty="0"/>
              <a:t>They receive internal or external requests to satisfy immediately</a:t>
            </a:r>
          </a:p>
          <a:p>
            <a:pPr lvl="1"/>
            <a:r>
              <a:rPr lang="en-US" dirty="0"/>
              <a:t>They suffer disturbing computer </a:t>
            </a:r>
            <a:r>
              <a:rPr lang="en-US" dirty="0" smtClean="0"/>
              <a:t>failures</a:t>
            </a:r>
            <a:endParaRPr lang="fr-FR" dirty="0" smtClean="0"/>
          </a:p>
          <a:p>
            <a:pPr marL="0" indent="0">
              <a:buNone/>
            </a:pPr>
            <a:endParaRPr lang="en-GB" dirty="0"/>
          </a:p>
          <a:p>
            <a:pPr marL="0" indent="0">
              <a:buNone/>
            </a:pPr>
            <a:r>
              <a:rPr lang="en-GB" sz="1900" dirty="0" smtClean="0"/>
              <a:t>(</a:t>
            </a:r>
            <a:r>
              <a:rPr lang="fr-FR" sz="1900" dirty="0"/>
              <a:t>Nathalie </a:t>
            </a:r>
            <a:r>
              <a:rPr lang="fr-FR" sz="1900" dirty="0" err="1"/>
              <a:t>Greenan</a:t>
            </a:r>
            <a:r>
              <a:rPr lang="fr-FR" sz="1900" dirty="0"/>
              <a:t>, Sylvie Hamon-Cholet, </a:t>
            </a:r>
            <a:r>
              <a:rPr lang="fr-FR" sz="1900" dirty="0" err="1" smtClean="0"/>
              <a:t>Frederic</a:t>
            </a:r>
            <a:r>
              <a:rPr lang="fr-FR" sz="1900" dirty="0" smtClean="0"/>
              <a:t> </a:t>
            </a:r>
            <a:r>
              <a:rPr lang="fr-FR" sz="1900" dirty="0" err="1"/>
              <a:t>Moatty</a:t>
            </a:r>
            <a:r>
              <a:rPr lang="fr-FR" sz="1900" dirty="0"/>
              <a:t>, </a:t>
            </a:r>
            <a:r>
              <a:rPr lang="fr-FR" sz="1900" dirty="0" err="1" smtClean="0"/>
              <a:t>Jeremie</a:t>
            </a:r>
            <a:r>
              <a:rPr lang="fr-FR" sz="1900" dirty="0" smtClean="0"/>
              <a:t> </a:t>
            </a:r>
            <a:r>
              <a:rPr lang="fr-FR" sz="1900" dirty="0" err="1" smtClean="0"/>
              <a:t>Rosanvallon</a:t>
            </a:r>
            <a:r>
              <a:rPr lang="fr-FR" sz="1900" dirty="0" smtClean="0"/>
              <a:t>, </a:t>
            </a:r>
            <a:r>
              <a:rPr lang="fr-FR" sz="1900" dirty="0"/>
              <a:t>TIC et </a:t>
            </a:r>
            <a:r>
              <a:rPr lang="fr-FR" sz="1900" dirty="0" smtClean="0"/>
              <a:t>conditions </a:t>
            </a:r>
            <a:r>
              <a:rPr lang="fr-FR" sz="1900" dirty="0"/>
              <a:t>de travail. Les enseignements de </a:t>
            </a:r>
            <a:r>
              <a:rPr lang="fr-FR" sz="1900" dirty="0" smtClean="0"/>
              <a:t>l'</a:t>
            </a:r>
            <a:r>
              <a:rPr lang="fr-FR" sz="1900" dirty="0" err="1" smtClean="0"/>
              <a:t>enquete</a:t>
            </a:r>
            <a:r>
              <a:rPr lang="fr-FR" sz="1900" dirty="0" smtClean="0"/>
              <a:t> </a:t>
            </a:r>
            <a:r>
              <a:rPr lang="fr-FR" sz="1900" dirty="0"/>
              <a:t>COI. Rapport de recherche du </a:t>
            </a:r>
            <a:r>
              <a:rPr lang="fr-FR" sz="1900" dirty="0" smtClean="0"/>
              <a:t>CEE, 2012)</a:t>
            </a:r>
            <a:endParaRPr lang="en-US" sz="1900" dirty="0"/>
          </a:p>
        </p:txBody>
      </p:sp>
    </p:spTree>
    <p:extLst>
      <p:ext uri="{BB962C8B-B14F-4D97-AF65-F5344CB8AC3E}">
        <p14:creationId xmlns:p14="http://schemas.microsoft.com/office/powerpoint/2010/main" val="2308344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social consequences of that intensification of work</a:t>
            </a:r>
            <a:endParaRPr lang="fr-FR" dirty="0"/>
          </a:p>
        </p:txBody>
      </p:sp>
      <p:sp>
        <p:nvSpPr>
          <p:cNvPr id="3" name="Espace réservé du contenu 2"/>
          <p:cNvSpPr>
            <a:spLocks noGrp="1"/>
          </p:cNvSpPr>
          <p:nvPr>
            <p:ph sz="quarter" idx="1"/>
          </p:nvPr>
        </p:nvSpPr>
        <p:spPr/>
        <p:txBody>
          <a:bodyPr/>
          <a:lstStyle/>
          <a:p>
            <a:r>
              <a:rPr lang="en-GB" dirty="0" smtClean="0"/>
              <a:t>Many mental health problems :</a:t>
            </a:r>
          </a:p>
          <a:p>
            <a:pPr lvl="1"/>
            <a:r>
              <a:rPr lang="en-GB" dirty="0" smtClean="0"/>
              <a:t>Burn-out, bore-out, brown-out, etc.</a:t>
            </a:r>
          </a:p>
          <a:p>
            <a:pPr lvl="1"/>
            <a:r>
              <a:rPr lang="en-GB" dirty="0" smtClean="0"/>
              <a:t>Stress, anguish, trouble sleeping, digestive problems, etc.</a:t>
            </a:r>
          </a:p>
          <a:p>
            <a:r>
              <a:rPr lang="en-GB" dirty="0" smtClean="0"/>
              <a:t>The danger of “giving everything” anytime, anyhow</a:t>
            </a:r>
          </a:p>
          <a:p>
            <a:r>
              <a:rPr lang="en-US" dirty="0" smtClean="0"/>
              <a:t>A pathology </a:t>
            </a:r>
            <a:r>
              <a:rPr lang="en-US" dirty="0"/>
              <a:t>arising from inadequacy in a social context where success is attributed to, and expected of, the autonomous </a:t>
            </a:r>
            <a:r>
              <a:rPr lang="en-US" dirty="0" smtClean="0"/>
              <a:t>individual (Ehrenberg)</a:t>
            </a:r>
          </a:p>
          <a:p>
            <a:endParaRPr lang="en-US" dirty="0"/>
          </a:p>
          <a:p>
            <a:pPr marL="0" indent="0">
              <a:buNone/>
            </a:pPr>
            <a:r>
              <a:rPr lang="en-US" dirty="0" smtClean="0">
                <a:sym typeface="Symbol"/>
              </a:rPr>
              <a:t> Weakening of social ties</a:t>
            </a:r>
            <a:endParaRPr lang="fr-FR" dirty="0"/>
          </a:p>
        </p:txBody>
      </p:sp>
    </p:spTree>
    <p:extLst>
      <p:ext uri="{BB962C8B-B14F-4D97-AF65-F5344CB8AC3E}">
        <p14:creationId xmlns:p14="http://schemas.microsoft.com/office/powerpoint/2010/main" val="83659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Social isolation through remote working</a:t>
            </a:r>
            <a:endParaRPr lang="fr-FR" dirty="0"/>
          </a:p>
        </p:txBody>
      </p:sp>
      <p:sp>
        <p:nvSpPr>
          <p:cNvPr id="3" name="Espace réservé du contenu 2"/>
          <p:cNvSpPr>
            <a:spLocks noGrp="1"/>
          </p:cNvSpPr>
          <p:nvPr>
            <p:ph sz="quarter" idx="1"/>
          </p:nvPr>
        </p:nvSpPr>
        <p:spPr/>
        <p:txBody>
          <a:bodyPr/>
          <a:lstStyle/>
          <a:p>
            <a:r>
              <a:rPr lang="en-GB" dirty="0" smtClean="0"/>
              <a:t>Remote co-working is not building </a:t>
            </a:r>
            <a:r>
              <a:rPr lang="en-US" dirty="0" smtClean="0"/>
              <a:t>a work </a:t>
            </a:r>
            <a:r>
              <a:rPr lang="en-US" dirty="0"/>
              <a:t>collective or a community of </a:t>
            </a:r>
            <a:r>
              <a:rPr lang="en-US" dirty="0" smtClean="0"/>
              <a:t>affiliation</a:t>
            </a:r>
          </a:p>
          <a:p>
            <a:r>
              <a:rPr lang="en-US" dirty="0" smtClean="0"/>
              <a:t>Many surveys show that people who no longer meet one another suffer from isolation: they cannot speak with one another about little troubles</a:t>
            </a:r>
          </a:p>
          <a:p>
            <a:endParaRPr lang="en-US" dirty="0"/>
          </a:p>
          <a:p>
            <a:pPr marL="0" indent="0">
              <a:buNone/>
            </a:pPr>
            <a:r>
              <a:rPr lang="en-US" dirty="0" smtClean="0">
                <a:sym typeface="Symbol"/>
              </a:rPr>
              <a:t> </a:t>
            </a:r>
            <a:r>
              <a:rPr lang="en-US" dirty="0" smtClean="0"/>
              <a:t>The social danger of </a:t>
            </a:r>
            <a:r>
              <a:rPr lang="en-US" dirty="0" err="1" smtClean="0"/>
              <a:t>digitalisation</a:t>
            </a:r>
            <a:r>
              <a:rPr lang="en-US" dirty="0" smtClean="0"/>
              <a:t> : from autonomy as empowerment to autonomy as isolation and standing on its own</a:t>
            </a:r>
            <a:endParaRPr lang="fr-FR" dirty="0"/>
          </a:p>
        </p:txBody>
      </p:sp>
    </p:spTree>
    <p:extLst>
      <p:ext uri="{BB962C8B-B14F-4D97-AF65-F5344CB8AC3E}">
        <p14:creationId xmlns:p14="http://schemas.microsoft.com/office/powerpoint/2010/main" val="309453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nSpc>
                <a:spcPct val="150000"/>
              </a:lnSpc>
            </a:pPr>
            <a:r>
              <a:rPr lang="en-US" dirty="0"/>
              <a:t>Who am I? What am I speaking about?</a:t>
            </a:r>
            <a:endParaRPr lang="fr-FR" dirty="0"/>
          </a:p>
        </p:txBody>
      </p:sp>
      <p:sp>
        <p:nvSpPr>
          <p:cNvPr id="5" name="Espace réservé du contenu 4"/>
          <p:cNvSpPr>
            <a:spLocks noGrp="1"/>
          </p:cNvSpPr>
          <p:nvPr>
            <p:ph sz="quarter" idx="1"/>
          </p:nvPr>
        </p:nvSpPr>
        <p:spPr/>
        <p:txBody>
          <a:bodyPr/>
          <a:lstStyle/>
          <a:p>
            <a:r>
              <a:rPr lang="en-GB" dirty="0" smtClean="0"/>
              <a:t>A double training: civil engineering and sociology</a:t>
            </a:r>
          </a:p>
          <a:p>
            <a:pPr lvl="1"/>
            <a:r>
              <a:rPr lang="en-GB" dirty="0" err="1" smtClean="0"/>
              <a:t>Ecole</a:t>
            </a:r>
            <a:r>
              <a:rPr lang="en-GB" dirty="0" smtClean="0"/>
              <a:t> </a:t>
            </a:r>
            <a:r>
              <a:rPr lang="en-GB" dirty="0" err="1" smtClean="0"/>
              <a:t>Nationale</a:t>
            </a:r>
            <a:r>
              <a:rPr lang="en-GB" dirty="0" smtClean="0"/>
              <a:t> des </a:t>
            </a:r>
            <a:r>
              <a:rPr lang="en-GB" dirty="0" err="1" smtClean="0"/>
              <a:t>Ponts</a:t>
            </a:r>
            <a:r>
              <a:rPr lang="en-GB" dirty="0" smtClean="0"/>
              <a:t> et </a:t>
            </a:r>
            <a:r>
              <a:rPr lang="en-GB" dirty="0" err="1" smtClean="0"/>
              <a:t>Chaussées</a:t>
            </a:r>
            <a:r>
              <a:rPr lang="en-GB" dirty="0" smtClean="0"/>
              <a:t> (Paris)</a:t>
            </a:r>
          </a:p>
          <a:p>
            <a:r>
              <a:rPr lang="en-GB" dirty="0" smtClean="0"/>
              <a:t>Organisational studies in companies and urban studies</a:t>
            </a:r>
          </a:p>
          <a:p>
            <a:r>
              <a:rPr lang="en-GB" dirty="0" smtClean="0"/>
              <a:t>Three questions:</a:t>
            </a:r>
          </a:p>
          <a:p>
            <a:pPr lvl="1"/>
            <a:r>
              <a:rPr lang="en-GB" dirty="0" smtClean="0"/>
              <a:t>The consequences of digitalisation in work situations</a:t>
            </a:r>
          </a:p>
          <a:p>
            <a:pPr lvl="1"/>
            <a:r>
              <a:rPr lang="en-GB" dirty="0" smtClean="0"/>
              <a:t>The consequences of digitalisation in everyday life</a:t>
            </a:r>
          </a:p>
          <a:p>
            <a:pPr lvl="1"/>
            <a:r>
              <a:rPr lang="en-GB" dirty="0" smtClean="0"/>
              <a:t>The links between work and non-work situations</a:t>
            </a:r>
          </a:p>
          <a:p>
            <a:r>
              <a:rPr lang="en-GB" dirty="0" smtClean="0"/>
              <a:t>Digitalisation is not only the future. It’s also the present and the recent past</a:t>
            </a:r>
            <a:endParaRPr lang="en-GB" dirty="0"/>
          </a:p>
        </p:txBody>
      </p:sp>
    </p:spTree>
    <p:extLst>
      <p:ext uri="{BB962C8B-B14F-4D97-AF65-F5344CB8AC3E}">
        <p14:creationId xmlns:p14="http://schemas.microsoft.com/office/powerpoint/2010/main" val="258152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The hard question of the “domestication” of </a:t>
            </a:r>
            <a:r>
              <a:rPr lang="en-US" dirty="0" err="1"/>
              <a:t>digitalised</a:t>
            </a:r>
            <a:r>
              <a:rPr lang="en-US" dirty="0"/>
              <a:t> devices in everyday life : opportunities and threats</a:t>
            </a: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282149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threat of robots that would govern us is a bit confusing</a:t>
            </a:r>
            <a:endParaRPr lang="fr-FR" dirty="0"/>
          </a:p>
        </p:txBody>
      </p:sp>
      <p:sp>
        <p:nvSpPr>
          <p:cNvPr id="3" name="Espace réservé du contenu 2"/>
          <p:cNvSpPr>
            <a:spLocks noGrp="1"/>
          </p:cNvSpPr>
          <p:nvPr>
            <p:ph sz="quarter" idx="1"/>
          </p:nvPr>
        </p:nvSpPr>
        <p:spPr/>
        <p:txBody>
          <a:bodyPr/>
          <a:lstStyle/>
          <a:p>
            <a:pPr marL="457200" indent="-457200">
              <a:buFont typeface="+mj-lt"/>
              <a:buAutoNum type="arabicPeriod"/>
            </a:pPr>
            <a:r>
              <a:rPr lang="en-GB" dirty="0" smtClean="0"/>
              <a:t>Let’s not forget that machines have always been dangerous</a:t>
            </a:r>
          </a:p>
          <a:p>
            <a:pPr marL="457200" indent="-457200">
              <a:buFont typeface="+mj-lt"/>
              <a:buAutoNum type="arabicPeriod"/>
            </a:pPr>
            <a:r>
              <a:rPr lang="en-GB" dirty="0" smtClean="0"/>
              <a:t>In </a:t>
            </a:r>
            <a:r>
              <a:rPr lang="en-US" i="1" dirty="0" smtClean="0"/>
              <a:t>Machines </a:t>
            </a:r>
            <a:r>
              <a:rPr lang="en-US" i="1" dirty="0"/>
              <a:t>That Become Us: The Social Context of Personal Communication </a:t>
            </a:r>
            <a:r>
              <a:rPr lang="en-US" i="1" dirty="0" smtClean="0"/>
              <a:t>Technology </a:t>
            </a:r>
            <a:r>
              <a:rPr lang="en-US" dirty="0" smtClean="0"/>
              <a:t>(2002 !, James E. Katz ed.), Leslie Haddon shows that non “domesticated” devices are not adopted. So there are maybe more resistance possibilities to “robots invasion” that one can imagine</a:t>
            </a:r>
          </a:p>
          <a:p>
            <a:pPr marL="457200" indent="-457200">
              <a:buFont typeface="+mj-lt"/>
              <a:buAutoNum type="arabicPeriod"/>
            </a:pPr>
            <a:r>
              <a:rPr lang="en-US" dirty="0" smtClean="0"/>
              <a:t>But there are great inequalities in “domestication” capacities . The </a:t>
            </a:r>
            <a:r>
              <a:rPr lang="en-US" dirty="0" err="1" smtClean="0"/>
              <a:t>digitalisation</a:t>
            </a:r>
            <a:r>
              <a:rPr lang="en-US" dirty="0" smtClean="0"/>
              <a:t> of social practices is thus producing and elitist society</a:t>
            </a:r>
            <a:endParaRPr lang="fr-FR" dirty="0"/>
          </a:p>
        </p:txBody>
      </p:sp>
    </p:spTree>
    <p:extLst>
      <p:ext uri="{BB962C8B-B14F-4D97-AF65-F5344CB8AC3E}">
        <p14:creationId xmlns:p14="http://schemas.microsoft.com/office/powerpoint/2010/main" val="3603849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en-GB" dirty="0" smtClean="0"/>
              <a:t>Any machine demands legislative work</a:t>
            </a:r>
            <a:endParaRPr lang="fr-FR" dirty="0"/>
          </a:p>
        </p:txBody>
      </p:sp>
      <p:sp>
        <p:nvSpPr>
          <p:cNvPr id="3" name="Espace réservé du contenu 2"/>
          <p:cNvSpPr>
            <a:spLocks noGrp="1"/>
          </p:cNvSpPr>
          <p:nvPr>
            <p:ph sz="quarter" idx="1"/>
          </p:nvPr>
        </p:nvSpPr>
        <p:spPr>
          <a:xfrm>
            <a:off x="467544" y="1340768"/>
            <a:ext cx="7467600" cy="5069160"/>
          </a:xfrm>
        </p:spPr>
        <p:txBody>
          <a:bodyPr>
            <a:normAutofit lnSpcReduction="10000"/>
          </a:bodyPr>
          <a:lstStyle/>
          <a:p>
            <a:r>
              <a:rPr lang="en-GB" dirty="0" smtClean="0"/>
              <a:t>Robots may happen to be dangerous but they are not alone in that case</a:t>
            </a:r>
          </a:p>
          <a:p>
            <a:r>
              <a:rPr lang="en-GB" dirty="0" smtClean="0"/>
              <a:t>The first industrial machines were very dangerous and caused millions of deaths</a:t>
            </a:r>
          </a:p>
          <a:p>
            <a:r>
              <a:rPr lang="en-GB" dirty="0" smtClean="0"/>
              <a:t>Cars (whether they are autonomous or not) are dangerous as well</a:t>
            </a:r>
          </a:p>
          <a:p>
            <a:r>
              <a:rPr lang="en-GB" dirty="0" smtClean="0"/>
              <a:t>Even household appliances may cause accidents and, for this reason, they have to comply with strict regulations</a:t>
            </a:r>
          </a:p>
          <a:p>
            <a:pPr>
              <a:spcAft>
                <a:spcPts val="1200"/>
              </a:spcAft>
            </a:pPr>
            <a:r>
              <a:rPr lang="en-GB" dirty="0" smtClean="0"/>
              <a:t>When weapons (whether they are autonomous or not) are poorly regulated, they give rise to carnages</a:t>
            </a:r>
          </a:p>
          <a:p>
            <a:pPr marL="0" indent="0">
              <a:buNone/>
            </a:pPr>
            <a:r>
              <a:rPr lang="en-GB" dirty="0" smtClean="0">
                <a:sym typeface="Symbol"/>
              </a:rPr>
              <a:t> The quickness of innovation is a major challenge today: regulation has to be quick as well</a:t>
            </a:r>
            <a:endParaRPr lang="fr-FR" dirty="0"/>
          </a:p>
        </p:txBody>
      </p:sp>
    </p:spTree>
    <p:extLst>
      <p:ext uri="{BB962C8B-B14F-4D97-AF65-F5344CB8AC3E}">
        <p14:creationId xmlns:p14="http://schemas.microsoft.com/office/powerpoint/2010/main" val="388598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Domestication</a:t>
            </a:r>
            <a:endParaRPr lang="fr-FR" dirty="0"/>
          </a:p>
        </p:txBody>
      </p:sp>
      <p:sp>
        <p:nvSpPr>
          <p:cNvPr id="3" name="Espace réservé du contenu 2"/>
          <p:cNvSpPr>
            <a:spLocks noGrp="1"/>
          </p:cNvSpPr>
          <p:nvPr>
            <p:ph sz="quarter" idx="1"/>
          </p:nvPr>
        </p:nvSpPr>
        <p:spPr/>
        <p:txBody>
          <a:bodyPr/>
          <a:lstStyle/>
          <a:p>
            <a:r>
              <a:rPr lang="en-GB" dirty="0" smtClean="0"/>
              <a:t>I have seen an incredible number of failures in the implementation of technical innovations: for instance in home automation</a:t>
            </a:r>
          </a:p>
          <a:p>
            <a:r>
              <a:rPr lang="en-GB" dirty="0" smtClean="0"/>
              <a:t>Must of them failed because they were not “user friendly”</a:t>
            </a:r>
          </a:p>
          <a:p>
            <a:r>
              <a:rPr lang="en-GB" dirty="0" smtClean="0"/>
              <a:t>People want to make a machine part of their “natural” practices like an animal they want to domesticate. Otherwise they reject that machine</a:t>
            </a:r>
          </a:p>
          <a:p>
            <a:r>
              <a:rPr lang="en-GB" dirty="0" smtClean="0"/>
              <a:t>For instance very few people program a programmable thermostat (which is a very simple device) because the interface is ill-conceived </a:t>
            </a:r>
            <a:endParaRPr lang="fr-FR" dirty="0"/>
          </a:p>
        </p:txBody>
      </p:sp>
    </p:spTree>
    <p:extLst>
      <p:ext uri="{BB962C8B-B14F-4D97-AF65-F5344CB8AC3E}">
        <p14:creationId xmlns:p14="http://schemas.microsoft.com/office/powerpoint/2010/main" val="1003277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en-GB" dirty="0" smtClean="0"/>
              <a:t>Domestication</a:t>
            </a:r>
            <a:endParaRPr lang="fr-FR" dirty="0"/>
          </a:p>
        </p:txBody>
      </p:sp>
      <p:sp>
        <p:nvSpPr>
          <p:cNvPr id="3" name="Espace réservé du contenu 2"/>
          <p:cNvSpPr>
            <a:spLocks noGrp="1"/>
          </p:cNvSpPr>
          <p:nvPr>
            <p:ph sz="quarter" idx="1"/>
          </p:nvPr>
        </p:nvSpPr>
        <p:spPr>
          <a:xfrm>
            <a:off x="457200" y="1268760"/>
            <a:ext cx="7467600" cy="5205192"/>
          </a:xfrm>
        </p:spPr>
        <p:txBody>
          <a:bodyPr>
            <a:normAutofit/>
          </a:bodyPr>
          <a:lstStyle/>
          <a:p>
            <a:r>
              <a:rPr lang="en-GB" dirty="0" smtClean="0"/>
              <a:t>The difficulties of domestication is as well a source of resistance to what innovators propose, and of inequalities</a:t>
            </a:r>
          </a:p>
          <a:p>
            <a:r>
              <a:rPr lang="en-GB" dirty="0" smtClean="0"/>
              <a:t>For instance </a:t>
            </a:r>
            <a:r>
              <a:rPr lang="en-GB" dirty="0"/>
              <a:t>the brick and mortar </a:t>
            </a:r>
            <a:r>
              <a:rPr lang="en-GB" dirty="0" smtClean="0"/>
              <a:t>shops tend to be complementary to online shops (less variety proposed locally, sellers less competent). If you are not able (or not willing) to buy something online, you will loose something</a:t>
            </a:r>
          </a:p>
          <a:p>
            <a:r>
              <a:rPr lang="en-GB" dirty="0" smtClean="0"/>
              <a:t>Some administrative procedures become difficult if you do not use the Internet</a:t>
            </a:r>
          </a:p>
          <a:p>
            <a:r>
              <a:rPr lang="en-GB" dirty="0" smtClean="0"/>
              <a:t>The way people use the advanced possibilities of a smartphone is very uneven</a:t>
            </a:r>
          </a:p>
          <a:p>
            <a:r>
              <a:rPr lang="en-GB" dirty="0" smtClean="0">
                <a:sym typeface="Symbol"/>
              </a:rPr>
              <a:t> </a:t>
            </a:r>
            <a:r>
              <a:rPr lang="en-GB" b="1" dirty="0" smtClean="0">
                <a:sym typeface="Symbol"/>
              </a:rPr>
              <a:t>Digitalisation is building an elitist society</a:t>
            </a:r>
            <a:endParaRPr lang="fr-FR" b="1" dirty="0"/>
          </a:p>
        </p:txBody>
      </p:sp>
    </p:spTree>
    <p:extLst>
      <p:ext uri="{BB962C8B-B14F-4D97-AF65-F5344CB8AC3E}">
        <p14:creationId xmlns:p14="http://schemas.microsoft.com/office/powerpoint/2010/main" val="420519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is adapted to (and reinforces) two major social changes</a:t>
            </a:r>
            <a:endParaRPr lang="fr-FR" dirty="0"/>
          </a:p>
        </p:txBody>
      </p:sp>
      <p:sp>
        <p:nvSpPr>
          <p:cNvPr id="3" name="Espace réservé du contenu 2"/>
          <p:cNvSpPr>
            <a:spLocks noGrp="1"/>
          </p:cNvSpPr>
          <p:nvPr>
            <p:ph sz="quarter" idx="1"/>
          </p:nvPr>
        </p:nvSpPr>
        <p:spPr>
          <a:xfrm>
            <a:off x="457200" y="1844824"/>
            <a:ext cx="7467600" cy="4629128"/>
          </a:xfrm>
        </p:spPr>
        <p:txBody>
          <a:bodyPr/>
          <a:lstStyle/>
          <a:p>
            <a:pPr marL="457200" indent="-457200">
              <a:buFont typeface="+mj-lt"/>
              <a:buAutoNum type="arabicPeriod"/>
            </a:pPr>
            <a:r>
              <a:rPr lang="en-GB" dirty="0"/>
              <a:t>“The strength of </a:t>
            </a:r>
            <a:r>
              <a:rPr lang="en-GB" dirty="0" smtClean="0"/>
              <a:t>weak </a:t>
            </a:r>
            <a:r>
              <a:rPr lang="en-GB" dirty="0"/>
              <a:t>ties” </a:t>
            </a:r>
            <a:r>
              <a:rPr lang="en-GB" dirty="0" smtClean="0"/>
              <a:t>(</a:t>
            </a:r>
            <a:r>
              <a:rPr lang="en-GB" dirty="0" err="1" smtClean="0"/>
              <a:t>Granovetter</a:t>
            </a:r>
            <a:r>
              <a:rPr lang="en-GB" dirty="0" smtClean="0"/>
              <a:t>,  </a:t>
            </a:r>
            <a:r>
              <a:rPr lang="en-GB" dirty="0"/>
              <a:t>‎</a:t>
            </a:r>
            <a:r>
              <a:rPr lang="en-GB" dirty="0" smtClean="0"/>
              <a:t>1973)</a:t>
            </a:r>
          </a:p>
          <a:p>
            <a:pPr marL="457200" indent="-457200">
              <a:buFont typeface="+mj-lt"/>
              <a:buAutoNum type="arabicPeriod"/>
            </a:pPr>
            <a:endParaRPr lang="en-GB" dirty="0" smtClean="0"/>
          </a:p>
          <a:p>
            <a:pPr marL="457200" indent="-457200">
              <a:buFont typeface="+mj-lt"/>
              <a:buAutoNum type="arabicPeriod"/>
            </a:pPr>
            <a:r>
              <a:rPr lang="en-GB" dirty="0" smtClean="0"/>
              <a:t>A redefinition of time and place of work </a:t>
            </a:r>
          </a:p>
          <a:p>
            <a:pPr marL="0" indent="0">
              <a:buNone/>
            </a:pPr>
            <a:endParaRPr lang="en-GB" dirty="0"/>
          </a:p>
          <a:p>
            <a:pPr marL="0" indent="0">
              <a:buNone/>
            </a:pPr>
            <a:r>
              <a:rPr lang="en-GB" dirty="0" smtClean="0"/>
              <a:t>Information and Communication Technologies have been adopted because they were coherent with those trends</a:t>
            </a:r>
            <a:endParaRPr lang="fr-FR" dirty="0"/>
          </a:p>
        </p:txBody>
      </p:sp>
    </p:spTree>
    <p:extLst>
      <p:ext uri="{BB962C8B-B14F-4D97-AF65-F5344CB8AC3E}">
        <p14:creationId xmlns:p14="http://schemas.microsoft.com/office/powerpoint/2010/main" val="2250244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strength of weak ties”</a:t>
            </a:r>
            <a:endParaRPr lang="fr-FR" dirty="0"/>
          </a:p>
        </p:txBody>
      </p:sp>
      <p:sp>
        <p:nvSpPr>
          <p:cNvPr id="3" name="Espace réservé du contenu 2"/>
          <p:cNvSpPr>
            <a:spLocks noGrp="1"/>
          </p:cNvSpPr>
          <p:nvPr>
            <p:ph sz="quarter" idx="1"/>
          </p:nvPr>
        </p:nvSpPr>
        <p:spPr/>
        <p:txBody>
          <a:bodyPr/>
          <a:lstStyle/>
          <a:p>
            <a:r>
              <a:rPr lang="en-GB" dirty="0" smtClean="0"/>
              <a:t>In 1973 it was already obvious that traditional social ties were weakened (family, neighbourhood, church, etc.)</a:t>
            </a:r>
          </a:p>
          <a:p>
            <a:r>
              <a:rPr lang="en-GB" dirty="0" smtClean="0"/>
              <a:t>The </a:t>
            </a:r>
            <a:r>
              <a:rPr lang="en-GB" dirty="0" err="1" smtClean="0"/>
              <a:t>Granovetter</a:t>
            </a:r>
            <a:r>
              <a:rPr lang="en-GB" dirty="0" smtClean="0"/>
              <a:t> article: weaker ties but more ties</a:t>
            </a:r>
          </a:p>
          <a:p>
            <a:r>
              <a:rPr lang="en-GB" dirty="0" smtClean="0"/>
              <a:t>The incredible commercial success of mobile phones has been a surprise. Mobile phones made easy a nomad use of the phone that was increasing</a:t>
            </a:r>
          </a:p>
          <a:p>
            <a:r>
              <a:rPr lang="en-GB" dirty="0" smtClean="0"/>
              <a:t>The digital social networks look like the </a:t>
            </a:r>
            <a:r>
              <a:rPr lang="en-GB" dirty="0" err="1" smtClean="0"/>
              <a:t>Granovetter</a:t>
            </a:r>
            <a:r>
              <a:rPr lang="en-GB" dirty="0" smtClean="0"/>
              <a:t> description</a:t>
            </a:r>
          </a:p>
          <a:p>
            <a:endParaRPr lang="en-GB" dirty="0"/>
          </a:p>
          <a:p>
            <a:r>
              <a:rPr lang="en-GB" dirty="0" smtClean="0"/>
              <a:t>But that “strength” has many limits</a:t>
            </a:r>
            <a:endParaRPr lang="fr-FR" dirty="0"/>
          </a:p>
        </p:txBody>
      </p:sp>
    </p:spTree>
    <p:extLst>
      <p:ext uri="{BB962C8B-B14F-4D97-AF65-F5344CB8AC3E}">
        <p14:creationId xmlns:p14="http://schemas.microsoft.com/office/powerpoint/2010/main" val="2719228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 redefinition of time and place of work</a:t>
            </a:r>
            <a:endParaRPr lang="fr-FR" dirty="0"/>
          </a:p>
        </p:txBody>
      </p:sp>
      <p:sp>
        <p:nvSpPr>
          <p:cNvPr id="3" name="Espace réservé du contenu 2"/>
          <p:cNvSpPr>
            <a:spLocks noGrp="1"/>
          </p:cNvSpPr>
          <p:nvPr>
            <p:ph sz="quarter" idx="1"/>
          </p:nvPr>
        </p:nvSpPr>
        <p:spPr/>
        <p:txBody>
          <a:bodyPr/>
          <a:lstStyle/>
          <a:p>
            <a:r>
              <a:rPr lang="en-GB" dirty="0" smtClean="0"/>
              <a:t>Interesting case of a domestication process:</a:t>
            </a:r>
          </a:p>
          <a:p>
            <a:pPr lvl="1"/>
            <a:r>
              <a:rPr lang="en-GB" dirty="0" smtClean="0"/>
              <a:t>First the developing of emails, and remote communication tools, made it possible an invasion of work in the private sphere</a:t>
            </a:r>
          </a:p>
          <a:p>
            <a:pPr lvl="1"/>
            <a:r>
              <a:rPr lang="en-GB" dirty="0" smtClean="0"/>
              <a:t>This proved to be very disturbing</a:t>
            </a:r>
          </a:p>
          <a:p>
            <a:pPr lvl="1"/>
            <a:r>
              <a:rPr lang="en-GB" dirty="0" smtClean="0"/>
              <a:t>So some collective rules of functioning appeared, joined to family regulation</a:t>
            </a:r>
          </a:p>
          <a:p>
            <a:pPr lvl="1"/>
            <a:r>
              <a:rPr lang="en-GB" dirty="0" smtClean="0"/>
              <a:t>Now the use of mobile phone by colleagues outside working hours is poorly seen; as well as sending business emails at night; and the “out of office” auto-reply messages are spreading</a:t>
            </a:r>
          </a:p>
          <a:p>
            <a:r>
              <a:rPr lang="en-GB" dirty="0" smtClean="0"/>
              <a:t>But it is true that working time and place have become more scattered since the 1980s</a:t>
            </a:r>
          </a:p>
          <a:p>
            <a:pPr marL="365760" lvl="1" indent="0">
              <a:buNone/>
            </a:pPr>
            <a:endParaRPr lang="fr-FR" dirty="0"/>
          </a:p>
        </p:txBody>
      </p:sp>
    </p:spTree>
    <p:extLst>
      <p:ext uri="{BB962C8B-B14F-4D97-AF65-F5344CB8AC3E}">
        <p14:creationId xmlns:p14="http://schemas.microsoft.com/office/powerpoint/2010/main" val="3914856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Are we ready to live in the network society?</a:t>
            </a:r>
            <a:endParaRPr lang="fr-FR" dirty="0"/>
          </a:p>
        </p:txBody>
      </p:sp>
      <p:sp>
        <p:nvSpPr>
          <p:cNvPr id="3" name="Espace réservé du contenu 2"/>
          <p:cNvSpPr>
            <a:spLocks noGrp="1"/>
          </p:cNvSpPr>
          <p:nvPr>
            <p:ph sz="quarter" idx="1"/>
          </p:nvPr>
        </p:nvSpPr>
        <p:spPr/>
        <p:txBody>
          <a:bodyPr/>
          <a:lstStyle/>
          <a:p>
            <a:r>
              <a:rPr lang="en-GB" dirty="0" smtClean="0"/>
              <a:t>Where everyone has to cope with their own difficulties</a:t>
            </a:r>
            <a:r>
              <a:rPr lang="fr-FR" dirty="0" smtClean="0"/>
              <a:t>?</a:t>
            </a:r>
          </a:p>
          <a:p>
            <a:r>
              <a:rPr lang="en-GB" dirty="0" smtClean="0"/>
              <a:t>Where some belong to a number of diverse networks, and others are rejected by most of them?</a:t>
            </a:r>
          </a:p>
          <a:p>
            <a:r>
              <a:rPr lang="en-GB" dirty="0" smtClean="0"/>
              <a:t>Where it is becoming more and more important to be technically able to use a greater number of devices?</a:t>
            </a:r>
          </a:p>
          <a:p>
            <a:endParaRPr lang="en-GB" dirty="0"/>
          </a:p>
          <a:p>
            <a:r>
              <a:rPr lang="en-GB" dirty="0" smtClean="0"/>
              <a:t>A </a:t>
            </a:r>
            <a:r>
              <a:rPr lang="en-GB" smtClean="0"/>
              <a:t>major issue: educational </a:t>
            </a:r>
            <a:r>
              <a:rPr lang="en-GB" dirty="0" smtClean="0"/>
              <a:t>systems as well as regulatory authorities, are frequently overtaken by events</a:t>
            </a:r>
          </a:p>
        </p:txBody>
      </p:sp>
    </p:spTree>
    <p:extLst>
      <p:ext uri="{BB962C8B-B14F-4D97-AF65-F5344CB8AC3E}">
        <p14:creationId xmlns:p14="http://schemas.microsoft.com/office/powerpoint/2010/main" val="244932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600" dirty="0"/>
              <a:t>O</a:t>
            </a:r>
            <a:r>
              <a:rPr lang="en-GB" sz="3600" dirty="0" smtClean="0"/>
              <a:t>utline</a:t>
            </a:r>
            <a:endParaRPr lang="en-GB" sz="3600" dirty="0"/>
          </a:p>
        </p:txBody>
      </p:sp>
      <p:sp>
        <p:nvSpPr>
          <p:cNvPr id="3" name="Espace réservé du contenu 2"/>
          <p:cNvSpPr>
            <a:spLocks noGrp="1"/>
          </p:cNvSpPr>
          <p:nvPr>
            <p:ph sz="quarter" idx="1"/>
          </p:nvPr>
        </p:nvSpPr>
        <p:spPr/>
        <p:txBody>
          <a:bodyPr/>
          <a:lstStyle/>
          <a:p>
            <a:pPr marL="457200" indent="-457200">
              <a:spcAft>
                <a:spcPts val="1200"/>
              </a:spcAft>
              <a:buFont typeface="+mj-lt"/>
              <a:buAutoNum type="arabicPeriod"/>
            </a:pPr>
            <a:r>
              <a:rPr lang="en-GB" dirty="0" smtClean="0"/>
              <a:t>Digitalisation and the labour </a:t>
            </a:r>
            <a:r>
              <a:rPr lang="en-GB" dirty="0"/>
              <a:t>m</a:t>
            </a:r>
            <a:r>
              <a:rPr lang="en-GB" dirty="0" smtClean="0"/>
              <a:t>arket : job polarisation and it’s social effects</a:t>
            </a:r>
          </a:p>
          <a:p>
            <a:pPr marL="457200" indent="-457200">
              <a:spcAft>
                <a:spcPts val="1200"/>
              </a:spcAft>
              <a:buFont typeface="+mj-lt"/>
              <a:buAutoNum type="arabicPeriod"/>
            </a:pPr>
            <a:r>
              <a:rPr lang="en-GB" dirty="0" smtClean="0"/>
              <a:t>Digitalisation and real </a:t>
            </a:r>
            <a:r>
              <a:rPr lang="en-GB" dirty="0"/>
              <a:t>w</a:t>
            </a:r>
            <a:r>
              <a:rPr lang="en-GB" dirty="0" smtClean="0"/>
              <a:t>ork : a new kind of intensity of work and it’s social effects</a:t>
            </a:r>
          </a:p>
          <a:p>
            <a:pPr marL="457200" indent="-457200">
              <a:spcAft>
                <a:spcPts val="1200"/>
              </a:spcAft>
              <a:buFont typeface="+mj-lt"/>
              <a:buAutoNum type="arabicPeriod"/>
            </a:pPr>
            <a:r>
              <a:rPr lang="en-GB" dirty="0" smtClean="0"/>
              <a:t>The hard question of the “domestication” of digitalised devices in everyday life : opportunities and threats</a:t>
            </a:r>
          </a:p>
          <a:p>
            <a:pPr marL="457200" indent="-457200">
              <a:buFont typeface="+mj-lt"/>
              <a:buAutoNum type="arabicPeriod"/>
            </a:pPr>
            <a:endParaRPr lang="en-GB" dirty="0"/>
          </a:p>
        </p:txBody>
      </p:sp>
    </p:spTree>
    <p:extLst>
      <p:ext uri="{BB962C8B-B14F-4D97-AF65-F5344CB8AC3E}">
        <p14:creationId xmlns:p14="http://schemas.microsoft.com/office/powerpoint/2010/main" val="493657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the labour market : job polarisation and it’s social effects</a:t>
            </a:r>
            <a:endParaRPr lang="en-GB"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668160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job polarisation</a:t>
            </a:r>
            <a:endParaRPr lang="en-GB" dirty="0"/>
          </a:p>
        </p:txBody>
      </p:sp>
      <p:sp>
        <p:nvSpPr>
          <p:cNvPr id="3" name="Espace réservé du contenu 2"/>
          <p:cNvSpPr>
            <a:spLocks noGrp="1"/>
          </p:cNvSpPr>
          <p:nvPr>
            <p:ph sz="quarter" idx="1"/>
          </p:nvPr>
        </p:nvSpPr>
        <p:spPr/>
        <p:txBody>
          <a:bodyPr/>
          <a:lstStyle/>
          <a:p>
            <a:r>
              <a:rPr lang="en-GB" dirty="0" smtClean="0"/>
              <a:t>Technical innovation has already killed a considerable number of jobs</a:t>
            </a:r>
          </a:p>
          <a:p>
            <a:pPr lvl="1"/>
            <a:r>
              <a:rPr lang="en-GB" dirty="0" smtClean="0"/>
              <a:t>In France 5 millions in agriculture since 1950 mainly due to mechanisation</a:t>
            </a:r>
          </a:p>
          <a:p>
            <a:pPr lvl="1"/>
            <a:r>
              <a:rPr lang="en-GB" dirty="0" smtClean="0"/>
              <a:t>In France 2 millions of non-skilled blue-collars since 1985 mainly due to automation (and only partially to offshoring)</a:t>
            </a:r>
          </a:p>
          <a:p>
            <a:pPr lvl="1"/>
            <a:r>
              <a:rPr lang="en-GB" dirty="0" smtClean="0"/>
              <a:t>In France 400,000 white-collars since 1985 mainly due to office automation tools</a:t>
            </a:r>
          </a:p>
          <a:p>
            <a:r>
              <a:rPr lang="en-GB" dirty="0" smtClean="0"/>
              <a:t>And is also creating a great number of jobs</a:t>
            </a:r>
          </a:p>
          <a:p>
            <a:pPr lvl="1"/>
            <a:r>
              <a:rPr lang="en-GB" dirty="0" smtClean="0"/>
              <a:t>In France 3 millions of middle and top managers since 1985</a:t>
            </a:r>
            <a:endParaRPr lang="en-GB" dirty="0"/>
          </a:p>
        </p:txBody>
      </p:sp>
    </p:spTree>
    <p:extLst>
      <p:ext uri="{BB962C8B-B14F-4D97-AF65-F5344CB8AC3E}">
        <p14:creationId xmlns:p14="http://schemas.microsoft.com/office/powerpoint/2010/main" val="233437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job polarisation (already visible / Eurostat)</a:t>
            </a:r>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102" y="2132856"/>
            <a:ext cx="8613362"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901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job polarisation (already visible / US Census bureau)</a:t>
            </a:r>
            <a:endParaRPr lang="fr-FR" dirty="0"/>
          </a:p>
        </p:txBody>
      </p:sp>
      <p:pic>
        <p:nvPicPr>
          <p:cNvPr id="1026" name="Picture 2" descr="Chart1_share-of-employ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6"/>
            <a:ext cx="5426013" cy="43924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879034" y="5949280"/>
            <a:ext cx="6789310" cy="646331"/>
          </a:xfrm>
          <a:prstGeom prst="rect">
            <a:avLst/>
          </a:prstGeom>
          <a:noFill/>
        </p:spPr>
        <p:txBody>
          <a:bodyPr wrap="square" rtlCol="0">
            <a:spAutoFit/>
          </a:bodyPr>
          <a:lstStyle/>
          <a:p>
            <a:r>
              <a:rPr lang="en-GB" dirty="0" smtClean="0"/>
              <a:t>Non routine jobs include </a:t>
            </a:r>
            <a:r>
              <a:rPr lang="en-US" dirty="0" smtClean="0"/>
              <a:t>service and protection workers, such as waiters and security guards</a:t>
            </a:r>
            <a:endParaRPr lang="fr-FR" dirty="0"/>
          </a:p>
        </p:txBody>
      </p:sp>
    </p:spTree>
    <p:extLst>
      <p:ext uri="{BB962C8B-B14F-4D97-AF65-F5344CB8AC3E}">
        <p14:creationId xmlns:p14="http://schemas.microsoft.com/office/powerpoint/2010/main" val="420153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job polarisation (now at hand, France labour ministry)</a:t>
            </a:r>
            <a:endParaRPr lang="fr-FR"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8318" y="1521256"/>
            <a:ext cx="5827364" cy="5146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998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Digitalisation and job polarisation (coming effects)</a:t>
            </a:r>
            <a:endParaRPr lang="fr-FR" dirty="0"/>
          </a:p>
        </p:txBody>
      </p:sp>
      <p:sp>
        <p:nvSpPr>
          <p:cNvPr id="3" name="Espace réservé du contenu 2"/>
          <p:cNvSpPr>
            <a:spLocks noGrp="1"/>
          </p:cNvSpPr>
          <p:nvPr>
            <p:ph sz="quarter" idx="1"/>
          </p:nvPr>
        </p:nvSpPr>
        <p:spPr/>
        <p:txBody>
          <a:bodyPr/>
          <a:lstStyle/>
          <a:p>
            <a:r>
              <a:rPr lang="en-GB" dirty="0" smtClean="0"/>
              <a:t>Less middle skill jobs</a:t>
            </a:r>
          </a:p>
          <a:p>
            <a:r>
              <a:rPr lang="en-GB" dirty="0" smtClean="0"/>
              <a:t>More control and maintenance of automated systems</a:t>
            </a:r>
          </a:p>
          <a:p>
            <a:r>
              <a:rPr lang="en-GB" dirty="0" smtClean="0"/>
              <a:t>Transforming professional activities:</a:t>
            </a:r>
          </a:p>
          <a:p>
            <a:pPr lvl="1"/>
            <a:r>
              <a:rPr lang="en-GB" dirty="0" smtClean="0"/>
              <a:t>Image recognition in medicine</a:t>
            </a:r>
          </a:p>
          <a:p>
            <a:pPr lvl="1"/>
            <a:r>
              <a:rPr lang="en-GB" dirty="0" smtClean="0"/>
              <a:t>Automated </a:t>
            </a:r>
            <a:r>
              <a:rPr lang="en-GB" dirty="0"/>
              <a:t>risk </a:t>
            </a:r>
            <a:r>
              <a:rPr lang="en-GB" dirty="0" smtClean="0"/>
              <a:t>assessments in insurances</a:t>
            </a:r>
          </a:p>
          <a:p>
            <a:pPr lvl="1"/>
            <a:r>
              <a:rPr lang="en-GB" dirty="0" smtClean="0"/>
              <a:t>Big data and new forms of marketing</a:t>
            </a:r>
          </a:p>
          <a:p>
            <a:pPr lvl="1"/>
            <a:r>
              <a:rPr lang="en-GB" dirty="0" smtClean="0"/>
              <a:t>Remote working and co-working</a:t>
            </a:r>
          </a:p>
          <a:p>
            <a:pPr lvl="1"/>
            <a:r>
              <a:rPr lang="en-GB" dirty="0" smtClean="0"/>
              <a:t>Etc.</a:t>
            </a:r>
            <a:endParaRPr lang="en-GB" dirty="0"/>
          </a:p>
          <a:p>
            <a:pPr marL="365760" lvl="1" indent="0">
              <a:buNone/>
            </a:pPr>
            <a:r>
              <a:rPr lang="en-GB" dirty="0" smtClean="0">
                <a:sym typeface="Symbol"/>
              </a:rPr>
              <a:t> </a:t>
            </a:r>
            <a:r>
              <a:rPr lang="en-GB" dirty="0" smtClean="0"/>
              <a:t>Maybe not less professionals but new </a:t>
            </a:r>
            <a:r>
              <a:rPr lang="en-GB" dirty="0" err="1" smtClean="0"/>
              <a:t>profesionnalities</a:t>
            </a:r>
            <a:endParaRPr lang="en-GB" dirty="0" smtClean="0"/>
          </a:p>
          <a:p>
            <a:r>
              <a:rPr lang="en-GB" dirty="0" smtClean="0"/>
              <a:t>The relevant competences will move very quickly</a:t>
            </a:r>
          </a:p>
          <a:p>
            <a:pPr lvl="1"/>
            <a:endParaRPr lang="en-GB" dirty="0"/>
          </a:p>
          <a:p>
            <a:pPr lvl="1"/>
            <a:endParaRPr lang="fr-FR" dirty="0"/>
          </a:p>
        </p:txBody>
      </p:sp>
    </p:spTree>
    <p:extLst>
      <p:ext uri="{BB962C8B-B14F-4D97-AF65-F5344CB8AC3E}">
        <p14:creationId xmlns:p14="http://schemas.microsoft.com/office/powerpoint/2010/main" val="1258688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721</TotalTime>
  <Words>1715</Words>
  <Application>Microsoft Office PowerPoint</Application>
  <PresentationFormat>On-screen Show (4:3)</PresentationFormat>
  <Paragraphs>143</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Calibri</vt:lpstr>
      <vt:lpstr>Century Schoolbook</vt:lpstr>
      <vt:lpstr>Lucida Handwriting</vt:lpstr>
      <vt:lpstr>Symbol</vt:lpstr>
      <vt:lpstr>Times New Roman</vt:lpstr>
      <vt:lpstr>Wingdings</vt:lpstr>
      <vt:lpstr>Wingdings 2</vt:lpstr>
      <vt:lpstr>Oriel</vt:lpstr>
      <vt:lpstr>Digitalisation – labour market – social relations - social cohesion The effects of digitalisation on life, the person and society</vt:lpstr>
      <vt:lpstr>Who am I? What am I speaking about?</vt:lpstr>
      <vt:lpstr>Outline</vt:lpstr>
      <vt:lpstr>Digitalisation and the labour market : job polarisation and it’s social effects</vt:lpstr>
      <vt:lpstr>Digitalisation and job polarisation</vt:lpstr>
      <vt:lpstr>Digitalisation and job polarisation (already visible / Eurostat)</vt:lpstr>
      <vt:lpstr>Digitalisation and job polarisation (already visible / US Census bureau)</vt:lpstr>
      <vt:lpstr>Digitalisation and job polarisation (now at hand, France labour ministry)</vt:lpstr>
      <vt:lpstr>Digitalisation and job polarisation (coming effects)</vt:lpstr>
      <vt:lpstr>Job polarisation and populist votes</vt:lpstr>
      <vt:lpstr>Digitalisation and centralisation of decisions inside big companies</vt:lpstr>
      <vt:lpstr>Digitalisation, concentration of decisions inside companies and it’s social consequences</vt:lpstr>
      <vt:lpstr>Digitalisation and real work : a new kind of intensity of work and it’s social effects</vt:lpstr>
      <vt:lpstr>Digitalisation and new kinds of work intensity</vt:lpstr>
      <vt:lpstr>Digitalisation and new kinds of work intensity</vt:lpstr>
      <vt:lpstr>Digitalisation and new forms of work intensity</vt:lpstr>
      <vt:lpstr>What workers say about the discomfort of digitalised work</vt:lpstr>
      <vt:lpstr>The social consequences of that intensification of work</vt:lpstr>
      <vt:lpstr>Social isolation through remote working</vt:lpstr>
      <vt:lpstr>The hard question of the “domestication” of digitalised devices in everyday life : opportunities and threats</vt:lpstr>
      <vt:lpstr>The threat of robots that would govern us is a bit confusing</vt:lpstr>
      <vt:lpstr>Any machine demands legislative work</vt:lpstr>
      <vt:lpstr>Domestication</vt:lpstr>
      <vt:lpstr>Domestication</vt:lpstr>
      <vt:lpstr>Digitalisation is adapted to (and reinforces) two major social changes</vt:lpstr>
      <vt:lpstr>“The strength of weak ties”</vt:lpstr>
      <vt:lpstr>A redefinition of time and place of work</vt:lpstr>
      <vt:lpstr>Are we ready to live in the network society?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Digitalisation – labour market – social relations - social cohesion The effects of digitalisation on life, the person and society</dc:title>
  <dc:creator>Frédéric</dc:creator>
  <cp:lastModifiedBy>Frank-Dieter Fischbach</cp:lastModifiedBy>
  <cp:revision>38</cp:revision>
  <cp:lastPrinted>2018-04-21T13:32:57Z</cp:lastPrinted>
  <dcterms:created xsi:type="dcterms:W3CDTF">2018-04-02T08:36:17Z</dcterms:created>
  <dcterms:modified xsi:type="dcterms:W3CDTF">2018-04-26T14:17:32Z</dcterms:modified>
</cp:coreProperties>
</file>