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5" r:id="rId3"/>
    <p:sldId id="272" r:id="rId4"/>
    <p:sldId id="309" r:id="rId5"/>
    <p:sldId id="297" r:id="rId6"/>
    <p:sldId id="307" r:id="rId7"/>
    <p:sldId id="308" r:id="rId8"/>
    <p:sldId id="293" r:id="rId9"/>
    <p:sldId id="310" r:id="rId10"/>
    <p:sldId id="298" r:id="rId11"/>
    <p:sldId id="299" r:id="rId12"/>
    <p:sldId id="300" r:id="rId13"/>
    <p:sldId id="301" r:id="rId14"/>
    <p:sldId id="302" r:id="rId15"/>
    <p:sldId id="303" r:id="rId16"/>
    <p:sldId id="304" r:id="rId17"/>
    <p:sldId id="305" r:id="rId18"/>
    <p:sldId id="306" r:id="rId19"/>
    <p:sldId id="283" r:id="rId20"/>
    <p:sldId id="311" r:id="rId21"/>
    <p:sldId id="27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498" autoAdjust="0"/>
  </p:normalViewPr>
  <p:slideViewPr>
    <p:cSldViewPr snapToGrid="0">
      <p:cViewPr varScale="1">
        <p:scale>
          <a:sx n="115" d="100"/>
          <a:sy n="115" d="100"/>
        </p:scale>
        <p:origin x="432" y="114"/>
      </p:cViewPr>
      <p:guideLst/>
    </p:cSldViewPr>
  </p:slideViewPr>
  <p:notesTextViewPr>
    <p:cViewPr>
      <p:scale>
        <a:sx n="1" d="1"/>
        <a:sy n="1" d="1"/>
      </p:scale>
      <p:origin x="0" y="0"/>
    </p:cViewPr>
  </p:notesTextViewPr>
  <p:notesViewPr>
    <p:cSldViewPr snapToGrid="0">
      <p:cViewPr>
        <p:scale>
          <a:sx n="110" d="100"/>
          <a:sy n="110" d="100"/>
        </p:scale>
        <p:origin x="1627" y="-15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ILO\LMI%20and%20Performance%20Group\NSW\2016%20NSFE%20report\NSFE%20report%20-25%20July\Figures_Masterfile_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ILO\LMI%20and%20Performance%20Group\NSW\2016%20NSFE%20report\NSFE%20report%20-25%20July\Figures_Masterfile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39479440069994E-2"/>
          <c:y val="5.1530093147545045E-2"/>
          <c:w val="0.9265326990376197"/>
          <c:h val="0.58148363632111089"/>
        </c:manualLayout>
      </c:layout>
      <c:barChart>
        <c:barDir val="col"/>
        <c:grouping val="clustered"/>
        <c:varyColors val="0"/>
        <c:ser>
          <c:idx val="0"/>
          <c:order val="0"/>
          <c:tx>
            <c:strRef>
              <c:f>'CH2_Fig2.3'!$B$11</c:f>
              <c:strCache>
                <c:ptCount val="1"/>
                <c:pt idx="0">
                  <c:v>2004</c:v>
                </c:pt>
              </c:strCache>
            </c:strRef>
          </c:tx>
          <c:spPr>
            <a:solidFill>
              <a:schemeClr val="tx2">
                <a:lumMod val="20000"/>
                <a:lumOff val="80000"/>
              </a:schemeClr>
            </a:solidFill>
            <a:ln>
              <a:solidFill>
                <a:schemeClr val="tx2">
                  <a:lumMod val="60000"/>
                  <a:lumOff val="40000"/>
                </a:schemeClr>
              </a:solidFill>
            </a:ln>
          </c:spPr>
          <c:invertIfNegative val="0"/>
          <c:cat>
            <c:strRef>
              <c:f>'CH2_Fig2.3'!$A$12:$A$45</c:f>
              <c:strCache>
                <c:ptCount val="34"/>
                <c:pt idx="0">
                  <c:v>Austria</c:v>
                </c:pt>
                <c:pt idx="1">
                  <c:v>Belgium</c:v>
                </c:pt>
                <c:pt idx="2">
                  <c:v>Bulgaria</c:v>
                </c:pt>
                <c:pt idx="3">
                  <c:v>Croatia</c:v>
                </c:pt>
                <c:pt idx="4">
                  <c:v>Cyprus</c:v>
                </c:pt>
                <c:pt idx="5">
                  <c:v>Czech Republic</c:v>
                </c:pt>
                <c:pt idx="6">
                  <c:v>Denmark</c:v>
                </c:pt>
                <c:pt idx="7">
                  <c:v>Estonia</c:v>
                </c:pt>
                <c:pt idx="8">
                  <c:v>Finland</c:v>
                </c:pt>
                <c:pt idx="9">
                  <c:v>FYR Macedonia</c:v>
                </c:pt>
                <c:pt idx="10">
                  <c:v>France</c:v>
                </c:pt>
                <c:pt idx="11">
                  <c:v>Germany </c:v>
                </c:pt>
                <c:pt idx="12">
                  <c:v>Greece</c:v>
                </c:pt>
                <c:pt idx="13">
                  <c:v>Hungary</c:v>
                </c:pt>
                <c:pt idx="14">
                  <c:v>Iceland</c:v>
                </c:pt>
                <c:pt idx="15">
                  <c:v>Ireland</c:v>
                </c:pt>
                <c:pt idx="16">
                  <c:v>Italy</c:v>
                </c:pt>
                <c:pt idx="17">
                  <c:v>Latvia</c:v>
                </c:pt>
                <c:pt idx="18">
                  <c:v>Lithuania</c:v>
                </c:pt>
                <c:pt idx="19">
                  <c:v>Luxembourg</c:v>
                </c:pt>
                <c:pt idx="20">
                  <c:v>Malta</c:v>
                </c:pt>
                <c:pt idx="21">
                  <c:v>Netherlands</c:v>
                </c:pt>
                <c:pt idx="22">
                  <c:v>Norway</c:v>
                </c:pt>
                <c:pt idx="23">
                  <c:v>Poland</c:v>
                </c:pt>
                <c:pt idx="24">
                  <c:v>Portugal</c:v>
                </c:pt>
                <c:pt idx="25">
                  <c:v>Serbia</c:v>
                </c:pt>
                <c:pt idx="26">
                  <c:v>Romania</c:v>
                </c:pt>
                <c:pt idx="27">
                  <c:v>Slovakia</c:v>
                </c:pt>
                <c:pt idx="28">
                  <c:v>Slovenia</c:v>
                </c:pt>
                <c:pt idx="29">
                  <c:v>Spain</c:v>
                </c:pt>
                <c:pt idx="30">
                  <c:v>Sweden</c:v>
                </c:pt>
                <c:pt idx="31">
                  <c:v>Switzerland</c:v>
                </c:pt>
                <c:pt idx="32">
                  <c:v>Turkey</c:v>
                </c:pt>
                <c:pt idx="33">
                  <c:v>United Kingdom</c:v>
                </c:pt>
              </c:strCache>
            </c:strRef>
          </c:cat>
          <c:val>
            <c:numRef>
              <c:f>'CH2_Fig2.3'!$B$12:$B$45</c:f>
              <c:numCache>
                <c:formatCode>#,##0.0</c:formatCode>
                <c:ptCount val="34"/>
                <c:pt idx="0">
                  <c:v>9.5</c:v>
                </c:pt>
                <c:pt idx="1">
                  <c:v>8.7000000000000011</c:v>
                </c:pt>
                <c:pt idx="2">
                  <c:v>8</c:v>
                </c:pt>
                <c:pt idx="3">
                  <c:v>12.4</c:v>
                </c:pt>
                <c:pt idx="4">
                  <c:v>13.1</c:v>
                </c:pt>
                <c:pt idx="5">
                  <c:v>8.8000000000000007</c:v>
                </c:pt>
                <c:pt idx="6">
                  <c:v>9.8000000000000007</c:v>
                </c:pt>
                <c:pt idx="7">
                  <c:v>2.9</c:v>
                </c:pt>
                <c:pt idx="8">
                  <c:v>17.100000000000001</c:v>
                </c:pt>
                <c:pt idx="9" formatCode="General">
                  <c:v>0</c:v>
                </c:pt>
                <c:pt idx="10">
                  <c:v>12.8</c:v>
                </c:pt>
                <c:pt idx="11">
                  <c:v>12.5</c:v>
                </c:pt>
                <c:pt idx="12">
                  <c:v>12.5</c:v>
                </c:pt>
                <c:pt idx="13">
                  <c:v>6.9</c:v>
                </c:pt>
                <c:pt idx="14" formatCode="General">
                  <c:v>0</c:v>
                </c:pt>
                <c:pt idx="15">
                  <c:v>3.4</c:v>
                </c:pt>
                <c:pt idx="16">
                  <c:v>11.9</c:v>
                </c:pt>
                <c:pt idx="17">
                  <c:v>9.6</c:v>
                </c:pt>
                <c:pt idx="18">
                  <c:v>6.5</c:v>
                </c:pt>
                <c:pt idx="19">
                  <c:v>4.8</c:v>
                </c:pt>
                <c:pt idx="20">
                  <c:v>3.2</c:v>
                </c:pt>
                <c:pt idx="21">
                  <c:v>14.4</c:v>
                </c:pt>
                <c:pt idx="22">
                  <c:v>10.200000000000001</c:v>
                </c:pt>
                <c:pt idx="23">
                  <c:v>22.5</c:v>
                </c:pt>
                <c:pt idx="24">
                  <c:v>19.7</c:v>
                </c:pt>
                <c:pt idx="26">
                  <c:v>2.8</c:v>
                </c:pt>
                <c:pt idx="27">
                  <c:v>5.3</c:v>
                </c:pt>
                <c:pt idx="28">
                  <c:v>17.8</c:v>
                </c:pt>
                <c:pt idx="29">
                  <c:v>32.200000000000003</c:v>
                </c:pt>
                <c:pt idx="30">
                  <c:v>15.5</c:v>
                </c:pt>
                <c:pt idx="31">
                  <c:v>12.2</c:v>
                </c:pt>
                <c:pt idx="32" formatCode="General">
                  <c:v>0</c:v>
                </c:pt>
                <c:pt idx="33">
                  <c:v>5.6</c:v>
                </c:pt>
              </c:numCache>
            </c:numRef>
          </c:val>
          <c:extLst>
            <c:ext xmlns:c16="http://schemas.microsoft.com/office/drawing/2014/chart" uri="{C3380CC4-5D6E-409C-BE32-E72D297353CC}">
              <c16:uniqueId val="{00000000-5031-4534-894A-EAC6103474B1}"/>
            </c:ext>
          </c:extLst>
        </c:ser>
        <c:dLbls>
          <c:showLegendKey val="0"/>
          <c:showVal val="0"/>
          <c:showCatName val="0"/>
          <c:showSerName val="0"/>
          <c:showPercent val="0"/>
          <c:showBubbleSize val="0"/>
        </c:dLbls>
        <c:gapWidth val="155"/>
        <c:overlap val="100"/>
        <c:axId val="195300656"/>
        <c:axId val="161172880"/>
      </c:barChart>
      <c:lineChart>
        <c:grouping val="standard"/>
        <c:varyColors val="0"/>
        <c:ser>
          <c:idx val="1"/>
          <c:order val="1"/>
          <c:tx>
            <c:strRef>
              <c:f>'CH2_Fig2.3'!$C$11</c:f>
              <c:strCache>
                <c:ptCount val="1"/>
                <c:pt idx="0">
                  <c:v>2014</c:v>
                </c:pt>
              </c:strCache>
            </c:strRef>
          </c:tx>
          <c:spPr>
            <a:ln>
              <a:noFill/>
            </a:ln>
          </c:spPr>
          <c:marker>
            <c:symbol val="diamond"/>
            <c:size val="7"/>
          </c:marker>
          <c:cat>
            <c:strRef>
              <c:f>'CH2_Fig2.3'!$A$12:$A$45</c:f>
              <c:strCache>
                <c:ptCount val="34"/>
                <c:pt idx="0">
                  <c:v>Austria</c:v>
                </c:pt>
                <c:pt idx="1">
                  <c:v>Belgium</c:v>
                </c:pt>
                <c:pt idx="2">
                  <c:v>Bulgaria</c:v>
                </c:pt>
                <c:pt idx="3">
                  <c:v>Croatia</c:v>
                </c:pt>
                <c:pt idx="4">
                  <c:v>Cyprus</c:v>
                </c:pt>
                <c:pt idx="5">
                  <c:v>Czech Republic</c:v>
                </c:pt>
                <c:pt idx="6">
                  <c:v>Denmark</c:v>
                </c:pt>
                <c:pt idx="7">
                  <c:v>Estonia</c:v>
                </c:pt>
                <c:pt idx="8">
                  <c:v>Finland</c:v>
                </c:pt>
                <c:pt idx="9">
                  <c:v>FYR Macedonia</c:v>
                </c:pt>
                <c:pt idx="10">
                  <c:v>France</c:v>
                </c:pt>
                <c:pt idx="11">
                  <c:v>Germany </c:v>
                </c:pt>
                <c:pt idx="12">
                  <c:v>Greece</c:v>
                </c:pt>
                <c:pt idx="13">
                  <c:v>Hungary</c:v>
                </c:pt>
                <c:pt idx="14">
                  <c:v>Iceland</c:v>
                </c:pt>
                <c:pt idx="15">
                  <c:v>Ireland</c:v>
                </c:pt>
                <c:pt idx="16">
                  <c:v>Italy</c:v>
                </c:pt>
                <c:pt idx="17">
                  <c:v>Latvia</c:v>
                </c:pt>
                <c:pt idx="18">
                  <c:v>Lithuania</c:v>
                </c:pt>
                <c:pt idx="19">
                  <c:v>Luxembourg</c:v>
                </c:pt>
                <c:pt idx="20">
                  <c:v>Malta</c:v>
                </c:pt>
                <c:pt idx="21">
                  <c:v>Netherlands</c:v>
                </c:pt>
                <c:pt idx="22">
                  <c:v>Norway</c:v>
                </c:pt>
                <c:pt idx="23">
                  <c:v>Poland</c:v>
                </c:pt>
                <c:pt idx="24">
                  <c:v>Portugal</c:v>
                </c:pt>
                <c:pt idx="25">
                  <c:v>Serbia</c:v>
                </c:pt>
                <c:pt idx="26">
                  <c:v>Romania</c:v>
                </c:pt>
                <c:pt idx="27">
                  <c:v>Slovakia</c:v>
                </c:pt>
                <c:pt idx="28">
                  <c:v>Slovenia</c:v>
                </c:pt>
                <c:pt idx="29">
                  <c:v>Spain</c:v>
                </c:pt>
                <c:pt idx="30">
                  <c:v>Sweden</c:v>
                </c:pt>
                <c:pt idx="31">
                  <c:v>Switzerland</c:v>
                </c:pt>
                <c:pt idx="32">
                  <c:v>Turkey</c:v>
                </c:pt>
                <c:pt idx="33">
                  <c:v>United Kingdom</c:v>
                </c:pt>
              </c:strCache>
            </c:strRef>
          </c:cat>
          <c:val>
            <c:numRef>
              <c:f>'CH2_Fig2.3'!$C$12:$C$45</c:f>
              <c:numCache>
                <c:formatCode>#,##0.0</c:formatCode>
                <c:ptCount val="34"/>
                <c:pt idx="0">
                  <c:v>9.2000000000000011</c:v>
                </c:pt>
                <c:pt idx="1">
                  <c:v>8.6</c:v>
                </c:pt>
                <c:pt idx="2">
                  <c:v>5.3</c:v>
                </c:pt>
                <c:pt idx="3">
                  <c:v>16.899999999999999</c:v>
                </c:pt>
                <c:pt idx="4">
                  <c:v>19</c:v>
                </c:pt>
                <c:pt idx="5">
                  <c:v>9.7000000000000011</c:v>
                </c:pt>
                <c:pt idx="6">
                  <c:v>8.6</c:v>
                </c:pt>
                <c:pt idx="7">
                  <c:v>3.1</c:v>
                </c:pt>
                <c:pt idx="8">
                  <c:v>15.4</c:v>
                </c:pt>
                <c:pt idx="9">
                  <c:v>15.5</c:v>
                </c:pt>
                <c:pt idx="10">
                  <c:v>16</c:v>
                </c:pt>
                <c:pt idx="11">
                  <c:v>13.1</c:v>
                </c:pt>
                <c:pt idx="12">
                  <c:v>11.6</c:v>
                </c:pt>
                <c:pt idx="13">
                  <c:v>10.8</c:v>
                </c:pt>
                <c:pt idx="14">
                  <c:v>13.7</c:v>
                </c:pt>
                <c:pt idx="15">
                  <c:v>9.3000000000000007</c:v>
                </c:pt>
                <c:pt idx="16">
                  <c:v>13.6</c:v>
                </c:pt>
                <c:pt idx="17">
                  <c:v>3.3</c:v>
                </c:pt>
                <c:pt idx="18">
                  <c:v>2.8</c:v>
                </c:pt>
                <c:pt idx="19">
                  <c:v>8.1</c:v>
                </c:pt>
                <c:pt idx="20">
                  <c:v>7.7</c:v>
                </c:pt>
                <c:pt idx="21">
                  <c:v>21.1</c:v>
                </c:pt>
                <c:pt idx="22">
                  <c:v>7.9</c:v>
                </c:pt>
                <c:pt idx="23">
                  <c:v>28.3</c:v>
                </c:pt>
                <c:pt idx="24">
                  <c:v>21.4</c:v>
                </c:pt>
                <c:pt idx="25" formatCode="0.00">
                  <c:v>18.25</c:v>
                </c:pt>
                <c:pt idx="26">
                  <c:v>1.5</c:v>
                </c:pt>
                <c:pt idx="27">
                  <c:v>8.8000000000000007</c:v>
                </c:pt>
                <c:pt idx="28">
                  <c:v>16.5</c:v>
                </c:pt>
                <c:pt idx="29">
                  <c:v>24</c:v>
                </c:pt>
                <c:pt idx="30">
                  <c:v>16.8</c:v>
                </c:pt>
                <c:pt idx="31">
                  <c:v>13.1</c:v>
                </c:pt>
                <c:pt idx="32">
                  <c:v>12.9</c:v>
                </c:pt>
                <c:pt idx="33">
                  <c:v>6.3</c:v>
                </c:pt>
              </c:numCache>
            </c:numRef>
          </c:val>
          <c:smooth val="0"/>
          <c:extLst>
            <c:ext xmlns:c16="http://schemas.microsoft.com/office/drawing/2014/chart" uri="{C3380CC4-5D6E-409C-BE32-E72D297353CC}">
              <c16:uniqueId val="{00000001-5031-4534-894A-EAC6103474B1}"/>
            </c:ext>
          </c:extLst>
        </c:ser>
        <c:dLbls>
          <c:showLegendKey val="0"/>
          <c:showVal val="0"/>
          <c:showCatName val="0"/>
          <c:showSerName val="0"/>
          <c:showPercent val="0"/>
          <c:showBubbleSize val="0"/>
        </c:dLbls>
        <c:marker val="1"/>
        <c:smooth val="0"/>
        <c:axId val="195300656"/>
        <c:axId val="161172880"/>
      </c:lineChart>
      <c:catAx>
        <c:axId val="195300656"/>
        <c:scaling>
          <c:orientation val="minMax"/>
        </c:scaling>
        <c:delete val="0"/>
        <c:axPos val="b"/>
        <c:numFmt formatCode="General" sourceLinked="0"/>
        <c:majorTickMark val="none"/>
        <c:minorTickMark val="none"/>
        <c:tickLblPos val="nextTo"/>
        <c:txPr>
          <a:bodyPr rot="-3000000"/>
          <a:lstStyle/>
          <a:p>
            <a:pPr>
              <a:defRPr sz="1200"/>
            </a:pPr>
            <a:endParaRPr lang="en-US"/>
          </a:p>
        </c:txPr>
        <c:crossAx val="161172880"/>
        <c:crosses val="autoZero"/>
        <c:auto val="1"/>
        <c:lblAlgn val="ctr"/>
        <c:lblOffset val="100"/>
        <c:noMultiLvlLbl val="0"/>
      </c:catAx>
      <c:valAx>
        <c:axId val="161172880"/>
        <c:scaling>
          <c:orientation val="minMax"/>
        </c:scaling>
        <c:delete val="0"/>
        <c:axPos val="l"/>
        <c:numFmt formatCode="#,##0.0" sourceLinked="1"/>
        <c:majorTickMark val="none"/>
        <c:minorTickMark val="none"/>
        <c:tickLblPos val="nextTo"/>
        <c:txPr>
          <a:bodyPr/>
          <a:lstStyle/>
          <a:p>
            <a:pPr>
              <a:defRPr sz="1200"/>
            </a:pPr>
            <a:endParaRPr lang="en-US"/>
          </a:p>
        </c:txPr>
        <c:crossAx val="195300656"/>
        <c:crosses val="autoZero"/>
        <c:crossBetween val="between"/>
      </c:valAx>
      <c:spPr>
        <a:noFill/>
        <a:ln w="25400">
          <a:noFill/>
        </a:ln>
      </c:spPr>
    </c:plotArea>
    <c:legend>
      <c:legendPos val="b"/>
      <c:layout>
        <c:manualLayout>
          <c:xMode val="edge"/>
          <c:yMode val="edge"/>
          <c:x val="0.42844805336832897"/>
          <c:y val="4.8969829910497739E-2"/>
          <c:w val="0.13338156167978993"/>
          <c:h val="7.7787088697461843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78371815545962E-2"/>
          <c:y val="5.1003271466555443E-2"/>
          <c:w val="0.92073791609738365"/>
          <c:h val="0.46341561962358585"/>
        </c:manualLayout>
      </c:layout>
      <c:barChart>
        <c:barDir val="col"/>
        <c:grouping val="clustered"/>
        <c:varyColors val="0"/>
        <c:ser>
          <c:idx val="0"/>
          <c:order val="0"/>
          <c:tx>
            <c:strRef>
              <c:f>'CH2_Fig2.3'!$C$53</c:f>
              <c:strCache>
                <c:ptCount val="1"/>
                <c:pt idx="0">
                  <c:v>circa 2004</c:v>
                </c:pt>
              </c:strCache>
            </c:strRef>
          </c:tx>
          <c:spPr>
            <a:solidFill>
              <a:schemeClr val="tx2">
                <a:lumMod val="20000"/>
                <a:lumOff val="80000"/>
              </a:schemeClr>
            </a:solidFill>
            <a:ln>
              <a:solidFill>
                <a:schemeClr val="tx2">
                  <a:lumMod val="60000"/>
                  <a:lumOff val="40000"/>
                </a:schemeClr>
              </a:solidFill>
            </a:ln>
            <a:effectLst/>
          </c:spPr>
          <c:invertIfNegative val="0"/>
          <c:cat>
            <c:strRef>
              <c:f>'CH2_Fig2.3'!$B$54:$B$85</c:f>
              <c:strCache>
                <c:ptCount val="32"/>
                <c:pt idx="0">
                  <c:v>Algeria</c:v>
                </c:pt>
                <c:pt idx="1">
                  <c:v>Argentina</c:v>
                </c:pt>
                <c:pt idx="2">
                  <c:v>Australia</c:v>
                </c:pt>
                <c:pt idx="3">
                  <c:v>Armenia</c:v>
                </c:pt>
                <c:pt idx="4">
                  <c:v>Bahrain</c:v>
                </c:pt>
                <c:pt idx="5">
                  <c:v>Brazil</c:v>
                </c:pt>
                <c:pt idx="6">
                  <c:v>Cambodia</c:v>
                </c:pt>
                <c:pt idx="7">
                  <c:v>Canada</c:v>
                </c:pt>
                <c:pt idx="8">
                  <c:v>Chile</c:v>
                </c:pt>
                <c:pt idx="9">
                  <c:v>Ecuador</c:v>
                </c:pt>
                <c:pt idx="10">
                  <c:v>El Salvador</c:v>
                </c:pt>
                <c:pt idx="11">
                  <c:v>Ethiopia</c:v>
                </c:pt>
                <c:pt idx="12">
                  <c:v>Indonesia</c:v>
                </c:pt>
                <c:pt idx="13">
                  <c:v>Japan</c:v>
                </c:pt>
                <c:pt idx="14">
                  <c:v>Kazakhstan</c:v>
                </c:pt>
                <c:pt idx="15">
                  <c:v>Korea, Rep. of</c:v>
                </c:pt>
                <c:pt idx="16">
                  <c:v>Mali</c:v>
                </c:pt>
                <c:pt idx="17">
                  <c:v>Mexico</c:v>
                </c:pt>
                <c:pt idx="18">
                  <c:v>New Zealand</c:v>
                </c:pt>
                <c:pt idx="19">
                  <c:v>Niger</c:v>
                </c:pt>
                <c:pt idx="20">
                  <c:v>Pakistan</c:v>
                </c:pt>
                <c:pt idx="21">
                  <c:v>Peru</c:v>
                </c:pt>
                <c:pt idx="22">
                  <c:v>Philippines</c:v>
                </c:pt>
                <c:pt idx="23">
                  <c:v>Qatar</c:v>
                </c:pt>
                <c:pt idx="24">
                  <c:v>Russian Federation</c:v>
                </c:pt>
                <c:pt idx="25">
                  <c:v>South Africa</c:v>
                </c:pt>
                <c:pt idx="26">
                  <c:v>Tanzania</c:v>
                </c:pt>
                <c:pt idx="27">
                  <c:v>Uganda</c:v>
                </c:pt>
                <c:pt idx="28">
                  <c:v>United States</c:v>
                </c:pt>
                <c:pt idx="29">
                  <c:v>Viet Nam</c:v>
                </c:pt>
                <c:pt idx="30">
                  <c:v>Zambia</c:v>
                </c:pt>
                <c:pt idx="31">
                  <c:v>Zimbabwe</c:v>
                </c:pt>
              </c:strCache>
            </c:strRef>
          </c:cat>
          <c:val>
            <c:numRef>
              <c:f>'CH2_Fig2.3'!$C$54:$C$85</c:f>
              <c:numCache>
                <c:formatCode>0.00</c:formatCode>
                <c:ptCount val="32"/>
                <c:pt idx="1">
                  <c:v>15.9</c:v>
                </c:pt>
                <c:pt idx="2">
                  <c:v>4.3</c:v>
                </c:pt>
                <c:pt idx="3">
                  <c:v>27.6</c:v>
                </c:pt>
                <c:pt idx="4">
                  <c:v>37.4</c:v>
                </c:pt>
                <c:pt idx="5">
                  <c:v>4.5999999999999996</c:v>
                </c:pt>
                <c:pt idx="7" formatCode="General">
                  <c:v>12.8</c:v>
                </c:pt>
                <c:pt idx="9">
                  <c:v>59</c:v>
                </c:pt>
                <c:pt idx="10">
                  <c:v>32.924166</c:v>
                </c:pt>
                <c:pt idx="11">
                  <c:v>62.4</c:v>
                </c:pt>
                <c:pt idx="13" formatCode="General">
                  <c:v>36.800000000000004</c:v>
                </c:pt>
                <c:pt idx="15" formatCode="General">
                  <c:v>25.7</c:v>
                </c:pt>
                <c:pt idx="16" formatCode="General">
                  <c:v>36.17</c:v>
                </c:pt>
                <c:pt idx="17" formatCode="General">
                  <c:v>20.3</c:v>
                </c:pt>
                <c:pt idx="19" formatCode="General">
                  <c:v>33.4</c:v>
                </c:pt>
                <c:pt idx="21">
                  <c:v>59.3</c:v>
                </c:pt>
                <c:pt idx="22">
                  <c:v>29</c:v>
                </c:pt>
                <c:pt idx="24" formatCode="General">
                  <c:v>12</c:v>
                </c:pt>
                <c:pt idx="26">
                  <c:v>57.8</c:v>
                </c:pt>
                <c:pt idx="27">
                  <c:v>68.666667000000004</c:v>
                </c:pt>
                <c:pt idx="28" formatCode="General">
                  <c:v>4.2</c:v>
                </c:pt>
                <c:pt idx="29">
                  <c:v>67.349999999999994</c:v>
                </c:pt>
                <c:pt idx="30">
                  <c:v>59.1</c:v>
                </c:pt>
              </c:numCache>
            </c:numRef>
          </c:val>
          <c:extLst>
            <c:ext xmlns:c16="http://schemas.microsoft.com/office/drawing/2014/chart" uri="{C3380CC4-5D6E-409C-BE32-E72D297353CC}">
              <c16:uniqueId val="{00000000-1398-4DCA-B6A2-348C54370D6B}"/>
            </c:ext>
          </c:extLst>
        </c:ser>
        <c:dLbls>
          <c:showLegendKey val="0"/>
          <c:showVal val="0"/>
          <c:showCatName val="0"/>
          <c:showSerName val="0"/>
          <c:showPercent val="0"/>
          <c:showBubbleSize val="0"/>
        </c:dLbls>
        <c:gapWidth val="155"/>
        <c:overlap val="100"/>
        <c:axId val="196262416"/>
        <c:axId val="196262808"/>
      </c:barChart>
      <c:lineChart>
        <c:grouping val="standard"/>
        <c:varyColors val="0"/>
        <c:ser>
          <c:idx val="1"/>
          <c:order val="1"/>
          <c:tx>
            <c:strRef>
              <c:f>'CH2_Fig2.3'!$D$53</c:f>
              <c:strCache>
                <c:ptCount val="1"/>
                <c:pt idx="0">
                  <c:v>circa 2013</c:v>
                </c:pt>
              </c:strCache>
            </c:strRef>
          </c:tx>
          <c:spPr>
            <a:ln w="28575" cap="rnd">
              <a:noFill/>
              <a:round/>
            </a:ln>
            <a:effectLst/>
          </c:spPr>
          <c:marker>
            <c:symbol val="circle"/>
            <c:size val="5"/>
            <c:spPr>
              <a:solidFill>
                <a:srgbClr val="FF3300"/>
              </a:solidFill>
              <a:ln w="31750" cap="sq">
                <a:solidFill>
                  <a:srgbClr val="C40000"/>
                </a:solidFill>
                <a:bevel/>
              </a:ln>
              <a:effectLst/>
            </c:spPr>
          </c:marker>
          <c:cat>
            <c:strRef>
              <c:f>'CH2_Fig2.3'!$B$54:$B$85</c:f>
              <c:strCache>
                <c:ptCount val="32"/>
                <c:pt idx="0">
                  <c:v>Algeria</c:v>
                </c:pt>
                <c:pt idx="1">
                  <c:v>Argentina</c:v>
                </c:pt>
                <c:pt idx="2">
                  <c:v>Australia</c:v>
                </c:pt>
                <c:pt idx="3">
                  <c:v>Armenia</c:v>
                </c:pt>
                <c:pt idx="4">
                  <c:v>Bahrain</c:v>
                </c:pt>
                <c:pt idx="5">
                  <c:v>Brazil</c:v>
                </c:pt>
                <c:pt idx="6">
                  <c:v>Cambodia</c:v>
                </c:pt>
                <c:pt idx="7">
                  <c:v>Canada</c:v>
                </c:pt>
                <c:pt idx="8">
                  <c:v>Chile</c:v>
                </c:pt>
                <c:pt idx="9">
                  <c:v>Ecuador</c:v>
                </c:pt>
                <c:pt idx="10">
                  <c:v>El Salvador</c:v>
                </c:pt>
                <c:pt idx="11">
                  <c:v>Ethiopia</c:v>
                </c:pt>
                <c:pt idx="12">
                  <c:v>Indonesia</c:v>
                </c:pt>
                <c:pt idx="13">
                  <c:v>Japan</c:v>
                </c:pt>
                <c:pt idx="14">
                  <c:v>Kazakhstan</c:v>
                </c:pt>
                <c:pt idx="15">
                  <c:v>Korea, Rep. of</c:v>
                </c:pt>
                <c:pt idx="16">
                  <c:v>Mali</c:v>
                </c:pt>
                <c:pt idx="17">
                  <c:v>Mexico</c:v>
                </c:pt>
                <c:pt idx="18">
                  <c:v>New Zealand</c:v>
                </c:pt>
                <c:pt idx="19">
                  <c:v>Niger</c:v>
                </c:pt>
                <c:pt idx="20">
                  <c:v>Pakistan</c:v>
                </c:pt>
                <c:pt idx="21">
                  <c:v>Peru</c:v>
                </c:pt>
                <c:pt idx="22">
                  <c:v>Philippines</c:v>
                </c:pt>
                <c:pt idx="23">
                  <c:v>Qatar</c:v>
                </c:pt>
                <c:pt idx="24">
                  <c:v>Russian Federation</c:v>
                </c:pt>
                <c:pt idx="25">
                  <c:v>South Africa</c:v>
                </c:pt>
                <c:pt idx="26">
                  <c:v>Tanzania</c:v>
                </c:pt>
                <c:pt idx="27">
                  <c:v>Uganda</c:v>
                </c:pt>
                <c:pt idx="28">
                  <c:v>United States</c:v>
                </c:pt>
                <c:pt idx="29">
                  <c:v>Viet Nam</c:v>
                </c:pt>
                <c:pt idx="30">
                  <c:v>Zambia</c:v>
                </c:pt>
                <c:pt idx="31">
                  <c:v>Zimbabwe</c:v>
                </c:pt>
              </c:strCache>
            </c:strRef>
          </c:cat>
          <c:val>
            <c:numRef>
              <c:f>'CH2_Fig2.3'!$D$54:$D$85</c:f>
              <c:numCache>
                <c:formatCode>0.00</c:formatCode>
                <c:ptCount val="32"/>
                <c:pt idx="0">
                  <c:v>47.879999999999995</c:v>
                </c:pt>
                <c:pt idx="1">
                  <c:v>9.9</c:v>
                </c:pt>
                <c:pt idx="2">
                  <c:v>5.6</c:v>
                </c:pt>
                <c:pt idx="3">
                  <c:v>19</c:v>
                </c:pt>
                <c:pt idx="5">
                  <c:v>3.6</c:v>
                </c:pt>
                <c:pt idx="6">
                  <c:v>53.220000000000013</c:v>
                </c:pt>
                <c:pt idx="7" formatCode="General">
                  <c:v>13.4</c:v>
                </c:pt>
                <c:pt idx="8" formatCode="General">
                  <c:v>29.2</c:v>
                </c:pt>
                <c:pt idx="9">
                  <c:v>54.4</c:v>
                </c:pt>
                <c:pt idx="10">
                  <c:v>31.132152000000001</c:v>
                </c:pt>
                <c:pt idx="12">
                  <c:v>25.18</c:v>
                </c:pt>
                <c:pt idx="13" formatCode="General">
                  <c:v>7.6</c:v>
                </c:pt>
                <c:pt idx="14">
                  <c:v>5.35</c:v>
                </c:pt>
                <c:pt idx="15" formatCode="General">
                  <c:v>21.7</c:v>
                </c:pt>
                <c:pt idx="16" formatCode="General">
                  <c:v>61.92</c:v>
                </c:pt>
                <c:pt idx="18">
                  <c:v>10.139999999999999</c:v>
                </c:pt>
                <c:pt idx="20" formatCode="General">
                  <c:v>71.900000000000006</c:v>
                </c:pt>
                <c:pt idx="21">
                  <c:v>63.9</c:v>
                </c:pt>
                <c:pt idx="22" formatCode="General">
                  <c:v>24.25</c:v>
                </c:pt>
                <c:pt idx="23">
                  <c:v>0.11686127000000004</c:v>
                </c:pt>
                <c:pt idx="24" formatCode="General">
                  <c:v>8.9</c:v>
                </c:pt>
                <c:pt idx="25">
                  <c:v>14.9</c:v>
                </c:pt>
                <c:pt idx="31">
                  <c:v>37.849999999999994</c:v>
                </c:pt>
              </c:numCache>
            </c:numRef>
          </c:val>
          <c:smooth val="0"/>
          <c:extLst>
            <c:ext xmlns:c16="http://schemas.microsoft.com/office/drawing/2014/chart" uri="{C3380CC4-5D6E-409C-BE32-E72D297353CC}">
              <c16:uniqueId val="{00000001-1398-4DCA-B6A2-348C54370D6B}"/>
            </c:ext>
          </c:extLst>
        </c:ser>
        <c:dLbls>
          <c:showLegendKey val="0"/>
          <c:showVal val="0"/>
          <c:showCatName val="0"/>
          <c:showSerName val="0"/>
          <c:showPercent val="0"/>
          <c:showBubbleSize val="0"/>
        </c:dLbls>
        <c:marker val="1"/>
        <c:smooth val="0"/>
        <c:axId val="196262416"/>
        <c:axId val="196262808"/>
      </c:lineChart>
      <c:catAx>
        <c:axId val="19626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36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6262808"/>
        <c:crosses val="autoZero"/>
        <c:auto val="1"/>
        <c:lblAlgn val="ctr"/>
        <c:lblOffset val="100"/>
        <c:noMultiLvlLbl val="0"/>
      </c:catAx>
      <c:valAx>
        <c:axId val="196262808"/>
        <c:scaling>
          <c:orientation val="minMax"/>
        </c:scaling>
        <c:delete val="0"/>
        <c:axPos val="l"/>
        <c:numFmt formatCode="0.00" sourceLinked="1"/>
        <c:majorTickMark val="none"/>
        <c:minorTickMark val="none"/>
        <c:tickLblPos val="nextTo"/>
        <c:spPr>
          <a:noFill/>
          <a:ln>
            <a:solidFill>
              <a:prstClr val="black">
                <a:lumMod val="15000"/>
                <a:lumOff val="85000"/>
              </a:prst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6262416"/>
        <c:crosses val="autoZero"/>
        <c:crossBetween val="between"/>
        <c:majorUnit val="20"/>
      </c:valAx>
      <c:spPr>
        <a:noFill/>
        <a:ln>
          <a:noFill/>
        </a:ln>
        <a:effectLst/>
      </c:spPr>
    </c:plotArea>
    <c:legend>
      <c:legendPos val="b"/>
      <c:layout>
        <c:manualLayout>
          <c:xMode val="edge"/>
          <c:yMode val="edge"/>
          <c:x val="0.43576387184633408"/>
          <c:y val="0.84480247380220008"/>
          <c:w val="0.21347432223680821"/>
          <c:h val="8.48479615244252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sq"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D1AD52-C963-420C-8E92-3F95486DD972}" type="datetimeFigureOut">
              <a:rPr lang="en-US" smtClean="0"/>
              <a:t>6/19/2018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F3EB39-19B9-4086-A742-E68419E43EC6}" type="slidenum">
              <a:rPr lang="en-US" smtClean="0"/>
              <a:t>‹#›</a:t>
            </a:fld>
            <a:endParaRPr lang="en-US"/>
          </a:p>
        </p:txBody>
      </p:sp>
    </p:spTree>
    <p:extLst>
      <p:ext uri="{BB962C8B-B14F-4D97-AF65-F5344CB8AC3E}">
        <p14:creationId xmlns:p14="http://schemas.microsoft.com/office/powerpoint/2010/main" val="208151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A57F8B-3CD5-4117-AD9E-25DB9421AEA5}" type="datetimeFigureOut">
              <a:rPr lang="en-US" smtClean="0"/>
              <a:t>6/19/2018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E5C67F-CECB-4ACC-A92B-6CB070093CCA}" type="slidenum">
              <a:rPr lang="en-US" smtClean="0"/>
              <a:t>‹#›</a:t>
            </a:fld>
            <a:endParaRPr lang="en-US"/>
          </a:p>
        </p:txBody>
      </p:sp>
    </p:spTree>
    <p:extLst>
      <p:ext uri="{BB962C8B-B14F-4D97-AF65-F5344CB8AC3E}">
        <p14:creationId xmlns:p14="http://schemas.microsoft.com/office/powerpoint/2010/main" val="134862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1289050"/>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5C67F-CECB-4ACC-A92B-6CB070093CCA}" type="slidenum">
              <a:rPr lang="en-US" smtClean="0"/>
              <a:t>1</a:t>
            </a:fld>
            <a:endParaRPr lang="en-US"/>
          </a:p>
        </p:txBody>
      </p:sp>
    </p:spTree>
    <p:extLst>
      <p:ext uri="{BB962C8B-B14F-4D97-AF65-F5344CB8AC3E}">
        <p14:creationId xmlns:p14="http://schemas.microsoft.com/office/powerpoint/2010/main" val="122529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6BDD08A-3DB7-4973-B369-819FD3E837E3}" type="slidenum">
              <a:rPr lang="fr-FR" smtClean="0"/>
              <a:pPr/>
              <a:t>13</a:t>
            </a:fld>
            <a:endParaRPr lang="fr-FR"/>
          </a:p>
        </p:txBody>
      </p:sp>
    </p:spTree>
    <p:extLst>
      <p:ext uri="{BB962C8B-B14F-4D97-AF65-F5344CB8AC3E}">
        <p14:creationId xmlns:p14="http://schemas.microsoft.com/office/powerpoint/2010/main" val="63150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6BDD08A-3DB7-4973-B369-819FD3E837E3}" type="slidenum">
              <a:rPr lang="fr-FR" smtClean="0"/>
              <a:pPr/>
              <a:t>14</a:t>
            </a:fld>
            <a:endParaRPr lang="fr-FR"/>
          </a:p>
        </p:txBody>
      </p:sp>
    </p:spTree>
    <p:extLst>
      <p:ext uri="{BB962C8B-B14F-4D97-AF65-F5344CB8AC3E}">
        <p14:creationId xmlns:p14="http://schemas.microsoft.com/office/powerpoint/2010/main" val="95827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6BDD08A-3DB7-4973-B369-819FD3E837E3}" type="slidenum">
              <a:rPr lang="fr-FR" smtClean="0"/>
              <a:pPr/>
              <a:t>15</a:t>
            </a:fld>
            <a:endParaRPr lang="fr-FR"/>
          </a:p>
        </p:txBody>
      </p:sp>
    </p:spTree>
    <p:extLst>
      <p:ext uri="{BB962C8B-B14F-4D97-AF65-F5344CB8AC3E}">
        <p14:creationId xmlns:p14="http://schemas.microsoft.com/office/powerpoint/2010/main" val="17558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96BDD08A-3DB7-4973-B369-819FD3E837E3}" type="slidenum">
              <a:rPr lang="fr-FR" smtClean="0"/>
              <a:pPr/>
              <a:t>17</a:t>
            </a:fld>
            <a:endParaRPr lang="fr-FR"/>
          </a:p>
        </p:txBody>
      </p:sp>
    </p:spTree>
    <p:extLst>
      <p:ext uri="{BB962C8B-B14F-4D97-AF65-F5344CB8AC3E}">
        <p14:creationId xmlns:p14="http://schemas.microsoft.com/office/powerpoint/2010/main" val="149519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5C67F-CECB-4ACC-A92B-6CB070093CCA}" type="slidenum">
              <a:rPr lang="en-US" smtClean="0"/>
              <a:t>19</a:t>
            </a:fld>
            <a:endParaRPr lang="en-US"/>
          </a:p>
        </p:txBody>
      </p:sp>
    </p:spTree>
    <p:extLst>
      <p:ext uri="{BB962C8B-B14F-4D97-AF65-F5344CB8AC3E}">
        <p14:creationId xmlns:p14="http://schemas.microsoft.com/office/powerpoint/2010/main" val="244261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5C67F-CECB-4ACC-A92B-6CB070093CCA}" type="slidenum">
              <a:rPr lang="en-US" smtClean="0"/>
              <a:t>20</a:t>
            </a:fld>
            <a:endParaRPr lang="en-US"/>
          </a:p>
        </p:txBody>
      </p:sp>
    </p:spTree>
    <p:extLst>
      <p:ext uri="{BB962C8B-B14F-4D97-AF65-F5344CB8AC3E}">
        <p14:creationId xmlns:p14="http://schemas.microsoft.com/office/powerpoint/2010/main" val="3892988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E5C67F-CECB-4ACC-A92B-6CB070093CCA}" type="slidenum">
              <a:rPr lang="en-US" smtClean="0"/>
              <a:t>21</a:t>
            </a:fld>
            <a:endParaRPr lang="en-US"/>
          </a:p>
        </p:txBody>
      </p:sp>
    </p:spTree>
    <p:extLst>
      <p:ext uri="{BB962C8B-B14F-4D97-AF65-F5344CB8AC3E}">
        <p14:creationId xmlns:p14="http://schemas.microsoft.com/office/powerpoint/2010/main" val="35812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1241425"/>
            <a:ext cx="5954713" cy="3349625"/>
          </a:xfrm>
        </p:spPr>
      </p:sp>
      <p:sp>
        <p:nvSpPr>
          <p:cNvPr id="3" name="Notes Placeholder 2"/>
          <p:cNvSpPr>
            <a:spLocks noGrp="1"/>
          </p:cNvSpPr>
          <p:nvPr>
            <p:ph type="body" idx="1"/>
          </p:nvPr>
        </p:nvSpPr>
        <p:spPr>
          <a:xfrm>
            <a:off x="665914" y="4791048"/>
            <a:ext cx="5438140" cy="3908614"/>
          </a:xfrm>
        </p:spPr>
        <p:txBody>
          <a:bodyPr/>
          <a:lstStyle/>
          <a:p>
            <a:r>
              <a:rPr lang="en-GB" sz="1000" dirty="0" smtClean="0"/>
              <a:t>In order to analyse the effects of digitisation, and to better understand the impact of </a:t>
            </a:r>
            <a:r>
              <a:rPr lang="en-GB" sz="1000" dirty="0" err="1" smtClean="0"/>
              <a:t>digitiation</a:t>
            </a:r>
            <a:r>
              <a:rPr lang="en-GB" sz="1000" dirty="0" smtClean="0"/>
              <a:t> in the future, it is important to select a framework that helps to explain the dynamics of technological change. </a:t>
            </a:r>
          </a:p>
          <a:p>
            <a:endParaRPr lang="en-GB" sz="1000" dirty="0" smtClean="0"/>
          </a:p>
          <a:p>
            <a:r>
              <a:rPr lang="en-GB" sz="1000" dirty="0" smtClean="0"/>
              <a:t>Since </a:t>
            </a:r>
            <a:r>
              <a:rPr lang="en-GB" sz="1000" dirty="0"/>
              <a:t>the industrial revolution 250 years ago, market forces have become major drivers of technological </a:t>
            </a:r>
            <a:r>
              <a:rPr lang="en-GB" sz="1000" dirty="0" smtClean="0"/>
              <a:t>change. </a:t>
            </a:r>
            <a:r>
              <a:rPr lang="en-GB" sz="1000" dirty="0"/>
              <a:t>Industrialisation shifted production from workshops to factories, </a:t>
            </a:r>
            <a:r>
              <a:rPr lang="en-GB" sz="1000" dirty="0" smtClean="0"/>
              <a:t>from </a:t>
            </a:r>
            <a:r>
              <a:rPr lang="en-GB" sz="1000" dirty="0"/>
              <a:t>customised products </a:t>
            </a:r>
            <a:r>
              <a:rPr lang="en-GB" sz="1000" dirty="0" smtClean="0"/>
              <a:t>to </a:t>
            </a:r>
            <a:r>
              <a:rPr lang="en-GB" sz="1000" dirty="0"/>
              <a:t>standardised </a:t>
            </a:r>
            <a:r>
              <a:rPr lang="en-GB" sz="1000" dirty="0" smtClean="0"/>
              <a:t>goods and </a:t>
            </a:r>
            <a:r>
              <a:rPr lang="en-GB" sz="1000" dirty="0"/>
              <a:t>mass production. </a:t>
            </a:r>
            <a:r>
              <a:rPr lang="en-GB" sz="1000" dirty="0" smtClean="0"/>
              <a:t>As a result, </a:t>
            </a:r>
            <a:r>
              <a:rPr lang="en-GB" sz="1000" dirty="0"/>
              <a:t>factories </a:t>
            </a:r>
            <a:r>
              <a:rPr lang="en-GB" sz="1000" dirty="0" smtClean="0"/>
              <a:t>are </a:t>
            </a:r>
            <a:r>
              <a:rPr lang="en-GB" sz="1000" dirty="0"/>
              <a:t>largely competing in </a:t>
            </a:r>
            <a:r>
              <a:rPr lang="en-GB" sz="1000" dirty="0" smtClean="0"/>
              <a:t>prices. </a:t>
            </a:r>
            <a:r>
              <a:rPr lang="en-GB" sz="1000" dirty="0"/>
              <a:t>Competitive pressures </a:t>
            </a:r>
            <a:r>
              <a:rPr lang="en-GB" sz="1000" dirty="0" smtClean="0"/>
              <a:t>in markets are driving search for new technologies that increase productivity. Market forces have therefore created two long-term trends in technological change. These are firstly,  automation where machines replace workers and secondly, fragmentation </a:t>
            </a:r>
            <a:r>
              <a:rPr lang="en-GB" sz="1000" dirty="0"/>
              <a:t>of the production </a:t>
            </a:r>
            <a:r>
              <a:rPr lang="en-GB" sz="1000" dirty="0" smtClean="0"/>
              <a:t>process where workers, firms and countries specialise on particular tasks. Robots</a:t>
            </a:r>
            <a:r>
              <a:rPr lang="en-GB" sz="1000" dirty="0"/>
              <a:t>, artificial intelligence and globalisation are the latest versions of these two trends. </a:t>
            </a:r>
            <a:endParaRPr lang="en-GB" sz="1000" dirty="0" smtClean="0"/>
          </a:p>
          <a:p>
            <a:endParaRPr lang="en-GB" sz="1000" dirty="0"/>
          </a:p>
          <a:p>
            <a:r>
              <a:rPr lang="en-GB" sz="1000" dirty="0"/>
              <a:t>Empirical evidence shows that phases of job destruction were always followed by phases of job creation. </a:t>
            </a:r>
          </a:p>
          <a:p>
            <a:r>
              <a:rPr lang="en-GB" sz="1000" dirty="0"/>
              <a:t>The jobs are created mainly by two effects.  On the one hand, when new process technologies increase productivity and reduce prices, firms in global markets increase their competitiveness and by expanding their markets, they create jobs. </a:t>
            </a:r>
          </a:p>
          <a:p>
            <a:endParaRPr lang="en-GB" sz="1000" dirty="0"/>
          </a:p>
          <a:p>
            <a:r>
              <a:rPr lang="en-GB" sz="1000" dirty="0"/>
              <a:t>The main mechanism through which new jobs are created is diversification of the production structure and the development of new products and industries. When productivity gains are shared with workers and consumers in form of higher wages, lower working time and lower prices, demand for consumer goods increases. For example, we can observe that new jobs are created in the leisure-related industries such as tourism and sports or in the creative industries. </a:t>
            </a:r>
          </a:p>
          <a:p>
            <a:endParaRPr lang="en-GB" sz="1000" dirty="0"/>
          </a:p>
          <a:p>
            <a:r>
              <a:rPr lang="en-GB" sz="1000" dirty="0"/>
              <a:t>On the other hand, the new robots, software and artificial intelligence as well as  new infrastructure such as broadband need to be developed,</a:t>
            </a:r>
            <a:r>
              <a:rPr lang="en-US" sz="1000" dirty="0"/>
              <a:t> designed, built, maintained, and repaired. This will create new jobs for technicians, software developers, IT experts, and managers. The collection of big data and the internet of things will create new occupations, in particular at the intersection of professions, software, and machines, such as big data architects and analysts, cloud services specialists, software developers, and digital marketing professionals. </a:t>
            </a:r>
            <a:endParaRPr lang="en-GB" sz="1000" dirty="0"/>
          </a:p>
          <a:p>
            <a:endParaRPr lang="en-US" sz="1000" dirty="0"/>
          </a:p>
          <a:p>
            <a:r>
              <a:rPr lang="en-US" sz="1000" dirty="0"/>
              <a:t>Moreover, increasing complexity of new technologies requires more research, development and education. It will create jobs for scientist, engineers, teachers and trainers. </a:t>
            </a:r>
          </a:p>
          <a:p>
            <a:endParaRPr lang="en-GB" sz="1000" dirty="0"/>
          </a:p>
          <a:p>
            <a:endParaRPr lang="en-GB" sz="1000" dirty="0" smtClean="0"/>
          </a:p>
          <a:p>
            <a:endParaRPr lang="en-GB" sz="1000" dirty="0" smtClean="0"/>
          </a:p>
          <a:p>
            <a:endParaRPr lang="en-GB" sz="1000" dirty="0" smtClean="0"/>
          </a:p>
        </p:txBody>
      </p:sp>
    </p:spTree>
    <p:extLst>
      <p:ext uri="{BB962C8B-B14F-4D97-AF65-F5344CB8AC3E}">
        <p14:creationId xmlns:p14="http://schemas.microsoft.com/office/powerpoint/2010/main" val="103963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1241425"/>
            <a:ext cx="5954713" cy="3349625"/>
          </a:xfrm>
        </p:spPr>
      </p:sp>
      <p:sp>
        <p:nvSpPr>
          <p:cNvPr id="3" name="Notes Placeholder 2"/>
          <p:cNvSpPr>
            <a:spLocks noGrp="1"/>
          </p:cNvSpPr>
          <p:nvPr>
            <p:ph type="body" idx="1"/>
          </p:nvPr>
        </p:nvSpPr>
        <p:spPr>
          <a:xfrm>
            <a:off x="665914" y="4791048"/>
            <a:ext cx="5438140" cy="3908614"/>
          </a:xfrm>
        </p:spPr>
        <p:txBody>
          <a:bodyPr/>
          <a:lstStyle/>
          <a:p>
            <a:r>
              <a:rPr lang="en-GB" sz="1000" dirty="0" smtClean="0"/>
              <a:t>In order to analyse the effects of digitisation, and to better understand the impact of </a:t>
            </a:r>
            <a:r>
              <a:rPr lang="en-GB" sz="1000" dirty="0" err="1" smtClean="0"/>
              <a:t>digitiation</a:t>
            </a:r>
            <a:r>
              <a:rPr lang="en-GB" sz="1000" dirty="0" smtClean="0"/>
              <a:t> in the future, it is important to select a framework that helps to explain the dynamics of technological change. </a:t>
            </a:r>
          </a:p>
          <a:p>
            <a:endParaRPr lang="en-GB" sz="1000" dirty="0" smtClean="0"/>
          </a:p>
          <a:p>
            <a:r>
              <a:rPr lang="en-GB" sz="1000" dirty="0" smtClean="0"/>
              <a:t>Since </a:t>
            </a:r>
            <a:r>
              <a:rPr lang="en-GB" sz="1000" dirty="0"/>
              <a:t>the industrial revolution 250 years ago, market forces have become major drivers of technological </a:t>
            </a:r>
            <a:r>
              <a:rPr lang="en-GB" sz="1000" dirty="0" smtClean="0"/>
              <a:t>change. </a:t>
            </a:r>
            <a:r>
              <a:rPr lang="en-GB" sz="1000" dirty="0"/>
              <a:t>Industrialisation shifted production from workshops to factories, </a:t>
            </a:r>
            <a:r>
              <a:rPr lang="en-GB" sz="1000" dirty="0" smtClean="0"/>
              <a:t>from </a:t>
            </a:r>
            <a:r>
              <a:rPr lang="en-GB" sz="1000" dirty="0"/>
              <a:t>customised products </a:t>
            </a:r>
            <a:r>
              <a:rPr lang="en-GB" sz="1000" dirty="0" smtClean="0"/>
              <a:t>to </a:t>
            </a:r>
            <a:r>
              <a:rPr lang="en-GB" sz="1000" dirty="0"/>
              <a:t>standardised </a:t>
            </a:r>
            <a:r>
              <a:rPr lang="en-GB" sz="1000" dirty="0" smtClean="0"/>
              <a:t>goods and </a:t>
            </a:r>
            <a:r>
              <a:rPr lang="en-GB" sz="1000" dirty="0"/>
              <a:t>mass production. </a:t>
            </a:r>
            <a:r>
              <a:rPr lang="en-GB" sz="1000" dirty="0" smtClean="0"/>
              <a:t>As a result, </a:t>
            </a:r>
            <a:r>
              <a:rPr lang="en-GB" sz="1000" dirty="0"/>
              <a:t>factories </a:t>
            </a:r>
            <a:r>
              <a:rPr lang="en-GB" sz="1000" dirty="0" smtClean="0"/>
              <a:t>are </a:t>
            </a:r>
            <a:r>
              <a:rPr lang="en-GB" sz="1000" dirty="0"/>
              <a:t>largely competing in </a:t>
            </a:r>
            <a:r>
              <a:rPr lang="en-GB" sz="1000" dirty="0" smtClean="0"/>
              <a:t>prices. </a:t>
            </a:r>
            <a:r>
              <a:rPr lang="en-GB" sz="1000" dirty="0"/>
              <a:t>Competitive pressures </a:t>
            </a:r>
            <a:r>
              <a:rPr lang="en-GB" sz="1000" dirty="0" smtClean="0"/>
              <a:t>in markets are driving search for new technologies that increase productivity. Market forces have therefore created two long-term trends in technological change. These are firstly,  automation where machines replace workers and secondly, fragmentation </a:t>
            </a:r>
            <a:r>
              <a:rPr lang="en-GB" sz="1000" dirty="0"/>
              <a:t>of the production </a:t>
            </a:r>
            <a:r>
              <a:rPr lang="en-GB" sz="1000" dirty="0" smtClean="0"/>
              <a:t>process where workers, firms and countries specialise on particular tasks. Robots</a:t>
            </a:r>
            <a:r>
              <a:rPr lang="en-GB" sz="1000" dirty="0"/>
              <a:t>, artificial intelligence and globalisation are the latest versions of these two trends. </a:t>
            </a:r>
            <a:endParaRPr lang="en-GB" sz="1000" dirty="0" smtClean="0"/>
          </a:p>
          <a:p>
            <a:endParaRPr lang="en-GB" sz="1000" dirty="0"/>
          </a:p>
          <a:p>
            <a:r>
              <a:rPr lang="en-GB" sz="1000" dirty="0"/>
              <a:t>Empirical evidence shows that phases of job destruction were always followed by phases of job creation. </a:t>
            </a:r>
          </a:p>
          <a:p>
            <a:r>
              <a:rPr lang="en-GB" sz="1000" dirty="0"/>
              <a:t>The jobs are created mainly by two effects.  On the one hand, when new process technologies increase productivity and reduce prices, firms in global markets increase their competitiveness and by expanding their markets, they create jobs. </a:t>
            </a:r>
          </a:p>
          <a:p>
            <a:endParaRPr lang="en-GB" sz="1000" dirty="0"/>
          </a:p>
          <a:p>
            <a:r>
              <a:rPr lang="en-GB" sz="1000" dirty="0"/>
              <a:t>The main mechanism through which new jobs are created is diversification of the production structure and the development of new products and industries. When productivity gains are shared with workers and consumers in form of higher wages, lower working time and lower prices, demand for consumer goods increases. For example, we can observe that new jobs are created in the leisure-related industries such as tourism and sports or in the creative industries. </a:t>
            </a:r>
          </a:p>
          <a:p>
            <a:endParaRPr lang="en-GB" sz="1000" dirty="0"/>
          </a:p>
          <a:p>
            <a:r>
              <a:rPr lang="en-GB" sz="1000" dirty="0"/>
              <a:t>On the other hand, the new robots, software and artificial intelligence as well as  new infrastructure such as broadband need to be developed,</a:t>
            </a:r>
            <a:r>
              <a:rPr lang="en-US" sz="1000" dirty="0"/>
              <a:t> designed, built, maintained, and repaired. This will create new jobs for technicians, software developers, IT experts, and managers. The collection of big data and the internet of things will create new occupations, in particular at the intersection of professions, software, and machines, such as big data architects and analysts, cloud services specialists, software developers, and digital marketing professionals. </a:t>
            </a:r>
            <a:endParaRPr lang="en-GB" sz="1000" dirty="0"/>
          </a:p>
          <a:p>
            <a:endParaRPr lang="en-US" sz="1000" dirty="0"/>
          </a:p>
          <a:p>
            <a:r>
              <a:rPr lang="en-US" sz="1000" dirty="0"/>
              <a:t>Moreover, increasing complexity of new technologies requires more research, development and education. It will create jobs for scientist, engineers, teachers and trainers. </a:t>
            </a:r>
          </a:p>
          <a:p>
            <a:endParaRPr lang="en-GB" sz="1000" dirty="0"/>
          </a:p>
          <a:p>
            <a:endParaRPr lang="en-GB" sz="1000" dirty="0" smtClean="0"/>
          </a:p>
          <a:p>
            <a:endParaRPr lang="en-GB" sz="1000" dirty="0" smtClean="0"/>
          </a:p>
          <a:p>
            <a:endParaRPr lang="en-GB" sz="1000" dirty="0" smtClean="0"/>
          </a:p>
        </p:txBody>
      </p:sp>
    </p:spTree>
    <p:extLst>
      <p:ext uri="{BB962C8B-B14F-4D97-AF65-F5344CB8AC3E}">
        <p14:creationId xmlns:p14="http://schemas.microsoft.com/office/powerpoint/2010/main" val="171159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raises three fundamental questions: where do </a:t>
            </a:r>
            <a:r>
              <a:rPr lang="en-US" dirty="0"/>
              <a:t>capabilities reside, how are they created, </a:t>
            </a:r>
            <a:r>
              <a:rPr lang="en-US" dirty="0" smtClean="0"/>
              <a:t>how </a:t>
            </a:r>
            <a:r>
              <a:rPr lang="en-US" dirty="0"/>
              <a:t>do they shape innovation and the world of work</a:t>
            </a:r>
            <a:r>
              <a:rPr lang="en-US" dirty="0" smtClean="0"/>
              <a:t>?</a:t>
            </a:r>
          </a:p>
          <a:p>
            <a:endParaRPr lang="en-US" dirty="0"/>
          </a:p>
          <a:p>
            <a:r>
              <a:rPr lang="en-US" dirty="0" smtClean="0"/>
              <a:t>Capabilities to </a:t>
            </a:r>
            <a:r>
              <a:rPr lang="en-US" dirty="0"/>
              <a:t>innovate </a:t>
            </a:r>
            <a:r>
              <a:rPr lang="en-US" dirty="0" smtClean="0"/>
              <a:t>are embodied in the knowledge base of a society. Capabilities are therefore a collective phenomena, they  do  not exist at individual levels. </a:t>
            </a:r>
          </a:p>
          <a:p>
            <a:endParaRPr lang="en-US" dirty="0" smtClean="0"/>
          </a:p>
          <a:p>
            <a:r>
              <a:rPr lang="en-US" dirty="0" smtClean="0"/>
              <a:t>On </a:t>
            </a:r>
            <a:r>
              <a:rPr lang="en-US" dirty="0"/>
              <a:t>the </a:t>
            </a:r>
            <a:r>
              <a:rPr lang="en-US" dirty="0" smtClean="0"/>
              <a:t>one </a:t>
            </a:r>
            <a:r>
              <a:rPr lang="en-US" dirty="0"/>
              <a:t>hand, they are embodied in the particular mix of formal, technical and vocational knowledge of the labor force. The composition and structure of the knowledge base determines the feasible </a:t>
            </a:r>
            <a:r>
              <a:rPr lang="en-US" dirty="0" smtClean="0"/>
              <a:t>new </a:t>
            </a:r>
            <a:r>
              <a:rPr lang="en-US" dirty="0"/>
              <a:t>products </a:t>
            </a:r>
            <a:r>
              <a:rPr lang="en-US" dirty="0" smtClean="0"/>
              <a:t>a </a:t>
            </a:r>
            <a:r>
              <a:rPr lang="en-US" dirty="0"/>
              <a:t>country may </a:t>
            </a:r>
            <a:r>
              <a:rPr lang="en-US" dirty="0" smtClean="0"/>
              <a:t>develop and the jobs it may generate. Enterprises </a:t>
            </a:r>
            <a:r>
              <a:rPr lang="en-US" dirty="0"/>
              <a:t>innovate by recombining the </a:t>
            </a:r>
            <a:r>
              <a:rPr lang="en-GB" dirty="0"/>
              <a:t>distinct competences available in the labour force. As a general principle, the more diverse the technical knowledge sets and competences in the labour force, the wider the range of feasible products which enterprises may develop</a:t>
            </a:r>
            <a:r>
              <a:rPr lang="en-GB" dirty="0" smtClean="0"/>
              <a:t>. For example, a country which only has bakers and lawyers will find it difficult to develop many new products. However, a wide set of different occupations reflects a high diversity of different knowledge sets which firms can recombine and produce a completely new good.  </a:t>
            </a:r>
          </a:p>
          <a:p>
            <a:endParaRPr lang="en-GB" dirty="0" smtClean="0"/>
          </a:p>
          <a:p>
            <a:r>
              <a:rPr lang="en-US" dirty="0"/>
              <a:t>While social capabilities thus reside in the particular nature and composition of the knowledge base, they also reside in the rules and know-how embodied in institutions. Smart institutions guide choices and behavior of people. They enable societies to manage the processes of change, provide incentives to innovate, search for new solutions, and mobilize resources and creativity. The nature of institutions that societies develop is a reflection of its belief systems such as cultures, ideologies, religion or philosophies. For example, starting in the 1920s, a so-called “consumer society” evolved in the United States (and spread to Europe after World War II). This lead to changing consumption patterns and lifestyles, and finally created a Golden Age of innovation and job creation during the 1950s and 60s. This change was induced by a new belief system that provided great promise of unlimited happiness, freedom and social status in return for consuming goods and services. Newly created institutions, in particular mass advertisement and consumer credits, influenced the choices and behavior of consumers.  </a:t>
            </a:r>
            <a:endParaRPr lang="en-GB" dirty="0"/>
          </a:p>
          <a:p>
            <a:endParaRPr lang="en-US" dirty="0" smtClean="0"/>
          </a:p>
          <a:p>
            <a:endParaRPr lang="en-GB" dirty="0"/>
          </a:p>
          <a:p>
            <a:endParaRPr lang="en-GB" dirty="0"/>
          </a:p>
          <a:p>
            <a:endParaRPr lang="en-US" dirty="0"/>
          </a:p>
          <a:p>
            <a:endParaRPr lang="en-US" dirty="0"/>
          </a:p>
        </p:txBody>
      </p:sp>
      <p:sp>
        <p:nvSpPr>
          <p:cNvPr id="4" name="Slide Number Placeholder 3"/>
          <p:cNvSpPr>
            <a:spLocks noGrp="1"/>
          </p:cNvSpPr>
          <p:nvPr>
            <p:ph type="sldNum" sz="quarter" idx="10"/>
          </p:nvPr>
        </p:nvSpPr>
        <p:spPr/>
        <p:txBody>
          <a:bodyPr/>
          <a:lstStyle/>
          <a:p>
            <a:fld id="{ABE5C67F-CECB-4ACC-A92B-6CB070093CCA}" type="slidenum">
              <a:rPr lang="en-US" smtClean="0"/>
              <a:t>6</a:t>
            </a:fld>
            <a:endParaRPr lang="en-US" dirty="0"/>
          </a:p>
        </p:txBody>
      </p:sp>
    </p:spTree>
    <p:extLst>
      <p:ext uri="{BB962C8B-B14F-4D97-AF65-F5344CB8AC3E}">
        <p14:creationId xmlns:p14="http://schemas.microsoft.com/office/powerpoint/2010/main" val="1879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761661"/>
          </a:xfrm>
        </p:spPr>
        <p:txBody>
          <a:bodyPr/>
          <a:lstStyle/>
          <a:p>
            <a:r>
              <a:rPr lang="en-GB" sz="900" dirty="0" smtClean="0"/>
              <a:t>Innovation in the digital technologies have created important </a:t>
            </a:r>
            <a:r>
              <a:rPr lang="en-GB" sz="900" dirty="0"/>
              <a:t>impact on the world of work. </a:t>
            </a:r>
            <a:endParaRPr lang="en-GB" sz="900" dirty="0" smtClean="0"/>
          </a:p>
          <a:p>
            <a:endParaRPr lang="en-GB" sz="900" dirty="0"/>
          </a:p>
          <a:p>
            <a:r>
              <a:rPr lang="en-GB" sz="900" dirty="0" smtClean="0"/>
              <a:t>Robots replace </a:t>
            </a:r>
            <a:r>
              <a:rPr lang="en-GB" sz="900" dirty="0"/>
              <a:t>tasks which had been previously  performed by  workers and thus may destroy some occupations and jobs. However, </a:t>
            </a:r>
            <a:r>
              <a:rPr lang="en-GB" sz="900" dirty="0" smtClean="0"/>
              <a:t>the new generation of robots which is mobile and self-improving algorithms allows humans </a:t>
            </a:r>
            <a:r>
              <a:rPr lang="en-GB" sz="900" dirty="0"/>
              <a:t>increasingly work with machines which </a:t>
            </a:r>
            <a:r>
              <a:rPr lang="en-GB" sz="900" dirty="0" smtClean="0"/>
              <a:t>do </a:t>
            </a:r>
            <a:r>
              <a:rPr lang="en-GB" sz="900" dirty="0"/>
              <a:t>not destroy jobs, but change the nature of </a:t>
            </a:r>
            <a:r>
              <a:rPr lang="en-GB" sz="900" dirty="0" smtClean="0"/>
              <a:t>occupations and augment human work. As a long term trend, new technologies have increased complexity of jobs, and we can expect this trend to continue in industries. </a:t>
            </a:r>
          </a:p>
          <a:p>
            <a:endParaRPr lang="en-GB" sz="900" dirty="0" smtClean="0"/>
          </a:p>
          <a:p>
            <a:r>
              <a:rPr lang="en-GB" sz="900" dirty="0" smtClean="0"/>
              <a:t> </a:t>
            </a:r>
            <a:r>
              <a:rPr lang="en-GB" sz="900" dirty="0" err="1"/>
              <a:t>Robotisation</a:t>
            </a:r>
            <a:r>
              <a:rPr lang="en-GB" sz="900" dirty="0"/>
              <a:t> creates productivity gains, but these gains are often unevenly distributed. The owners of capital and skilled workers capture most of the gains, while the middle skilled workers seem to bear most of the burden as their jobs are at risk and the wage shares in many countries  declined. </a:t>
            </a:r>
          </a:p>
          <a:p>
            <a:endParaRPr lang="en-US" sz="900" dirty="0" smtClean="0"/>
          </a:p>
          <a:p>
            <a:r>
              <a:rPr lang="en-US" sz="900" dirty="0" smtClean="0"/>
              <a:t>The </a:t>
            </a:r>
            <a:r>
              <a:rPr lang="en-US" sz="900" dirty="0"/>
              <a:t>new robots have the potential to disrupt global value chains and there is some evidence from the textile sector that </a:t>
            </a:r>
            <a:r>
              <a:rPr lang="en-US" sz="900" dirty="0" err="1"/>
              <a:t>reshoring</a:t>
            </a:r>
            <a:r>
              <a:rPr lang="en-US" sz="900" dirty="0"/>
              <a:t> of jobs from low income countries to developed countries takes place. New robots in the textile industry can sew and they have the potential to  replace workers in the textile industries in low wage countries. The ILO is currently undertaking further research to understand the impact of new technologies on </a:t>
            </a:r>
            <a:r>
              <a:rPr lang="en-US" sz="900" dirty="0" err="1"/>
              <a:t>reshoring</a:t>
            </a:r>
            <a:r>
              <a:rPr lang="en-US" sz="900" dirty="0"/>
              <a:t>. </a:t>
            </a:r>
          </a:p>
          <a:p>
            <a:endParaRPr lang="en-GB" sz="900" dirty="0"/>
          </a:p>
          <a:p>
            <a:r>
              <a:rPr lang="en-US" sz="900" dirty="0"/>
              <a:t>At the same time, digital technologies will open new opportunities for developing countries. </a:t>
            </a:r>
            <a:r>
              <a:rPr lang="en-US" sz="900" dirty="0" smtClean="0"/>
              <a:t>First, </a:t>
            </a:r>
            <a:r>
              <a:rPr lang="en-US" sz="900" dirty="0"/>
              <a:t>t</a:t>
            </a:r>
            <a:r>
              <a:rPr lang="en-GB" sz="900" dirty="0"/>
              <a:t>he internet has created new business </a:t>
            </a:r>
            <a:r>
              <a:rPr lang="en-GB" sz="900" dirty="0" smtClean="0"/>
              <a:t>models. </a:t>
            </a:r>
            <a:r>
              <a:rPr lang="en-GB" sz="900" dirty="0"/>
              <a:t>Firms offer </a:t>
            </a:r>
            <a:r>
              <a:rPr lang="en-GB" sz="900" dirty="0" smtClean="0"/>
              <a:t>temporary jobs </a:t>
            </a:r>
            <a:r>
              <a:rPr lang="en-GB" sz="900" dirty="0"/>
              <a:t>on internet-based platforms </a:t>
            </a:r>
            <a:r>
              <a:rPr lang="en-GB" sz="900" dirty="0" smtClean="0"/>
              <a:t>to the so-called “crowd”. This gives skilled workers in any country with access to the internet the opportunity to compete for these jobs. These jobs</a:t>
            </a:r>
            <a:r>
              <a:rPr lang="en-GB" sz="900" dirty="0"/>
              <a:t>, however, often fail to provide decent work conditions. The ILO is currently undertaking a major research project on crowd workers in order to better understand these new forms of work.</a:t>
            </a:r>
          </a:p>
          <a:p>
            <a:r>
              <a:rPr lang="en-GB" sz="900" dirty="0"/>
              <a:t> </a:t>
            </a:r>
          </a:p>
          <a:p>
            <a:r>
              <a:rPr lang="en-US" sz="900" dirty="0" smtClean="0"/>
              <a:t>Second, the </a:t>
            </a:r>
            <a:r>
              <a:rPr lang="en-US" sz="900" dirty="0"/>
              <a:t>new wave of globalization will create </a:t>
            </a:r>
            <a:r>
              <a:rPr lang="en-US" sz="900" dirty="0" smtClean="0"/>
              <a:t> more jobs </a:t>
            </a:r>
            <a:r>
              <a:rPr lang="en-US" sz="900" dirty="0"/>
              <a:t>in developing </a:t>
            </a:r>
            <a:r>
              <a:rPr lang="en-US" sz="900" dirty="0" smtClean="0"/>
              <a:t>countries. However, while </a:t>
            </a:r>
            <a:r>
              <a:rPr lang="en-US" sz="900" dirty="0" err="1" smtClean="0"/>
              <a:t>labour-intensive</a:t>
            </a:r>
            <a:r>
              <a:rPr lang="en-US" sz="900" dirty="0" smtClean="0"/>
              <a:t> jobs in the manufacturing is expected to decline in global value chains, remote services will increase. The rise of smart production </a:t>
            </a:r>
            <a:r>
              <a:rPr lang="en-US" sz="900" dirty="0"/>
              <a:t>systems </a:t>
            </a:r>
            <a:r>
              <a:rPr lang="en-US" sz="900" dirty="0" smtClean="0"/>
              <a:t>such as industry 4.0 will provide </a:t>
            </a:r>
            <a:r>
              <a:rPr lang="en-US" sz="900" dirty="0"/>
              <a:t>opportunities for remote monitoring, maintenance and repair services. Engineers at any place in the world with access to the internet will be able to undertake diagnostics when such digital systems break down, solve problems in the software domain, and inform technicians to repair hardware or computers and robots to replace broken physical parts.  In addition, tasks  in research and development, in  as well as in finance, design, and marketing services is expected to shift to developing countries. The young workforce in many developed countries is well qualified, but has wages one-third of those in developed countries.</a:t>
            </a:r>
          </a:p>
          <a:p>
            <a:endParaRPr lang="en-US" dirty="0"/>
          </a:p>
        </p:txBody>
      </p:sp>
      <p:sp>
        <p:nvSpPr>
          <p:cNvPr id="4" name="Slide Number Placeholder 3"/>
          <p:cNvSpPr>
            <a:spLocks noGrp="1"/>
          </p:cNvSpPr>
          <p:nvPr>
            <p:ph type="sldNum" sz="quarter" idx="10"/>
          </p:nvPr>
        </p:nvSpPr>
        <p:spPr/>
        <p:txBody>
          <a:bodyPr/>
          <a:lstStyle/>
          <a:p>
            <a:fld id="{ABE5C67F-CECB-4ACC-A92B-6CB070093CCA}" type="slidenum">
              <a:rPr lang="en-US" smtClean="0"/>
              <a:t>8</a:t>
            </a:fld>
            <a:endParaRPr lang="en-US" dirty="0"/>
          </a:p>
        </p:txBody>
      </p:sp>
    </p:spTree>
    <p:extLst>
      <p:ext uri="{BB962C8B-B14F-4D97-AF65-F5344CB8AC3E}">
        <p14:creationId xmlns:p14="http://schemas.microsoft.com/office/powerpoint/2010/main" val="60604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761661"/>
          </a:xfrm>
        </p:spPr>
        <p:txBody>
          <a:bodyPr/>
          <a:lstStyle/>
          <a:p>
            <a:r>
              <a:rPr lang="en-GB" sz="900" dirty="0" smtClean="0"/>
              <a:t>Innovation in the digital technologies have created important </a:t>
            </a:r>
            <a:r>
              <a:rPr lang="en-GB" sz="900" dirty="0"/>
              <a:t>impact on the world of work. </a:t>
            </a:r>
            <a:endParaRPr lang="en-GB" sz="900" dirty="0" smtClean="0"/>
          </a:p>
          <a:p>
            <a:endParaRPr lang="en-GB" sz="900" dirty="0"/>
          </a:p>
          <a:p>
            <a:r>
              <a:rPr lang="en-GB" sz="900" dirty="0" smtClean="0"/>
              <a:t>Robots replace </a:t>
            </a:r>
            <a:r>
              <a:rPr lang="en-GB" sz="900" dirty="0"/>
              <a:t>tasks which had been previously  performed by  workers and thus may destroy some occupations and jobs. However, </a:t>
            </a:r>
            <a:r>
              <a:rPr lang="en-GB" sz="900" dirty="0" smtClean="0"/>
              <a:t>the new generation of robots which is mobile and self-improving algorithms allows humans </a:t>
            </a:r>
            <a:r>
              <a:rPr lang="en-GB" sz="900" dirty="0"/>
              <a:t>increasingly work with machines which </a:t>
            </a:r>
            <a:r>
              <a:rPr lang="en-GB" sz="900" dirty="0" smtClean="0"/>
              <a:t>do </a:t>
            </a:r>
            <a:r>
              <a:rPr lang="en-GB" sz="900" dirty="0"/>
              <a:t>not destroy jobs, but change the nature of </a:t>
            </a:r>
            <a:r>
              <a:rPr lang="en-GB" sz="900" dirty="0" smtClean="0"/>
              <a:t>occupations and augment human work. As a long term trend, new technologies have increased complexity of jobs, and we can expect this trend to continue in industries. </a:t>
            </a:r>
          </a:p>
          <a:p>
            <a:endParaRPr lang="en-GB" sz="900" dirty="0" smtClean="0"/>
          </a:p>
          <a:p>
            <a:r>
              <a:rPr lang="en-GB" sz="900" dirty="0" smtClean="0"/>
              <a:t> </a:t>
            </a:r>
            <a:r>
              <a:rPr lang="en-GB" sz="900" dirty="0" err="1"/>
              <a:t>Robotisation</a:t>
            </a:r>
            <a:r>
              <a:rPr lang="en-GB" sz="900" dirty="0"/>
              <a:t> creates productivity gains, but these gains are often unevenly distributed. The owners of capital and skilled workers capture most of the gains, while the middle skilled workers seem to bear most of the burden as their jobs are at risk and the wage shares in many countries  declined. </a:t>
            </a:r>
          </a:p>
          <a:p>
            <a:endParaRPr lang="en-US" sz="900" dirty="0" smtClean="0"/>
          </a:p>
          <a:p>
            <a:r>
              <a:rPr lang="en-US" sz="900" dirty="0" smtClean="0"/>
              <a:t>The </a:t>
            </a:r>
            <a:r>
              <a:rPr lang="en-US" sz="900" dirty="0"/>
              <a:t>new robots have the potential to disrupt global value chains and there is some evidence from the textile sector that </a:t>
            </a:r>
            <a:r>
              <a:rPr lang="en-US" sz="900" dirty="0" err="1"/>
              <a:t>reshoring</a:t>
            </a:r>
            <a:r>
              <a:rPr lang="en-US" sz="900" dirty="0"/>
              <a:t> of jobs from low income countries to developed countries takes place. New robots in the textile industry can sew and they have the potential to  replace workers in the textile industries in low wage countries. The ILO is currently undertaking further research to understand the impact of new technologies on </a:t>
            </a:r>
            <a:r>
              <a:rPr lang="en-US" sz="900" dirty="0" err="1"/>
              <a:t>reshoring</a:t>
            </a:r>
            <a:r>
              <a:rPr lang="en-US" sz="900" dirty="0"/>
              <a:t>. </a:t>
            </a:r>
          </a:p>
          <a:p>
            <a:endParaRPr lang="en-GB" sz="900" dirty="0"/>
          </a:p>
          <a:p>
            <a:r>
              <a:rPr lang="en-US" sz="900" dirty="0"/>
              <a:t>At the same time, digital technologies will open new opportunities for developing countries. </a:t>
            </a:r>
            <a:r>
              <a:rPr lang="en-US" sz="900" dirty="0" smtClean="0"/>
              <a:t>First, </a:t>
            </a:r>
            <a:r>
              <a:rPr lang="en-US" sz="900" dirty="0"/>
              <a:t>t</a:t>
            </a:r>
            <a:r>
              <a:rPr lang="en-GB" sz="900" dirty="0"/>
              <a:t>he internet has created new business </a:t>
            </a:r>
            <a:r>
              <a:rPr lang="en-GB" sz="900" dirty="0" smtClean="0"/>
              <a:t>models. </a:t>
            </a:r>
            <a:r>
              <a:rPr lang="en-GB" sz="900" dirty="0"/>
              <a:t>Firms offer </a:t>
            </a:r>
            <a:r>
              <a:rPr lang="en-GB" sz="900" dirty="0" smtClean="0"/>
              <a:t>temporary jobs </a:t>
            </a:r>
            <a:r>
              <a:rPr lang="en-GB" sz="900" dirty="0"/>
              <a:t>on internet-based platforms </a:t>
            </a:r>
            <a:r>
              <a:rPr lang="en-GB" sz="900" dirty="0" smtClean="0"/>
              <a:t>to the so-called “crowd”. This gives skilled workers in any country with access to the internet the opportunity to compete for these jobs. These jobs</a:t>
            </a:r>
            <a:r>
              <a:rPr lang="en-GB" sz="900" dirty="0"/>
              <a:t>, however, often fail to provide decent work conditions. The ILO is currently undertaking a major research project on crowd workers in order to better understand these new forms of work.</a:t>
            </a:r>
          </a:p>
          <a:p>
            <a:r>
              <a:rPr lang="en-GB" sz="900" dirty="0"/>
              <a:t> </a:t>
            </a:r>
          </a:p>
          <a:p>
            <a:r>
              <a:rPr lang="en-US" sz="900" dirty="0" smtClean="0"/>
              <a:t>Second, the </a:t>
            </a:r>
            <a:r>
              <a:rPr lang="en-US" sz="900" dirty="0"/>
              <a:t>new wave of globalization will create </a:t>
            </a:r>
            <a:r>
              <a:rPr lang="en-US" sz="900" dirty="0" smtClean="0"/>
              <a:t> more jobs </a:t>
            </a:r>
            <a:r>
              <a:rPr lang="en-US" sz="900" dirty="0"/>
              <a:t>in developing </a:t>
            </a:r>
            <a:r>
              <a:rPr lang="en-US" sz="900" dirty="0" smtClean="0"/>
              <a:t>countries. However, while </a:t>
            </a:r>
            <a:r>
              <a:rPr lang="en-US" sz="900" dirty="0" err="1" smtClean="0"/>
              <a:t>labour-intensive</a:t>
            </a:r>
            <a:r>
              <a:rPr lang="en-US" sz="900" dirty="0" smtClean="0"/>
              <a:t> jobs in the manufacturing is expected to decline in global value chains, remote services will increase. The rise of smart production </a:t>
            </a:r>
            <a:r>
              <a:rPr lang="en-US" sz="900" dirty="0"/>
              <a:t>systems </a:t>
            </a:r>
            <a:r>
              <a:rPr lang="en-US" sz="900" dirty="0" smtClean="0"/>
              <a:t>such as industry 4.0 will provide </a:t>
            </a:r>
            <a:r>
              <a:rPr lang="en-US" sz="900" dirty="0"/>
              <a:t>opportunities for remote monitoring, maintenance and repair services. Engineers at any place in the world with access to the internet will be able to undertake diagnostics when such digital systems break down, solve problems in the software domain, and inform technicians to repair hardware or computers and robots to replace broken physical parts.  In addition, tasks  in research and development, in  as well as in finance, design, and marketing services is expected to shift to developing countries. The young workforce in many developed countries is well qualified, but has wages one-third of those in developed countries.</a:t>
            </a:r>
          </a:p>
          <a:p>
            <a:endParaRPr lang="en-US" dirty="0"/>
          </a:p>
        </p:txBody>
      </p:sp>
      <p:sp>
        <p:nvSpPr>
          <p:cNvPr id="4" name="Slide Number Placeholder 3"/>
          <p:cNvSpPr>
            <a:spLocks noGrp="1"/>
          </p:cNvSpPr>
          <p:nvPr>
            <p:ph type="sldNum" sz="quarter" idx="10"/>
          </p:nvPr>
        </p:nvSpPr>
        <p:spPr/>
        <p:txBody>
          <a:bodyPr/>
          <a:lstStyle/>
          <a:p>
            <a:fld id="{ABE5C67F-CECB-4ACC-A92B-6CB070093CCA}" type="slidenum">
              <a:rPr lang="en-US" smtClean="0"/>
              <a:t>9</a:t>
            </a:fld>
            <a:endParaRPr lang="en-US" dirty="0"/>
          </a:p>
        </p:txBody>
      </p:sp>
    </p:spTree>
    <p:extLst>
      <p:ext uri="{BB962C8B-B14F-4D97-AF65-F5344CB8AC3E}">
        <p14:creationId xmlns:p14="http://schemas.microsoft.com/office/powerpoint/2010/main" val="108927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Note: Job destruction rate </a:t>
            </a:r>
            <a:r>
              <a:rPr lang="fr-CH" dirty="0" err="1" smtClean="0"/>
              <a:t>is</a:t>
            </a:r>
            <a:r>
              <a:rPr lang="fr-CH" dirty="0" smtClean="0"/>
              <a:t> a </a:t>
            </a:r>
            <a:r>
              <a:rPr lang="fr-CH" dirty="0" err="1" smtClean="0"/>
              <a:t>weighted</a:t>
            </a:r>
            <a:r>
              <a:rPr lang="fr-CH" dirty="0" smtClean="0"/>
              <a:t> </a:t>
            </a:r>
            <a:r>
              <a:rPr lang="fr-CH" dirty="0" err="1" smtClean="0"/>
              <a:t>average</a:t>
            </a:r>
            <a:r>
              <a:rPr lang="fr-CH" dirty="0" smtClean="0"/>
              <a:t> of </a:t>
            </a:r>
            <a:r>
              <a:rPr lang="fr-CH" dirty="0" err="1" smtClean="0"/>
              <a:t>Australia</a:t>
            </a:r>
            <a:r>
              <a:rPr lang="fr-CH" dirty="0" smtClean="0"/>
              <a:t>, </a:t>
            </a:r>
            <a:r>
              <a:rPr lang="fr-CH" dirty="0" err="1" smtClean="0"/>
              <a:t>Belgium</a:t>
            </a:r>
            <a:r>
              <a:rPr lang="fr-CH" dirty="0" smtClean="0"/>
              <a:t>, Canada, </a:t>
            </a:r>
            <a:r>
              <a:rPr lang="fr-CH" dirty="0" err="1" smtClean="0"/>
              <a:t>Denmark</a:t>
            </a:r>
            <a:r>
              <a:rPr lang="fr-CH" dirty="0" smtClean="0"/>
              <a:t>, France, </a:t>
            </a:r>
            <a:r>
              <a:rPr lang="fr-CH" dirty="0" err="1" smtClean="0"/>
              <a:t>Greece</a:t>
            </a:r>
            <a:r>
              <a:rPr lang="fr-CH" dirty="0" smtClean="0"/>
              <a:t>, Ireland, </a:t>
            </a:r>
            <a:r>
              <a:rPr lang="fr-CH" dirty="0" err="1" smtClean="0"/>
              <a:t>Italy</a:t>
            </a:r>
            <a:r>
              <a:rPr lang="fr-CH" dirty="0" smtClean="0"/>
              <a:t>, </a:t>
            </a:r>
            <a:r>
              <a:rPr lang="fr-CH" dirty="0" err="1" smtClean="0"/>
              <a:t>Japan</a:t>
            </a:r>
            <a:r>
              <a:rPr lang="fr-CH" dirty="0" smtClean="0"/>
              <a:t>, Luxembourg, </a:t>
            </a:r>
            <a:r>
              <a:rPr lang="fr-CH" dirty="0" err="1" smtClean="0"/>
              <a:t>Netherlands</a:t>
            </a:r>
            <a:r>
              <a:rPr lang="fr-CH" dirty="0" smtClean="0"/>
              <a:t>, </a:t>
            </a:r>
            <a:r>
              <a:rPr lang="fr-CH" dirty="0" err="1" smtClean="0"/>
              <a:t>Sweden</a:t>
            </a:r>
            <a:r>
              <a:rPr lang="fr-CH" dirty="0" smtClean="0"/>
              <a:t>, United </a:t>
            </a:r>
            <a:r>
              <a:rPr lang="fr-CH" dirty="0" err="1" smtClean="0"/>
              <a:t>Kingdom</a:t>
            </a:r>
            <a:r>
              <a:rPr lang="fr-CH" dirty="0" smtClean="0"/>
              <a:t> and United States</a:t>
            </a:r>
          </a:p>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Source: ILO, Labour </a:t>
            </a:r>
            <a:r>
              <a:rPr lang="fr-CH" dirty="0" err="1" smtClean="0"/>
              <a:t>Flows</a:t>
            </a:r>
            <a:r>
              <a:rPr lang="fr-CH" dirty="0" smtClean="0"/>
              <a:t> </a:t>
            </a:r>
            <a:r>
              <a:rPr lang="fr-CH" dirty="0" err="1" smtClean="0"/>
              <a:t>database</a:t>
            </a:r>
            <a:r>
              <a:rPr lang="fr-CH" dirty="0" smtClean="0"/>
              <a:t>, 2013; tenure rates: OECD, Labour Force </a:t>
            </a:r>
            <a:r>
              <a:rPr lang="fr-CH" dirty="0" err="1" smtClean="0"/>
              <a:t>Statistics</a:t>
            </a:r>
            <a:r>
              <a:rPr lang="fr-CH" dirty="0" smtClean="0"/>
              <a:t>; computer </a:t>
            </a:r>
            <a:r>
              <a:rPr lang="fr-CH" dirty="0" err="1" smtClean="0"/>
              <a:t>storage</a:t>
            </a:r>
            <a:r>
              <a:rPr lang="fr-CH" baseline="0" dirty="0" smtClean="0"/>
              <a:t> </a:t>
            </a:r>
            <a:r>
              <a:rPr lang="fr-CH" baseline="0" dirty="0" err="1" smtClean="0"/>
              <a:t>cost</a:t>
            </a:r>
            <a:r>
              <a:rPr lang="fr-CH" baseline="0" dirty="0" smtClean="0"/>
              <a:t>: </a:t>
            </a:r>
            <a:r>
              <a:rPr lang="en-GB" dirty="0" err="1" smtClean="0"/>
              <a:t>Muehlhauser</a:t>
            </a:r>
            <a:r>
              <a:rPr lang="en-GB" dirty="0" smtClean="0"/>
              <a:t>, L. 2014 ''Exponential and non-exponential trends in information technology'', available at: https://intelligence.org/2014/05/12/exponential-and-non-exponential/</a:t>
            </a:r>
          </a:p>
          <a:p>
            <a:endParaRPr lang="en-GB" dirty="0" smtClean="0"/>
          </a:p>
        </p:txBody>
      </p:sp>
      <p:sp>
        <p:nvSpPr>
          <p:cNvPr id="4" name="Slide Number Placeholder 3"/>
          <p:cNvSpPr>
            <a:spLocks noGrp="1"/>
          </p:cNvSpPr>
          <p:nvPr>
            <p:ph type="sldNum" sz="quarter" idx="10"/>
          </p:nvPr>
        </p:nvSpPr>
        <p:spPr/>
        <p:txBody>
          <a:bodyPr/>
          <a:lstStyle/>
          <a:p>
            <a:fld id="{D259692F-F0A1-4A0E-AD06-97D597CC59A8}" type="slidenum">
              <a:rPr lang="en-GB" smtClean="0"/>
              <a:t>10</a:t>
            </a:fld>
            <a:endParaRPr lang="en-GB" dirty="0"/>
          </a:p>
        </p:txBody>
      </p:sp>
    </p:spTree>
    <p:extLst>
      <p:ext uri="{BB962C8B-B14F-4D97-AF65-F5344CB8AC3E}">
        <p14:creationId xmlns:p14="http://schemas.microsoft.com/office/powerpoint/2010/main" val="38627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Source:</a:t>
            </a:r>
            <a:r>
              <a:rPr lang="en-US" sz="1200" kern="1200" baseline="0" dirty="0" smtClean="0">
                <a:solidFill>
                  <a:schemeClr val="tx1"/>
                </a:solidFill>
                <a:effectLst/>
                <a:latin typeface="+mn-lt"/>
                <a:ea typeface="+mn-ea"/>
                <a:cs typeface="+mn-cs"/>
              </a:rPr>
              <a:t> ILO, Global Employment Trends, Nov 2017; Global Wage Report 2016-17</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59692F-F0A1-4A0E-AD06-97D597CC59A8}" type="slidenum">
              <a:rPr lang="en-GB" smtClean="0"/>
              <a:t>11</a:t>
            </a:fld>
            <a:endParaRPr lang="en-GB" dirty="0"/>
          </a:p>
        </p:txBody>
      </p:sp>
    </p:spTree>
    <p:extLst>
      <p:ext uri="{BB962C8B-B14F-4D97-AF65-F5344CB8AC3E}">
        <p14:creationId xmlns:p14="http://schemas.microsoft.com/office/powerpoint/2010/main" val="357574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1" u="none" strike="noStrike" kern="1200" dirty="0" smtClean="0">
                <a:solidFill>
                  <a:schemeClr val="tx1"/>
                </a:solidFill>
                <a:effectLst/>
                <a:latin typeface="+mn-lt"/>
                <a:ea typeface="+mn-ea"/>
                <a:cs typeface="+mn-cs"/>
              </a:rPr>
              <a:t>Note: Change in employment shares, in percentage points; *: forecasts after 2016</a:t>
            </a:r>
            <a:r>
              <a:rPr lang="en-GB" dirty="0" smtClean="0"/>
              <a:t> </a:t>
            </a:r>
          </a:p>
          <a:p>
            <a:r>
              <a:rPr lang="en-GB" sz="1200" b="0" i="1" u="none" strike="noStrike" kern="1200" dirty="0" smtClean="0">
                <a:solidFill>
                  <a:schemeClr val="tx1"/>
                </a:solidFill>
                <a:effectLst/>
                <a:latin typeface="+mn-lt"/>
                <a:ea typeface="+mn-ea"/>
                <a:cs typeface="+mn-cs"/>
              </a:rPr>
              <a:t>Source: ILO, Trends Econometric Models, Nov 2016</a:t>
            </a:r>
            <a:r>
              <a:rPr lang="en-GB" dirty="0" smtClean="0"/>
              <a:t> </a:t>
            </a:r>
            <a:endParaRPr lang="en-GB" dirty="0"/>
          </a:p>
        </p:txBody>
      </p:sp>
      <p:sp>
        <p:nvSpPr>
          <p:cNvPr id="4" name="Slide Number Placeholder 3"/>
          <p:cNvSpPr>
            <a:spLocks noGrp="1"/>
          </p:cNvSpPr>
          <p:nvPr>
            <p:ph type="sldNum" sz="quarter" idx="10"/>
          </p:nvPr>
        </p:nvSpPr>
        <p:spPr/>
        <p:txBody>
          <a:bodyPr/>
          <a:lstStyle/>
          <a:p>
            <a:fld id="{D259692F-F0A1-4A0E-AD06-97D597CC59A8}" type="slidenum">
              <a:rPr lang="en-GB" smtClean="0"/>
              <a:t>12</a:t>
            </a:fld>
            <a:endParaRPr lang="en-GB" dirty="0"/>
          </a:p>
        </p:txBody>
      </p:sp>
    </p:spTree>
    <p:extLst>
      <p:ext uri="{BB962C8B-B14F-4D97-AF65-F5344CB8AC3E}">
        <p14:creationId xmlns:p14="http://schemas.microsoft.com/office/powerpoint/2010/main" val="423498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E77F7C-7017-43CD-B96F-0037D166C9A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72213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77F7C-7017-43CD-B96F-0037D166C9A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362381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77F7C-7017-43CD-B96F-0037D166C9A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75156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77F7C-7017-43CD-B96F-0037D166C9A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408974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77F7C-7017-43CD-B96F-0037D166C9A1}"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412880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E77F7C-7017-43CD-B96F-0037D166C9A1}"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296065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E77F7C-7017-43CD-B96F-0037D166C9A1}"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408768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77F7C-7017-43CD-B96F-0037D166C9A1}" type="datetimeFigureOut">
              <a:rPr lang="en-US" smtClean="0"/>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138901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77F7C-7017-43CD-B96F-0037D166C9A1}"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14346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77F7C-7017-43CD-B96F-0037D166C9A1}"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229489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77F7C-7017-43CD-B96F-0037D166C9A1}"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D0590-0097-4DD1-8ED1-C1F1328FD4E9}" type="slidenum">
              <a:rPr lang="en-US" smtClean="0"/>
              <a:t>‹#›</a:t>
            </a:fld>
            <a:endParaRPr lang="en-US"/>
          </a:p>
        </p:txBody>
      </p:sp>
    </p:spTree>
    <p:extLst>
      <p:ext uri="{BB962C8B-B14F-4D97-AF65-F5344CB8AC3E}">
        <p14:creationId xmlns:p14="http://schemas.microsoft.com/office/powerpoint/2010/main" val="2824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77F7C-7017-43CD-B96F-0037D166C9A1}" type="datetimeFigureOut">
              <a:rPr lang="en-US" smtClean="0"/>
              <a:t>6/19/2018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D0590-0097-4DD1-8ED1-C1F1328FD4E9}" type="slidenum">
              <a:rPr lang="en-US" smtClean="0"/>
              <a:t>‹#›</a:t>
            </a:fld>
            <a:endParaRPr lang="en-US"/>
          </a:p>
        </p:txBody>
      </p:sp>
    </p:spTree>
    <p:extLst>
      <p:ext uri="{BB962C8B-B14F-4D97-AF65-F5344CB8AC3E}">
        <p14:creationId xmlns:p14="http://schemas.microsoft.com/office/powerpoint/2010/main" val="408903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nubler@ilo.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286662"/>
          </a:xfrm>
          <a:solidFill>
            <a:schemeClr val="accent5">
              <a:lumMod val="60000"/>
              <a:lumOff val="40000"/>
            </a:schemeClr>
          </a:solidFill>
        </p:spPr>
        <p:txBody>
          <a:bodyPr>
            <a:normAutofit/>
          </a:bodyPr>
          <a:lstStyle/>
          <a:p>
            <a:r>
              <a:rPr lang="de-DE" sz="3600" dirty="0" smtClean="0"/>
              <a:t>The </a:t>
            </a:r>
            <a:r>
              <a:rPr lang="de-DE" sz="3600" dirty="0"/>
              <a:t>state of play of digitalisation and the future of work and social </a:t>
            </a:r>
            <a:r>
              <a:rPr lang="de-DE" sz="3600" dirty="0" smtClean="0"/>
              <a:t>relations</a:t>
            </a:r>
            <a:br>
              <a:rPr lang="de-DE" sz="3600" dirty="0" smtClean="0"/>
            </a:br>
            <a:endParaRPr lang="en-US" dirty="0"/>
          </a:p>
        </p:txBody>
      </p:sp>
      <p:sp>
        <p:nvSpPr>
          <p:cNvPr id="3" name="Subtitle 2"/>
          <p:cNvSpPr>
            <a:spLocks noGrp="1"/>
          </p:cNvSpPr>
          <p:nvPr>
            <p:ph type="subTitle" idx="1"/>
          </p:nvPr>
        </p:nvSpPr>
        <p:spPr>
          <a:xfrm>
            <a:off x="1524000" y="4014216"/>
            <a:ext cx="9144000" cy="2404872"/>
          </a:xfrm>
        </p:spPr>
        <p:txBody>
          <a:bodyPr>
            <a:normAutofit fontScale="62500" lnSpcReduction="20000"/>
          </a:bodyPr>
          <a:lstStyle/>
          <a:p>
            <a:pPr algn="l"/>
            <a:r>
              <a:rPr lang="en-US" dirty="0" smtClean="0"/>
              <a:t>Irmgard Nübler </a:t>
            </a:r>
          </a:p>
          <a:p>
            <a:pPr algn="l"/>
            <a:r>
              <a:rPr lang="en-US" dirty="0" smtClean="0"/>
              <a:t>Research Department </a:t>
            </a:r>
          </a:p>
          <a:p>
            <a:pPr algn="l"/>
            <a:r>
              <a:rPr lang="en-US" dirty="0" smtClean="0"/>
              <a:t>International </a:t>
            </a:r>
            <a:r>
              <a:rPr lang="en-US" dirty="0" err="1" smtClean="0"/>
              <a:t>Labour</a:t>
            </a:r>
            <a:r>
              <a:rPr lang="en-US" dirty="0" smtClean="0"/>
              <a:t> </a:t>
            </a:r>
            <a:r>
              <a:rPr lang="en-US" dirty="0" err="1" smtClean="0"/>
              <a:t>Organisation</a:t>
            </a:r>
            <a:endParaRPr lang="en-US" dirty="0" smtClean="0"/>
          </a:p>
          <a:p>
            <a:pPr algn="l"/>
            <a:r>
              <a:rPr lang="en-US" dirty="0" smtClean="0"/>
              <a:t>Geneva</a:t>
            </a:r>
          </a:p>
          <a:p>
            <a:pPr algn="l"/>
            <a:endParaRPr lang="en-US" dirty="0"/>
          </a:p>
          <a:p>
            <a:pPr algn="l"/>
            <a:r>
              <a:rPr lang="en-US" dirty="0" smtClean="0"/>
              <a:t>Prepared for the Conference </a:t>
            </a:r>
            <a:r>
              <a:rPr lang="en-US" i="1" dirty="0" err="1" smtClean="0"/>
              <a:t>Digitalisation</a:t>
            </a:r>
            <a:r>
              <a:rPr lang="en-US" i="1" dirty="0" smtClean="0"/>
              <a:t> and the Future of Work and Social Relati</a:t>
            </a:r>
            <a:r>
              <a:rPr lang="en-US" dirty="0" smtClean="0"/>
              <a:t>ons</a:t>
            </a:r>
          </a:p>
          <a:p>
            <a:pPr algn="l"/>
            <a:r>
              <a:rPr lang="en-US" dirty="0" smtClean="0"/>
              <a:t>Berlin, 23 April 2018</a:t>
            </a:r>
          </a:p>
          <a:p>
            <a:pPr algn="l"/>
            <a:r>
              <a:rPr lang="en-US" dirty="0" err="1" smtClean="0"/>
              <a:t>organised</a:t>
            </a:r>
            <a:r>
              <a:rPr lang="en-US" dirty="0" smtClean="0"/>
              <a:t> by the Conference of European Churches (CEC) / Church Action on </a:t>
            </a:r>
            <a:r>
              <a:rPr lang="en-US" dirty="0" err="1" smtClean="0"/>
              <a:t>Labour</a:t>
            </a:r>
            <a:r>
              <a:rPr lang="en-US" dirty="0" smtClean="0"/>
              <a:t> and Life (CALL) </a:t>
            </a:r>
          </a:p>
          <a:p>
            <a:pPr algn="l"/>
            <a:endParaRPr lang="en-US" dirty="0" smtClean="0"/>
          </a:p>
          <a:p>
            <a:pPr algn="l"/>
            <a:endParaRPr lang="en-US" dirty="0" smtClean="0"/>
          </a:p>
          <a:p>
            <a:pPr algn="l"/>
            <a:endParaRPr lang="en-US" dirty="0"/>
          </a:p>
          <a:p>
            <a:pPr algn="l"/>
            <a:endParaRPr lang="en-US" dirty="0"/>
          </a:p>
        </p:txBody>
      </p:sp>
    </p:spTree>
    <p:extLst>
      <p:ext uri="{BB962C8B-B14F-4D97-AF65-F5344CB8AC3E}">
        <p14:creationId xmlns:p14="http://schemas.microsoft.com/office/powerpoint/2010/main" val="422776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5460826" y="-3937620"/>
            <a:ext cx="126876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702718" y="432247"/>
            <a:ext cx="8784976" cy="461665"/>
          </a:xfrm>
          <a:prstGeom prst="rect">
            <a:avLst/>
          </a:prstGeom>
          <a:noFill/>
          <a:ln>
            <a:noFill/>
          </a:ln>
        </p:spPr>
        <p:txBody>
          <a:bodyPr wrap="square" rtlCol="0" anchor="ctr">
            <a:spAutoFit/>
          </a:bodyPr>
          <a:lstStyle/>
          <a:p>
            <a:r>
              <a:rPr lang="en-US" sz="2400" b="1" dirty="0" smtClean="0">
                <a:solidFill>
                  <a:schemeClr val="bg1"/>
                </a:solidFill>
                <a:effectLst>
                  <a:outerShdw blurRad="38100" dist="38100" dir="2700000" algn="tl">
                    <a:srgbClr val="000000">
                      <a:alpha val="43137"/>
                    </a:srgbClr>
                  </a:outerShdw>
                </a:effectLst>
              </a:rPr>
              <a:t>II. Impact on jobs and distribution of productivity gains</a:t>
            </a:r>
            <a:endParaRPr lang="en-US" sz="24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207" y="1556792"/>
            <a:ext cx="4860826" cy="4436393"/>
          </a:xfrm>
          <a:prstGeom prst="rect">
            <a:avLst/>
          </a:prstGeom>
        </p:spPr>
      </p:pic>
      <p:sp>
        <p:nvSpPr>
          <p:cNvPr id="2" name="TextBox 1"/>
          <p:cNvSpPr txBox="1"/>
          <p:nvPr/>
        </p:nvSpPr>
        <p:spPr>
          <a:xfrm>
            <a:off x="6384034" y="1297856"/>
            <a:ext cx="4032447" cy="4985980"/>
          </a:xfrm>
          <a:prstGeom prst="rect">
            <a:avLst/>
          </a:prstGeom>
          <a:noFill/>
        </p:spPr>
        <p:txBody>
          <a:bodyPr wrap="square" rtlCol="0">
            <a:spAutoFit/>
          </a:bodyPr>
          <a:lstStyle/>
          <a:p>
            <a:r>
              <a:rPr lang="en-US" sz="2000" dirty="0"/>
              <a:t>Impacts of technological changes?</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Declining cost of digital technology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After the earlier episode of technological pessimism, a </a:t>
            </a:r>
            <a:r>
              <a:rPr lang="en-US" sz="2000" b="1" i="1" dirty="0">
                <a:solidFill>
                  <a:schemeClr val="tx2">
                    <a:lumMod val="60000"/>
                    <a:lumOff val="40000"/>
                  </a:schemeClr>
                </a:solidFill>
              </a:rPr>
              <a:t>more balanced analysis of net job losses</a:t>
            </a:r>
            <a:r>
              <a:rPr lang="en-US" sz="2000" dirty="0"/>
              <a:t> (e.g., job destruction rates have been declining</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Growing concerns about the </a:t>
            </a:r>
            <a:r>
              <a:rPr lang="en-US" sz="2000" b="1" i="1" dirty="0">
                <a:solidFill>
                  <a:schemeClr val="tx2">
                    <a:lumMod val="60000"/>
                    <a:lumOff val="40000"/>
                  </a:schemeClr>
                </a:solidFill>
              </a:rPr>
              <a:t>distribution of productivity gains</a:t>
            </a:r>
          </a:p>
          <a:p>
            <a:pPr marL="800100" lvl="1" indent="-342900">
              <a:buFont typeface="Wingdings" panose="05000000000000000000" pitchFamily="2" charset="2"/>
              <a:buChar char="Ø"/>
            </a:pPr>
            <a:endParaRPr lang="en-US" sz="2000" dirty="0"/>
          </a:p>
          <a:p>
            <a:pPr marL="800100" lvl="1" indent="-342900">
              <a:buFont typeface="Wingdings" panose="05000000000000000000" pitchFamily="2" charset="2"/>
              <a:buChar char="Ø"/>
            </a:pPr>
            <a:endParaRPr lang="en-US" sz="2000" dirty="0"/>
          </a:p>
          <a:p>
            <a:pPr marL="285750" indent="-285750">
              <a:buFont typeface="Arial" panose="020B0604020202020204" pitchFamily="34" charset="0"/>
              <a:buChar char="•"/>
            </a:pPr>
            <a:endParaRPr lang="en-GB" dirty="0"/>
          </a:p>
        </p:txBody>
      </p:sp>
      <p:sp>
        <p:nvSpPr>
          <p:cNvPr id="3" name="TextBox 2"/>
          <p:cNvSpPr txBox="1"/>
          <p:nvPr/>
        </p:nvSpPr>
        <p:spPr>
          <a:xfrm>
            <a:off x="1916518" y="6116961"/>
            <a:ext cx="7491850" cy="646331"/>
          </a:xfrm>
          <a:prstGeom prst="rect">
            <a:avLst/>
          </a:prstGeom>
          <a:noFill/>
        </p:spPr>
        <p:txBody>
          <a:bodyPr wrap="square" rtlCol="0">
            <a:spAutoFit/>
          </a:bodyPr>
          <a:lstStyle/>
          <a:p>
            <a:r>
              <a:rPr lang="fr-CH" sz="1200" dirty="0"/>
              <a:t>Note: Job destruction rate </a:t>
            </a:r>
            <a:r>
              <a:rPr lang="fr-CH" sz="1200" dirty="0" err="1"/>
              <a:t>is</a:t>
            </a:r>
            <a:r>
              <a:rPr lang="fr-CH" sz="1200" dirty="0"/>
              <a:t> a </a:t>
            </a:r>
            <a:r>
              <a:rPr lang="fr-CH" sz="1200" dirty="0" err="1"/>
              <a:t>weighted</a:t>
            </a:r>
            <a:r>
              <a:rPr lang="fr-CH" sz="1200" dirty="0"/>
              <a:t> </a:t>
            </a:r>
            <a:r>
              <a:rPr lang="fr-CH" sz="1200" dirty="0" err="1"/>
              <a:t>average</a:t>
            </a:r>
            <a:r>
              <a:rPr lang="fr-CH" sz="1200" dirty="0"/>
              <a:t> of </a:t>
            </a:r>
            <a:r>
              <a:rPr lang="fr-CH" sz="1200" dirty="0" err="1"/>
              <a:t>Australia</a:t>
            </a:r>
            <a:r>
              <a:rPr lang="fr-CH" sz="1200" dirty="0"/>
              <a:t>, Belgium, Canada, </a:t>
            </a:r>
            <a:r>
              <a:rPr lang="fr-CH" sz="1200" dirty="0" err="1"/>
              <a:t>Denmark</a:t>
            </a:r>
            <a:r>
              <a:rPr lang="fr-CH" sz="1200" dirty="0"/>
              <a:t>, France, </a:t>
            </a:r>
            <a:r>
              <a:rPr lang="fr-CH" sz="1200" dirty="0" err="1"/>
              <a:t>Greece</a:t>
            </a:r>
            <a:r>
              <a:rPr lang="fr-CH" sz="1200" dirty="0"/>
              <a:t>, Ireland, </a:t>
            </a:r>
            <a:r>
              <a:rPr lang="fr-CH" sz="1200" dirty="0" err="1"/>
              <a:t>Italy</a:t>
            </a:r>
            <a:r>
              <a:rPr lang="fr-CH" sz="1200" dirty="0"/>
              <a:t>, </a:t>
            </a:r>
            <a:r>
              <a:rPr lang="fr-CH" sz="1200" dirty="0" err="1"/>
              <a:t>Japan</a:t>
            </a:r>
            <a:r>
              <a:rPr lang="fr-CH" sz="1200" dirty="0"/>
              <a:t>, Luxembourg, </a:t>
            </a:r>
            <a:r>
              <a:rPr lang="fr-CH" sz="1200" dirty="0" err="1"/>
              <a:t>Netherlands</a:t>
            </a:r>
            <a:r>
              <a:rPr lang="fr-CH" sz="1200" dirty="0"/>
              <a:t>, </a:t>
            </a:r>
            <a:r>
              <a:rPr lang="fr-CH" sz="1200" dirty="0" err="1"/>
              <a:t>Sweden</a:t>
            </a:r>
            <a:r>
              <a:rPr lang="fr-CH" sz="1200" dirty="0"/>
              <a:t>, United </a:t>
            </a:r>
            <a:r>
              <a:rPr lang="fr-CH" sz="1200" dirty="0" err="1"/>
              <a:t>Kingdom</a:t>
            </a:r>
            <a:r>
              <a:rPr lang="fr-CH" sz="1200" dirty="0"/>
              <a:t> and United States</a:t>
            </a:r>
          </a:p>
          <a:p>
            <a:r>
              <a:rPr lang="fr-CH" sz="1200" dirty="0"/>
              <a:t>Source: ILO, Labour </a:t>
            </a:r>
            <a:r>
              <a:rPr lang="fr-CH" sz="1200" dirty="0" err="1"/>
              <a:t>Flows</a:t>
            </a:r>
            <a:r>
              <a:rPr lang="fr-CH" sz="1200" dirty="0"/>
              <a:t> </a:t>
            </a:r>
            <a:r>
              <a:rPr lang="fr-CH" sz="1200" dirty="0" err="1"/>
              <a:t>database</a:t>
            </a:r>
            <a:r>
              <a:rPr lang="fr-CH" sz="1200" dirty="0"/>
              <a:t>, 2013; tenure rates: OECD, Labour Force </a:t>
            </a:r>
            <a:r>
              <a:rPr lang="fr-CH" sz="1200" dirty="0" err="1"/>
              <a:t>Statistics</a:t>
            </a:r>
            <a:endParaRPr lang="en-GB" sz="1200" dirty="0"/>
          </a:p>
        </p:txBody>
      </p:sp>
      <p:sp>
        <p:nvSpPr>
          <p:cNvPr id="4" name="TextBox 3"/>
          <p:cNvSpPr txBox="1"/>
          <p:nvPr/>
        </p:nvSpPr>
        <p:spPr>
          <a:xfrm>
            <a:off x="1916519" y="1268760"/>
            <a:ext cx="4606639" cy="369332"/>
          </a:xfrm>
          <a:prstGeom prst="rect">
            <a:avLst/>
          </a:prstGeom>
          <a:noFill/>
        </p:spPr>
        <p:txBody>
          <a:bodyPr wrap="square" rtlCol="0">
            <a:spAutoFit/>
          </a:bodyPr>
          <a:lstStyle/>
          <a:p>
            <a:r>
              <a:rPr lang="en-US" i="1" dirty="0"/>
              <a:t>Technology, job destruction, and inequality</a:t>
            </a:r>
            <a:endParaRPr lang="en-GB" i="1" dirty="0"/>
          </a:p>
        </p:txBody>
      </p:sp>
    </p:spTree>
    <p:extLst>
      <p:ext uri="{BB962C8B-B14F-4D97-AF65-F5344CB8AC3E}">
        <p14:creationId xmlns:p14="http://schemas.microsoft.com/office/powerpoint/2010/main" val="1404216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7542" y="306857"/>
            <a:ext cx="8784976" cy="738664"/>
          </a:xfrm>
          <a:prstGeom prst="rect">
            <a:avLst/>
          </a:prstGeom>
          <a:solidFill>
            <a:schemeClr val="accent2">
              <a:lumMod val="75000"/>
            </a:schemeClr>
          </a:solidFill>
          <a:ln>
            <a:noFill/>
          </a:ln>
        </p:spPr>
        <p:txBody>
          <a:bodyPr wrap="square" rtlCol="0" anchor="ctr">
            <a:spAutoFit/>
          </a:bodyPr>
          <a:lstStyle/>
          <a:p>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II. Wage productivity </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gaps</a:t>
            </a:r>
          </a:p>
          <a:p>
            <a:r>
              <a:rPr lang="en-US" dirty="0" smtClean="0"/>
              <a:t> </a:t>
            </a:r>
            <a:endParaRPr lang="en-US" dirty="0"/>
          </a:p>
        </p:txBody>
      </p:sp>
      <p:sp>
        <p:nvSpPr>
          <p:cNvPr id="3" name="TextBox 2"/>
          <p:cNvSpPr txBox="1"/>
          <p:nvPr/>
        </p:nvSpPr>
        <p:spPr>
          <a:xfrm>
            <a:off x="2063552" y="6453337"/>
            <a:ext cx="5616624" cy="276999"/>
          </a:xfrm>
          <a:prstGeom prst="rect">
            <a:avLst/>
          </a:prstGeom>
          <a:noFill/>
        </p:spPr>
        <p:txBody>
          <a:bodyPr wrap="square" rtlCol="0">
            <a:spAutoFit/>
          </a:bodyPr>
          <a:lstStyle/>
          <a:p>
            <a:pPr lvl="0"/>
            <a:r>
              <a:rPr lang="en-US" sz="1200"/>
              <a:t>Source: ILO, Global Employment Trends, Nov 2017; Global Wage Report 2016-17</a:t>
            </a:r>
            <a:endParaRPr lang="en-GB" sz="1200" dirty="0"/>
          </a:p>
        </p:txBody>
      </p:sp>
      <p:sp>
        <p:nvSpPr>
          <p:cNvPr id="4" name="TextBox 3"/>
          <p:cNvSpPr txBox="1"/>
          <p:nvPr/>
        </p:nvSpPr>
        <p:spPr>
          <a:xfrm>
            <a:off x="1833172" y="1312760"/>
            <a:ext cx="8476682" cy="1015663"/>
          </a:xfrm>
          <a:prstGeom prst="rect">
            <a:avLst/>
          </a:prstGeom>
          <a:noFill/>
        </p:spPr>
        <p:txBody>
          <a:bodyPr wrap="square" rtlCol="0">
            <a:spAutoFit/>
          </a:bodyPr>
          <a:lstStyle/>
          <a:p>
            <a:r>
              <a:rPr lang="en-US" sz="2000" b="1" i="1" dirty="0">
                <a:solidFill>
                  <a:schemeClr val="tx2">
                    <a:lumMod val="60000"/>
                    <a:lumOff val="40000"/>
                  </a:schemeClr>
                </a:solidFill>
              </a:rPr>
              <a:t>Wage repression (wage deflation) and growing inequality (falling </a:t>
            </a:r>
            <a:r>
              <a:rPr lang="en-US" sz="2000" b="1" i="1" dirty="0" err="1">
                <a:solidFill>
                  <a:schemeClr val="tx2">
                    <a:lumMod val="60000"/>
                    <a:lumOff val="40000"/>
                  </a:schemeClr>
                </a:solidFill>
              </a:rPr>
              <a:t>labour</a:t>
            </a:r>
            <a:r>
              <a:rPr lang="en-US" sz="2000" b="1" i="1" dirty="0">
                <a:solidFill>
                  <a:schemeClr val="tx2">
                    <a:lumMod val="60000"/>
                    <a:lumOff val="40000"/>
                  </a:schemeClr>
                </a:solidFill>
              </a:rPr>
              <a:t> income share), which is associated with the previous wave of technological changes </a:t>
            </a:r>
            <a:endParaRPr lang="en-GB" sz="2000" b="1" i="1" dirty="0">
              <a:solidFill>
                <a:schemeClr val="tx2">
                  <a:lumMod val="60000"/>
                  <a:lumOff val="40000"/>
                </a:schemeClr>
              </a:solidFill>
            </a:endParaRPr>
          </a:p>
        </p:txBody>
      </p:sp>
      <p:pic>
        <p:nvPicPr>
          <p:cNvPr id="8" name="Picture 7"/>
          <p:cNvPicPr>
            <a:picLocks noChangeAspect="1"/>
          </p:cNvPicPr>
          <p:nvPr/>
        </p:nvPicPr>
        <p:blipFill>
          <a:blip r:embed="rId3"/>
          <a:stretch>
            <a:fillRect/>
          </a:stretch>
        </p:blipFill>
        <p:spPr>
          <a:xfrm>
            <a:off x="2711625" y="2438789"/>
            <a:ext cx="7408281" cy="3935374"/>
          </a:xfrm>
          <a:prstGeom prst="rect">
            <a:avLst/>
          </a:prstGeom>
        </p:spPr>
      </p:pic>
      <p:sp>
        <p:nvSpPr>
          <p:cNvPr id="5" name="TextBox 4"/>
          <p:cNvSpPr txBox="1"/>
          <p:nvPr/>
        </p:nvSpPr>
        <p:spPr>
          <a:xfrm>
            <a:off x="4687572" y="2166117"/>
            <a:ext cx="3456384" cy="369332"/>
          </a:xfrm>
          <a:prstGeom prst="rect">
            <a:avLst/>
          </a:prstGeom>
          <a:noFill/>
        </p:spPr>
        <p:txBody>
          <a:bodyPr wrap="square" rtlCol="0">
            <a:spAutoFit/>
          </a:bodyPr>
          <a:lstStyle/>
          <a:p>
            <a:r>
              <a:rPr lang="en-US" i="1" dirty="0"/>
              <a:t>Figure. Wage-productivity gaps</a:t>
            </a:r>
            <a:endParaRPr lang="en-GB" i="1" dirty="0"/>
          </a:p>
        </p:txBody>
      </p:sp>
    </p:spTree>
    <p:extLst>
      <p:ext uri="{BB962C8B-B14F-4D97-AF65-F5344CB8AC3E}">
        <p14:creationId xmlns:p14="http://schemas.microsoft.com/office/powerpoint/2010/main" val="3725836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5604842" y="-4081636"/>
            <a:ext cx="980728"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a:stretch>
            <a:fillRect/>
          </a:stretch>
        </p:blipFill>
        <p:spPr>
          <a:xfrm>
            <a:off x="1960663" y="1844824"/>
            <a:ext cx="8269087" cy="4320481"/>
          </a:xfrm>
          <a:prstGeom prst="rect">
            <a:avLst/>
          </a:prstGeom>
        </p:spPr>
      </p:pic>
      <p:sp>
        <p:nvSpPr>
          <p:cNvPr id="5" name="TextBox 4"/>
          <p:cNvSpPr txBox="1"/>
          <p:nvPr/>
        </p:nvSpPr>
        <p:spPr>
          <a:xfrm>
            <a:off x="1702717" y="259531"/>
            <a:ext cx="8784976" cy="461665"/>
          </a:xfrm>
          <a:prstGeom prst="rect">
            <a:avLst/>
          </a:prstGeom>
          <a:noFill/>
          <a:ln>
            <a:noFill/>
          </a:ln>
        </p:spPr>
        <p:txBody>
          <a:bodyPr wrap="square" rtlCol="0" anchor="ctr">
            <a:spAutoFit/>
          </a:bodyPr>
          <a:lstStyle/>
          <a:p>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II. Job </a:t>
            </a:r>
            <a:r>
              <a:rPr lang="en-US" sz="2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Polarisation</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rPr>
              <a:t>: past and projection  </a:t>
            </a:r>
            <a:endPar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j-lt"/>
            </a:endParaRPr>
          </a:p>
        </p:txBody>
      </p:sp>
      <p:sp>
        <p:nvSpPr>
          <p:cNvPr id="2" name="TextBox 1"/>
          <p:cNvSpPr txBox="1"/>
          <p:nvPr/>
        </p:nvSpPr>
        <p:spPr>
          <a:xfrm>
            <a:off x="2351584" y="6309321"/>
            <a:ext cx="5472608" cy="461665"/>
          </a:xfrm>
          <a:prstGeom prst="rect">
            <a:avLst/>
          </a:prstGeom>
          <a:noFill/>
        </p:spPr>
        <p:txBody>
          <a:bodyPr wrap="square" rtlCol="0">
            <a:spAutoFit/>
          </a:bodyPr>
          <a:lstStyle/>
          <a:p>
            <a:r>
              <a:rPr lang="en-GB" sz="1200"/>
              <a:t>Note: Change in employment shares, in percentage points; *: forecasts after 2016 </a:t>
            </a:r>
          </a:p>
          <a:p>
            <a:r>
              <a:rPr lang="en-GB" sz="1200"/>
              <a:t>Source: ILO, Trends Econometric Models, Nov 2016 </a:t>
            </a:r>
            <a:endParaRPr lang="en-GB" sz="1200" dirty="0"/>
          </a:p>
        </p:txBody>
      </p:sp>
      <p:sp>
        <p:nvSpPr>
          <p:cNvPr id="3" name="TextBox 2"/>
          <p:cNvSpPr txBox="1"/>
          <p:nvPr/>
        </p:nvSpPr>
        <p:spPr>
          <a:xfrm>
            <a:off x="1960662" y="1340768"/>
            <a:ext cx="7663730" cy="400110"/>
          </a:xfrm>
          <a:prstGeom prst="rect">
            <a:avLst/>
          </a:prstGeom>
          <a:noFill/>
        </p:spPr>
        <p:txBody>
          <a:bodyPr wrap="square" rtlCol="0">
            <a:spAutoFit/>
          </a:bodyPr>
          <a:lstStyle/>
          <a:p>
            <a:r>
              <a:rPr lang="en-US" sz="2000" b="1" i="1" dirty="0">
                <a:solidFill>
                  <a:schemeClr val="tx2">
                    <a:lumMod val="60000"/>
                    <a:lumOff val="40000"/>
                  </a:schemeClr>
                </a:solidFill>
              </a:rPr>
              <a:t>And occupational inequality increased almost everywhere</a:t>
            </a:r>
            <a:endParaRPr lang="en-GB" sz="2000" b="1" i="1" dirty="0">
              <a:solidFill>
                <a:schemeClr val="tx2">
                  <a:lumMod val="60000"/>
                  <a:lumOff val="40000"/>
                </a:schemeClr>
              </a:solidFill>
            </a:endParaRPr>
          </a:p>
        </p:txBody>
      </p:sp>
    </p:spTree>
    <p:extLst>
      <p:ext uri="{BB962C8B-B14F-4D97-AF65-F5344CB8AC3E}">
        <p14:creationId xmlns:p14="http://schemas.microsoft.com/office/powerpoint/2010/main" val="3548967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38327" y="75557"/>
            <a:ext cx="9122993" cy="1632642"/>
          </a:xfrm>
        </p:spPr>
        <p:txBody>
          <a:bodyPr>
            <a:normAutofit fontScale="90000"/>
          </a:bodyPr>
          <a:lstStyle/>
          <a:p>
            <a:r>
              <a:rPr lang="fr-CH" sz="4000" b="1" dirty="0" smtClean="0">
                <a:solidFill>
                  <a:srgbClr val="E3490B"/>
                </a:solidFill>
                <a:cs typeface="Times New Roman" pitchFamily="18" charset="0"/>
              </a:rPr>
              <a:t>II. </a:t>
            </a:r>
            <a:r>
              <a:rPr lang="fr-CH" sz="4000" b="1" dirty="0" err="1" smtClean="0">
                <a:solidFill>
                  <a:srgbClr val="E3490B"/>
                </a:solidFill>
                <a:cs typeface="Times New Roman" pitchFamily="18" charset="0"/>
              </a:rPr>
              <a:t>Changing</a:t>
            </a:r>
            <a:r>
              <a:rPr lang="fr-CH" sz="4000" b="1" dirty="0" smtClean="0">
                <a:solidFill>
                  <a:srgbClr val="E3490B"/>
                </a:solidFill>
                <a:cs typeface="Times New Roman" pitchFamily="18" charset="0"/>
              </a:rPr>
              <a:t> </a:t>
            </a:r>
            <a:r>
              <a:rPr lang="fr-CH" sz="4000" b="1" dirty="0" err="1" smtClean="0">
                <a:solidFill>
                  <a:srgbClr val="E3490B"/>
                </a:solidFill>
                <a:cs typeface="Times New Roman" pitchFamily="18" charset="0"/>
              </a:rPr>
              <a:t>Employment</a:t>
            </a:r>
            <a:r>
              <a:rPr lang="fr-CH" sz="4000" b="1" dirty="0" smtClean="0">
                <a:solidFill>
                  <a:srgbClr val="E3490B"/>
                </a:solidFill>
                <a:cs typeface="Times New Roman" pitchFamily="18" charset="0"/>
              </a:rPr>
              <a:t> </a:t>
            </a:r>
            <a:r>
              <a:rPr lang="fr-CH" sz="4000" b="1" dirty="0" err="1" smtClean="0">
                <a:solidFill>
                  <a:srgbClr val="E3490B"/>
                </a:solidFill>
                <a:cs typeface="Times New Roman" pitchFamily="18" charset="0"/>
              </a:rPr>
              <a:t>relationship</a:t>
            </a:r>
            <a:r>
              <a:rPr lang="fr-CH" sz="4000" b="1" dirty="0" smtClean="0">
                <a:solidFill>
                  <a:srgbClr val="E3490B"/>
                </a:solidFill>
                <a:cs typeface="Times New Roman" pitchFamily="18" charset="0"/>
              </a:rPr>
              <a:t>: </a:t>
            </a:r>
            <a:r>
              <a:rPr lang="fr-CH" sz="4000" b="1" dirty="0" err="1" smtClean="0">
                <a:solidFill>
                  <a:srgbClr val="E3490B"/>
                </a:solidFill>
                <a:cs typeface="Times New Roman" pitchFamily="18" charset="0"/>
              </a:rPr>
              <a:t>Increase</a:t>
            </a:r>
            <a:r>
              <a:rPr lang="fr-CH" sz="4000" b="1" dirty="0" smtClean="0">
                <a:solidFill>
                  <a:srgbClr val="E3490B"/>
                </a:solidFill>
                <a:cs typeface="Times New Roman" pitchFamily="18" charset="0"/>
              </a:rPr>
              <a:t> in Non-standard </a:t>
            </a:r>
            <a:r>
              <a:rPr lang="fr-CH" sz="4000" b="1" dirty="0" err="1" smtClean="0">
                <a:solidFill>
                  <a:srgbClr val="E3490B"/>
                </a:solidFill>
                <a:cs typeface="Times New Roman" pitchFamily="18" charset="0"/>
              </a:rPr>
              <a:t>forms</a:t>
            </a:r>
            <a:r>
              <a:rPr lang="fr-CH" sz="4000" b="1" dirty="0" smtClean="0">
                <a:solidFill>
                  <a:srgbClr val="E3490B"/>
                </a:solidFill>
                <a:cs typeface="Times New Roman" pitchFamily="18" charset="0"/>
              </a:rPr>
              <a:t> of </a:t>
            </a:r>
            <a:r>
              <a:rPr lang="fr-CH" sz="4000" b="1" dirty="0" err="1" smtClean="0">
                <a:solidFill>
                  <a:srgbClr val="E3490B"/>
                </a:solidFill>
                <a:cs typeface="Times New Roman" pitchFamily="18" charset="0"/>
              </a:rPr>
              <a:t>employment</a:t>
            </a:r>
            <a:endParaRPr lang="en-GB" sz="4000" b="1" dirty="0">
              <a:solidFill>
                <a:srgbClr val="E3490B"/>
              </a:solidFill>
              <a:cs typeface="Times New Roman" pitchFamily="18" charset="0"/>
            </a:endParaRPr>
          </a:p>
        </p:txBody>
      </p:sp>
      <p:grpSp>
        <p:nvGrpSpPr>
          <p:cNvPr id="7" name="Group 6"/>
          <p:cNvGrpSpPr/>
          <p:nvPr/>
        </p:nvGrpSpPr>
        <p:grpSpPr>
          <a:xfrm>
            <a:off x="2567608" y="2060848"/>
            <a:ext cx="1080120" cy="1224136"/>
            <a:chOff x="2857318" y="1142596"/>
            <a:chExt cx="455796" cy="512901"/>
          </a:xfrm>
        </p:grpSpPr>
        <p:sp>
          <p:nvSpPr>
            <p:cNvPr id="8" name="Round Same Side Corner Rectangle 7"/>
            <p:cNvSpPr/>
            <p:nvPr/>
          </p:nvSpPr>
          <p:spPr>
            <a:xfrm>
              <a:off x="2857318" y="1204147"/>
              <a:ext cx="455796" cy="79670"/>
            </a:xfrm>
            <a:prstGeom prst="round2SameRect">
              <a:avLst>
                <a:gd name="adj1" fmla="val 50000"/>
                <a:gd name="adj2" fmla="val 0"/>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sp>
        <p:sp>
          <p:nvSpPr>
            <p:cNvPr id="9" name="Round Same Side Corner Rectangle 8"/>
            <p:cNvSpPr/>
            <p:nvPr/>
          </p:nvSpPr>
          <p:spPr>
            <a:xfrm flipV="1">
              <a:off x="2857318" y="1310146"/>
              <a:ext cx="455796" cy="345351"/>
            </a:xfrm>
            <a:prstGeom prst="round2SameRect">
              <a:avLst>
                <a:gd name="adj1" fmla="val 10386"/>
                <a:gd name="adj2" fmla="val 0"/>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sp>
        <p:grpSp>
          <p:nvGrpSpPr>
            <p:cNvPr id="10" name="Group 146"/>
            <p:cNvGrpSpPr/>
            <p:nvPr/>
          </p:nvGrpSpPr>
          <p:grpSpPr>
            <a:xfrm>
              <a:off x="2887409" y="1335790"/>
              <a:ext cx="396642" cy="78645"/>
              <a:chOff x="-1301750" y="3228975"/>
              <a:chExt cx="736600" cy="146050"/>
            </a:xfrm>
          </p:grpSpPr>
          <p:sp>
            <p:nvSpPr>
              <p:cNvPr id="25" name="Rectangle 24"/>
              <p:cNvSpPr/>
              <p:nvPr/>
            </p:nvSpPr>
            <p:spPr>
              <a:xfrm>
                <a:off x="-1301750" y="32289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104900" y="32289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908050" y="32289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11200" y="32289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45"/>
            <p:cNvGrpSpPr/>
            <p:nvPr/>
          </p:nvGrpSpPr>
          <p:grpSpPr>
            <a:xfrm>
              <a:off x="2887409" y="1442644"/>
              <a:ext cx="396642" cy="78645"/>
              <a:chOff x="-1298575" y="3425825"/>
              <a:chExt cx="736600" cy="146050"/>
            </a:xfrm>
          </p:grpSpPr>
          <p:sp>
            <p:nvSpPr>
              <p:cNvPr id="21" name="Rectangle 20"/>
              <p:cNvSpPr/>
              <p:nvPr/>
            </p:nvSpPr>
            <p:spPr>
              <a:xfrm>
                <a:off x="-1298575" y="342582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101725" y="342582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904875" y="342582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08025" y="342582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44"/>
            <p:cNvGrpSpPr/>
            <p:nvPr/>
          </p:nvGrpSpPr>
          <p:grpSpPr>
            <a:xfrm>
              <a:off x="2887409" y="1549499"/>
              <a:ext cx="396642" cy="78645"/>
              <a:chOff x="-1295400" y="3622675"/>
              <a:chExt cx="736600" cy="146050"/>
            </a:xfrm>
          </p:grpSpPr>
          <p:sp>
            <p:nvSpPr>
              <p:cNvPr id="17" name="Rectangle 16"/>
              <p:cNvSpPr/>
              <p:nvPr/>
            </p:nvSpPr>
            <p:spPr>
              <a:xfrm>
                <a:off x="-1295400" y="36226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098550" y="36226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901700" y="36226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04850" y="3622675"/>
                <a:ext cx="146050" cy="146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Oval 12"/>
            <p:cNvSpPr/>
            <p:nvPr/>
          </p:nvSpPr>
          <p:spPr>
            <a:xfrm>
              <a:off x="2950666" y="1216114"/>
              <a:ext cx="56419" cy="5641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162664" y="1216113"/>
              <a:ext cx="56419" cy="5641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172922" y="1142596"/>
              <a:ext cx="34193" cy="114547"/>
            </a:xfrm>
            <a:prstGeom prst="roundRect">
              <a:avLst>
                <a:gd name="adj" fmla="val 50000"/>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960929" y="1142597"/>
              <a:ext cx="34193" cy="114547"/>
            </a:xfrm>
            <a:prstGeom prst="roundRect">
              <a:avLst>
                <a:gd name="adj" fmla="val 50000"/>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91744" y="2348880"/>
            <a:ext cx="1728192" cy="707886"/>
          </a:xfrm>
          <a:prstGeom prst="rect">
            <a:avLst/>
          </a:prstGeom>
          <a:noFill/>
        </p:spPr>
        <p:txBody>
          <a:bodyPr wrap="square" rtlCol="0">
            <a:spAutoFit/>
          </a:bodyPr>
          <a:lstStyle/>
          <a:p>
            <a:r>
              <a:rPr lang="en-US" sz="2000" b="1" dirty="0">
                <a:latin typeface="Times New Roman" pitchFamily="18" charset="0"/>
                <a:cs typeface="Times New Roman" pitchFamily="18" charset="0"/>
              </a:rPr>
              <a:t>Temporary employment</a:t>
            </a:r>
            <a:endParaRPr lang="en-US" sz="2000" dirty="0">
              <a:latin typeface="Times New Roman" pitchFamily="18" charset="0"/>
              <a:cs typeface="Times New Roman" pitchFamily="18" charset="0"/>
            </a:endParaRPr>
          </a:p>
        </p:txBody>
      </p:sp>
      <p:grpSp>
        <p:nvGrpSpPr>
          <p:cNvPr id="30" name="Group 29"/>
          <p:cNvGrpSpPr/>
          <p:nvPr/>
        </p:nvGrpSpPr>
        <p:grpSpPr>
          <a:xfrm>
            <a:off x="2495600" y="3717032"/>
            <a:ext cx="1296144" cy="1224136"/>
            <a:chOff x="2846979" y="1737125"/>
            <a:chExt cx="476474" cy="520633"/>
          </a:xfrm>
        </p:grpSpPr>
        <p:sp>
          <p:nvSpPr>
            <p:cNvPr id="31" name="Oval 30"/>
            <p:cNvSpPr/>
            <p:nvPr/>
          </p:nvSpPr>
          <p:spPr>
            <a:xfrm>
              <a:off x="2846979" y="1781283"/>
              <a:ext cx="476474" cy="476475"/>
            </a:xfrm>
            <a:prstGeom prst="ellipse">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906309" y="1840611"/>
              <a:ext cx="357816" cy="35781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2918729" y="2018601"/>
              <a:ext cx="47832" cy="920"/>
            </a:xfrm>
            <a:prstGeom prst="line">
              <a:avLst/>
            </a:prstGeom>
            <a:noFill/>
            <a:ln w="19050">
              <a:solidFill>
                <a:srgbClr val="780000"/>
              </a:solidFill>
            </a:ln>
            <a:effectLst/>
          </p:spPr>
          <p:style>
            <a:lnRef idx="1">
              <a:schemeClr val="accent1"/>
            </a:lnRef>
            <a:fillRef idx="3">
              <a:schemeClr val="accent1"/>
            </a:fillRef>
            <a:effectRef idx="2">
              <a:schemeClr val="accent1"/>
            </a:effectRef>
            <a:fontRef idx="minor">
              <a:schemeClr val="lt1"/>
            </a:fontRef>
          </p:style>
        </p:cxnSp>
        <p:cxnSp>
          <p:nvCxnSpPr>
            <p:cNvPr id="34" name="Straight Connector 33"/>
            <p:cNvCxnSpPr/>
            <p:nvPr/>
          </p:nvCxnSpPr>
          <p:spPr>
            <a:xfrm>
              <a:off x="3203880" y="2018601"/>
              <a:ext cx="47832" cy="920"/>
            </a:xfrm>
            <a:prstGeom prst="line">
              <a:avLst/>
            </a:prstGeom>
            <a:noFill/>
            <a:ln w="19050">
              <a:solidFill>
                <a:srgbClr val="780000"/>
              </a:solidFill>
            </a:ln>
            <a:effectLst/>
          </p:spPr>
          <p:style>
            <a:lnRef idx="1">
              <a:schemeClr val="accent1"/>
            </a:lnRef>
            <a:fillRef idx="3">
              <a:schemeClr val="accent1"/>
            </a:fillRef>
            <a:effectRef idx="2">
              <a:schemeClr val="accent1"/>
            </a:effectRef>
            <a:fontRef idx="minor">
              <a:schemeClr val="lt1"/>
            </a:fontRef>
          </p:style>
        </p:cxnSp>
        <p:cxnSp>
          <p:nvCxnSpPr>
            <p:cNvPr id="35" name="Straight Connector 34"/>
            <p:cNvCxnSpPr/>
            <p:nvPr/>
          </p:nvCxnSpPr>
          <p:spPr>
            <a:xfrm rot="16200000">
              <a:off x="3062225" y="1878786"/>
              <a:ext cx="47831" cy="920"/>
            </a:xfrm>
            <a:prstGeom prst="line">
              <a:avLst/>
            </a:prstGeom>
            <a:noFill/>
            <a:ln w="19050">
              <a:solidFill>
                <a:srgbClr val="780000"/>
              </a:solidFill>
            </a:ln>
            <a:effectLst/>
          </p:spPr>
          <p:style>
            <a:lnRef idx="1">
              <a:schemeClr val="accent1"/>
            </a:lnRef>
            <a:fillRef idx="3">
              <a:schemeClr val="accent1"/>
            </a:fillRef>
            <a:effectRef idx="2">
              <a:schemeClr val="accent1"/>
            </a:effectRef>
            <a:fontRef idx="minor">
              <a:schemeClr val="lt1"/>
            </a:fontRef>
          </p:style>
        </p:cxnSp>
        <p:cxnSp>
          <p:nvCxnSpPr>
            <p:cNvPr id="36" name="Straight Connector 35"/>
            <p:cNvCxnSpPr/>
            <p:nvPr/>
          </p:nvCxnSpPr>
          <p:spPr>
            <a:xfrm rot="16200000">
              <a:off x="3060386" y="2156576"/>
              <a:ext cx="47831" cy="920"/>
            </a:xfrm>
            <a:prstGeom prst="line">
              <a:avLst/>
            </a:prstGeom>
            <a:noFill/>
            <a:ln w="19050">
              <a:solidFill>
                <a:srgbClr val="780000"/>
              </a:solidFill>
            </a:ln>
            <a:effectLst/>
          </p:spPr>
          <p:style>
            <a:lnRef idx="1">
              <a:schemeClr val="accent1"/>
            </a:lnRef>
            <a:fillRef idx="3">
              <a:schemeClr val="accent1"/>
            </a:fillRef>
            <a:effectRef idx="2">
              <a:schemeClr val="accent1"/>
            </a:effectRef>
            <a:fontRef idx="minor">
              <a:schemeClr val="lt1"/>
            </a:fontRef>
          </p:style>
        </p:cxnSp>
        <p:sp>
          <p:nvSpPr>
            <p:cNvPr id="37" name="Rectangle 36"/>
            <p:cNvSpPr/>
            <p:nvPr/>
          </p:nvSpPr>
          <p:spPr>
            <a:xfrm rot="4500000">
              <a:off x="2969780" y="1952572"/>
              <a:ext cx="182146" cy="26491"/>
            </a:xfrm>
            <a:prstGeom prst="rect">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rot="19800000">
              <a:off x="3045115" y="1995062"/>
              <a:ext cx="101767" cy="26492"/>
            </a:xfrm>
            <a:prstGeom prst="rect">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3038311" y="1737125"/>
              <a:ext cx="93824" cy="33114"/>
            </a:xfrm>
            <a:prstGeom prst="roundRect">
              <a:avLst>
                <a:gd name="adj" fmla="val 50000"/>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3935760" y="4005065"/>
            <a:ext cx="1656184" cy="1015663"/>
          </a:xfrm>
          <a:prstGeom prst="rect">
            <a:avLst/>
          </a:prstGeom>
          <a:noFill/>
        </p:spPr>
        <p:txBody>
          <a:bodyPr wrap="square" rtlCol="0">
            <a:spAutoFit/>
          </a:bodyPr>
          <a:lstStyle/>
          <a:p>
            <a:r>
              <a:rPr lang="en-US" sz="2000" b="1" dirty="0">
                <a:latin typeface="Times New Roman" pitchFamily="18" charset="0"/>
                <a:cs typeface="Times New Roman" pitchFamily="18" charset="0"/>
              </a:rPr>
              <a:t>Part-time and </a:t>
            </a:r>
          </a:p>
          <a:p>
            <a:r>
              <a:rPr lang="en-US" sz="2000" b="1" dirty="0">
                <a:latin typeface="Times New Roman" pitchFamily="18" charset="0"/>
                <a:cs typeface="Times New Roman" pitchFamily="18" charset="0"/>
              </a:rPr>
              <a:t>on-call work</a:t>
            </a:r>
            <a:endParaRPr lang="en-US" sz="2000" dirty="0">
              <a:latin typeface="Times New Roman" pitchFamily="18" charset="0"/>
              <a:cs typeface="Times New Roman" pitchFamily="18" charset="0"/>
            </a:endParaRPr>
          </a:p>
        </p:txBody>
      </p:sp>
      <p:grpSp>
        <p:nvGrpSpPr>
          <p:cNvPr id="41" name="Group 40"/>
          <p:cNvGrpSpPr/>
          <p:nvPr/>
        </p:nvGrpSpPr>
        <p:grpSpPr>
          <a:xfrm>
            <a:off x="6456040" y="2204864"/>
            <a:ext cx="1224136" cy="1080120"/>
            <a:chOff x="4905314" y="1165636"/>
            <a:chExt cx="558430" cy="466822"/>
          </a:xfrm>
        </p:grpSpPr>
        <p:sp>
          <p:nvSpPr>
            <p:cNvPr id="42" name="Isosceles Triangle 41"/>
            <p:cNvSpPr/>
            <p:nvPr/>
          </p:nvSpPr>
          <p:spPr>
            <a:xfrm>
              <a:off x="4905314" y="1165636"/>
              <a:ext cx="558430" cy="466822"/>
            </a:xfrm>
            <a:prstGeom prst="triangle">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4961677" y="1226035"/>
              <a:ext cx="445703" cy="372589"/>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Isosceles Triangle 43"/>
            <p:cNvSpPr/>
            <p:nvPr/>
          </p:nvSpPr>
          <p:spPr>
            <a:xfrm>
              <a:off x="5017775" y="1288095"/>
              <a:ext cx="333508" cy="278799"/>
            </a:xfrm>
            <a:prstGeom prst="triangle">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TextBox 44"/>
          <p:cNvSpPr txBox="1"/>
          <p:nvPr/>
        </p:nvSpPr>
        <p:spPr>
          <a:xfrm>
            <a:off x="7896201" y="2204865"/>
            <a:ext cx="1752061" cy="1015663"/>
          </a:xfrm>
          <a:prstGeom prst="rect">
            <a:avLst/>
          </a:prstGeom>
          <a:noFill/>
        </p:spPr>
        <p:txBody>
          <a:bodyPr wrap="square" rtlCol="0">
            <a:spAutoFit/>
          </a:bodyPr>
          <a:lstStyle/>
          <a:p>
            <a:r>
              <a:rPr lang="en-US" sz="2000" b="1" dirty="0">
                <a:latin typeface="Times New Roman" pitchFamily="18" charset="0"/>
                <a:cs typeface="Times New Roman" pitchFamily="18" charset="0"/>
              </a:rPr>
              <a:t>Multi-party employment relationship</a:t>
            </a:r>
            <a:endParaRPr lang="en-US" sz="2000" dirty="0">
              <a:latin typeface="Times New Roman" pitchFamily="18" charset="0"/>
              <a:cs typeface="Times New Roman" pitchFamily="18" charset="0"/>
            </a:endParaRPr>
          </a:p>
        </p:txBody>
      </p:sp>
      <p:sp>
        <p:nvSpPr>
          <p:cNvPr id="59" name="TextBox 58"/>
          <p:cNvSpPr txBox="1"/>
          <p:nvPr/>
        </p:nvSpPr>
        <p:spPr>
          <a:xfrm>
            <a:off x="7968208" y="3933057"/>
            <a:ext cx="2160240" cy="1323439"/>
          </a:xfrm>
          <a:prstGeom prst="rect">
            <a:avLst/>
          </a:prstGeom>
          <a:noFill/>
        </p:spPr>
        <p:txBody>
          <a:bodyPr wrap="square" rtlCol="0">
            <a:spAutoFit/>
          </a:bodyPr>
          <a:lstStyle/>
          <a:p>
            <a:r>
              <a:rPr lang="en-US" sz="2000" b="1" dirty="0">
                <a:latin typeface="Times New Roman" pitchFamily="18" charset="0"/>
                <a:cs typeface="Times New Roman" pitchFamily="18" charset="0"/>
              </a:rPr>
              <a:t>Disguised employment/</a:t>
            </a:r>
          </a:p>
          <a:p>
            <a:r>
              <a:rPr lang="en-US" sz="2000" b="1" dirty="0">
                <a:latin typeface="Times New Roman" pitchFamily="18" charset="0"/>
                <a:cs typeface="Times New Roman" pitchFamily="18" charset="0"/>
              </a:rPr>
              <a:t>dependent </a:t>
            </a:r>
          </a:p>
          <a:p>
            <a:r>
              <a:rPr lang="en-US" sz="2000" b="1" dirty="0">
                <a:latin typeface="Times New Roman" pitchFamily="18" charset="0"/>
                <a:cs typeface="Times New Roman" pitchFamily="18" charset="0"/>
              </a:rPr>
              <a:t>self-employment</a:t>
            </a:r>
            <a:endParaRPr lang="en-US" sz="2000" dirty="0">
              <a:latin typeface="Times New Roman" pitchFamily="18" charset="0"/>
              <a:cs typeface="Times New Roman" pitchFamily="18" charset="0"/>
            </a:endParaRPr>
          </a:p>
        </p:txBody>
      </p:sp>
      <p:grpSp>
        <p:nvGrpSpPr>
          <p:cNvPr id="60" name="Group 59"/>
          <p:cNvGrpSpPr/>
          <p:nvPr/>
        </p:nvGrpSpPr>
        <p:grpSpPr>
          <a:xfrm>
            <a:off x="6456040" y="3573016"/>
            <a:ext cx="1368152" cy="1440160"/>
            <a:chOff x="4929238" y="1698361"/>
            <a:chExt cx="510582" cy="715390"/>
          </a:xfrm>
        </p:grpSpPr>
        <p:sp>
          <p:nvSpPr>
            <p:cNvPr id="61" name="Heart 60"/>
            <p:cNvSpPr/>
            <p:nvPr/>
          </p:nvSpPr>
          <p:spPr>
            <a:xfrm>
              <a:off x="4939553" y="1712114"/>
              <a:ext cx="490812" cy="663584"/>
            </a:xfrm>
            <a:prstGeom prst="heart">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sp>
        <p:sp>
          <p:nvSpPr>
            <p:cNvPr id="62" name="Oval 61"/>
            <p:cNvSpPr/>
            <p:nvPr/>
          </p:nvSpPr>
          <p:spPr>
            <a:xfrm>
              <a:off x="4929238" y="1698361"/>
              <a:ext cx="260448" cy="285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177652" y="1698361"/>
              <a:ext cx="262168" cy="28537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Moon 63"/>
            <p:cNvSpPr/>
            <p:nvPr/>
          </p:nvSpPr>
          <p:spPr>
            <a:xfrm rot="16200000">
              <a:off x="4998863" y="1822138"/>
              <a:ext cx="123777" cy="247555"/>
            </a:xfrm>
            <a:prstGeom prst="moon">
              <a:avLst>
                <a:gd name="adj" fmla="val 44444"/>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Moon 64"/>
            <p:cNvSpPr/>
            <p:nvPr/>
          </p:nvSpPr>
          <p:spPr>
            <a:xfrm rot="16200000">
              <a:off x="5245558" y="1822138"/>
              <a:ext cx="123777" cy="247555"/>
            </a:xfrm>
            <a:prstGeom prst="moon">
              <a:avLst>
                <a:gd name="adj" fmla="val 44444"/>
              </a:avLst>
            </a:prstGeom>
            <a:solidFill>
              <a:srgbClr val="7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Chord 65"/>
            <p:cNvSpPr/>
            <p:nvPr/>
          </p:nvSpPr>
          <p:spPr>
            <a:xfrm rot="9411604">
              <a:off x="4983684" y="2035719"/>
              <a:ext cx="173255" cy="107400"/>
            </a:xfrm>
            <a:prstGeom prst="chord">
              <a:avLst>
                <a:gd name="adj1" fmla="val 2700000"/>
                <a:gd name="adj2" fmla="val 1078083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67" name="Chord 66"/>
            <p:cNvSpPr/>
            <p:nvPr/>
          </p:nvSpPr>
          <p:spPr>
            <a:xfrm rot="12188396" flipH="1">
              <a:off x="5214047" y="2035719"/>
              <a:ext cx="173255" cy="107400"/>
            </a:xfrm>
            <a:prstGeom prst="chord">
              <a:avLst>
                <a:gd name="adj1" fmla="val 2700000"/>
                <a:gd name="adj2" fmla="val 1078083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grpSp>
          <p:nvGrpSpPr>
            <p:cNvPr id="68" name="Group 131"/>
            <p:cNvGrpSpPr/>
            <p:nvPr/>
          </p:nvGrpSpPr>
          <p:grpSpPr>
            <a:xfrm rot="10800000">
              <a:off x="4965609" y="2135605"/>
              <a:ext cx="438700" cy="90988"/>
              <a:chOff x="-3180079" y="5151968"/>
              <a:chExt cx="1612477" cy="457200"/>
            </a:xfrm>
          </p:grpSpPr>
          <p:sp>
            <p:nvSpPr>
              <p:cNvPr id="71" name="Moon 70"/>
              <p:cNvSpPr/>
              <p:nvPr/>
            </p:nvSpPr>
            <p:spPr>
              <a:xfrm rot="5197515">
                <a:off x="-2207682" y="4969088"/>
                <a:ext cx="457200" cy="822960"/>
              </a:xfrm>
              <a:prstGeom prst="mo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2" name="Moon 71"/>
              <p:cNvSpPr/>
              <p:nvPr/>
            </p:nvSpPr>
            <p:spPr>
              <a:xfrm rot="16402485" flipH="1">
                <a:off x="-2997199" y="4969088"/>
                <a:ext cx="457200" cy="822960"/>
              </a:xfrm>
              <a:prstGeom prst="mo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grpSp>
        <p:sp>
          <p:nvSpPr>
            <p:cNvPr id="69" name="Isosceles Triangle 68"/>
            <p:cNvSpPr/>
            <p:nvPr/>
          </p:nvSpPr>
          <p:spPr>
            <a:xfrm flipV="1">
              <a:off x="4987722" y="2188586"/>
              <a:ext cx="394473" cy="22516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153862" y="2120057"/>
              <a:ext cx="62194" cy="8350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4151784" y="6204793"/>
            <a:ext cx="4320480" cy="400110"/>
          </a:xfrm>
          <a:prstGeom prst="rect">
            <a:avLst/>
          </a:prstGeom>
          <a:noFill/>
        </p:spPr>
        <p:txBody>
          <a:bodyPr wrap="square" rtlCol="0">
            <a:spAutoFit/>
          </a:bodyPr>
          <a:lstStyle/>
          <a:p>
            <a:r>
              <a:rPr lang="fr-CH" sz="2000" b="1" dirty="0">
                <a:latin typeface="Times New Roman" panose="02020603050405020304" pitchFamily="18" charset="0"/>
                <a:cs typeface="Times New Roman" panose="02020603050405020304" pitchFamily="18" charset="0"/>
              </a:rPr>
              <a:t>NSE </a:t>
            </a:r>
            <a:r>
              <a:rPr lang="fr-CH" sz="2000" b="1" dirty="0" err="1">
                <a:latin typeface="Times New Roman" panose="02020603050405020304" pitchFamily="18" charset="0"/>
                <a:cs typeface="Times New Roman" panose="02020603050405020304" pitchFamily="18" charset="0"/>
              </a:rPr>
              <a:t>can</a:t>
            </a:r>
            <a:r>
              <a:rPr lang="fr-CH" sz="2000" b="1" dirty="0">
                <a:latin typeface="Times New Roman" panose="02020603050405020304" pitchFamily="18" charset="0"/>
                <a:cs typeface="Times New Roman" panose="02020603050405020304" pitchFamily="18" charset="0"/>
              </a:rPr>
              <a:t> </a:t>
            </a:r>
            <a:r>
              <a:rPr lang="fr-CH" sz="2000" b="1" dirty="0" err="1">
                <a:latin typeface="Times New Roman" panose="02020603050405020304" pitchFamily="18" charset="0"/>
                <a:cs typeface="Times New Roman" panose="02020603050405020304" pitchFamily="18" charset="0"/>
              </a:rPr>
              <a:t>be</a:t>
            </a:r>
            <a:r>
              <a:rPr lang="fr-CH" sz="2000" b="1" dirty="0">
                <a:latin typeface="Times New Roman" panose="02020603050405020304" pitchFamily="18" charset="0"/>
                <a:cs typeface="Times New Roman" panose="02020603050405020304" pitchFamily="18" charset="0"/>
              </a:rPr>
              <a:t> </a:t>
            </a:r>
            <a:r>
              <a:rPr lang="fr-CH" sz="2000" b="1" dirty="0" err="1">
                <a:latin typeface="Times New Roman" panose="02020603050405020304" pitchFamily="18" charset="0"/>
                <a:cs typeface="Times New Roman" panose="02020603050405020304" pitchFamily="18" charset="0"/>
              </a:rPr>
              <a:t>either</a:t>
            </a:r>
            <a:r>
              <a:rPr lang="fr-CH" sz="2000" b="1" dirty="0">
                <a:latin typeface="Times New Roman" panose="02020603050405020304" pitchFamily="18" charset="0"/>
                <a:cs typeface="Times New Roman" panose="02020603050405020304" pitchFamily="18" charset="0"/>
              </a:rPr>
              <a:t> </a:t>
            </a:r>
            <a:r>
              <a:rPr lang="fr-CH" sz="2000" b="1" dirty="0" err="1">
                <a:latin typeface="Times New Roman" panose="02020603050405020304" pitchFamily="18" charset="0"/>
                <a:cs typeface="Times New Roman" panose="02020603050405020304" pitchFamily="18" charset="0"/>
              </a:rPr>
              <a:t>formal</a:t>
            </a:r>
            <a:r>
              <a:rPr lang="fr-CH" sz="2000" b="1" dirty="0">
                <a:latin typeface="Times New Roman" panose="02020603050405020304" pitchFamily="18" charset="0"/>
                <a:cs typeface="Times New Roman" panose="02020603050405020304" pitchFamily="18" charset="0"/>
              </a:rPr>
              <a:t> or </a:t>
            </a:r>
            <a:r>
              <a:rPr lang="fr-CH" sz="2000" b="1" dirty="0" err="1">
                <a:latin typeface="Times New Roman" panose="02020603050405020304" pitchFamily="18" charset="0"/>
                <a:cs typeface="Times New Roman" panose="02020603050405020304" pitchFamily="18" charset="0"/>
              </a:rPr>
              <a:t>informal</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1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P spid="45" grpId="0"/>
      <p:bldP spid="5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83632" y="0"/>
            <a:ext cx="6840760" cy="710952"/>
          </a:xfrm>
        </p:spPr>
        <p:txBody>
          <a:bodyPr>
            <a:normAutofit/>
          </a:bodyPr>
          <a:lstStyle/>
          <a:p>
            <a:r>
              <a:rPr lang="fr-CH" sz="3200" b="1" dirty="0" smtClean="0">
                <a:solidFill>
                  <a:srgbClr val="E3490B"/>
                </a:solidFill>
                <a:cs typeface="Times New Roman" pitchFamily="18" charset="0"/>
              </a:rPr>
              <a:t>II. </a:t>
            </a:r>
            <a:r>
              <a:rPr lang="fr-CH" sz="3200" b="1" dirty="0" err="1" smtClean="0">
                <a:solidFill>
                  <a:srgbClr val="E3490B"/>
                </a:solidFill>
                <a:cs typeface="Times New Roman" pitchFamily="18" charset="0"/>
              </a:rPr>
              <a:t>Temporary</a:t>
            </a:r>
            <a:r>
              <a:rPr lang="fr-CH" sz="3200" b="1" dirty="0" smtClean="0">
                <a:solidFill>
                  <a:srgbClr val="E3490B"/>
                </a:solidFill>
                <a:cs typeface="Times New Roman" pitchFamily="18" charset="0"/>
              </a:rPr>
              <a:t> </a:t>
            </a:r>
            <a:r>
              <a:rPr lang="fr-CH" sz="3200" b="1" dirty="0" err="1">
                <a:solidFill>
                  <a:srgbClr val="E3490B"/>
                </a:solidFill>
                <a:cs typeface="Times New Roman" pitchFamily="18" charset="0"/>
              </a:rPr>
              <a:t>employment</a:t>
            </a:r>
            <a:endParaRPr lang="en-GB" sz="3200" b="1" dirty="0">
              <a:solidFill>
                <a:srgbClr val="E3490B"/>
              </a:solidFill>
              <a:cs typeface="Times New Roman" pitchFamily="18" charset="0"/>
            </a:endParaRPr>
          </a:p>
        </p:txBody>
      </p:sp>
      <p:sp>
        <p:nvSpPr>
          <p:cNvPr id="512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Chart 9"/>
          <p:cNvGraphicFramePr>
            <a:graphicFrameLocks/>
          </p:cNvGraphicFramePr>
          <p:nvPr/>
        </p:nvGraphicFramePr>
        <p:xfrm>
          <a:off x="1524000" y="980728"/>
          <a:ext cx="9144000"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1524000" y="3789041"/>
          <a:ext cx="8964488" cy="306896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1919536" y="692696"/>
            <a:ext cx="8208912" cy="0"/>
          </a:xfrm>
          <a:prstGeom prst="line">
            <a:avLst/>
          </a:prstGeom>
          <a:ln w="63500" cmpd="dbl">
            <a:solidFill>
              <a:srgbClr val="E3490B"/>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rot="1610227">
            <a:off x="7667393" y="2633276"/>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p:cNvSpPr/>
          <p:nvPr/>
        </p:nvSpPr>
        <p:spPr>
          <a:xfrm rot="1610227">
            <a:off x="9151912" y="2649897"/>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8"/>
          <p:cNvSpPr/>
          <p:nvPr/>
        </p:nvSpPr>
        <p:spPr>
          <a:xfrm rot="1610227">
            <a:off x="4399383" y="2649895"/>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val 12"/>
          <p:cNvSpPr/>
          <p:nvPr/>
        </p:nvSpPr>
        <p:spPr>
          <a:xfrm rot="1610227">
            <a:off x="2694625" y="2690976"/>
            <a:ext cx="221760" cy="740812"/>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val 13"/>
          <p:cNvSpPr/>
          <p:nvPr/>
        </p:nvSpPr>
        <p:spPr>
          <a:xfrm rot="1610227">
            <a:off x="7427923" y="5296572"/>
            <a:ext cx="179711"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val 14"/>
          <p:cNvSpPr/>
          <p:nvPr/>
        </p:nvSpPr>
        <p:spPr>
          <a:xfrm rot="1610227">
            <a:off x="4255366" y="5314192"/>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val 15"/>
          <p:cNvSpPr/>
          <p:nvPr/>
        </p:nvSpPr>
        <p:spPr>
          <a:xfrm rot="1610227">
            <a:off x="6055567" y="5386200"/>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rot="1610227">
            <a:off x="9367935" y="5386201"/>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val 17"/>
          <p:cNvSpPr/>
          <p:nvPr/>
        </p:nvSpPr>
        <p:spPr>
          <a:xfrm rot="1610227">
            <a:off x="8863879" y="5386201"/>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val 18"/>
          <p:cNvSpPr/>
          <p:nvPr/>
        </p:nvSpPr>
        <p:spPr>
          <a:xfrm rot="1610227">
            <a:off x="7135687" y="5386200"/>
            <a:ext cx="257775" cy="839383"/>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rot="1610227">
            <a:off x="2961646" y="2645980"/>
            <a:ext cx="224820" cy="773952"/>
          </a:xfrm>
          <a:prstGeom prst="ellipse">
            <a:avLst/>
          </a:prstGeom>
          <a:noFill/>
          <a:ln>
            <a:solidFill>
              <a:srgbClr val="E349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16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62072" y="116468"/>
            <a:ext cx="6690312" cy="710952"/>
          </a:xfrm>
        </p:spPr>
        <p:txBody>
          <a:bodyPr>
            <a:normAutofit/>
          </a:bodyPr>
          <a:lstStyle/>
          <a:p>
            <a:r>
              <a:rPr lang="fr-CH" sz="3200" b="1" dirty="0" smtClean="0">
                <a:solidFill>
                  <a:srgbClr val="E3490B"/>
                </a:solidFill>
                <a:cs typeface="Times New Roman" pitchFamily="18" charset="0"/>
              </a:rPr>
              <a:t>II. Part-time </a:t>
            </a:r>
            <a:r>
              <a:rPr lang="fr-CH" sz="3200" b="1" dirty="0" err="1">
                <a:solidFill>
                  <a:srgbClr val="E3490B"/>
                </a:solidFill>
                <a:cs typeface="Times New Roman" pitchFamily="18" charset="0"/>
              </a:rPr>
              <a:t>wage</a:t>
            </a:r>
            <a:r>
              <a:rPr lang="fr-CH" sz="3200" b="1" dirty="0">
                <a:solidFill>
                  <a:srgbClr val="E3490B"/>
                </a:solidFill>
                <a:cs typeface="Times New Roman" pitchFamily="18" charset="0"/>
              </a:rPr>
              <a:t> </a:t>
            </a:r>
            <a:r>
              <a:rPr lang="fr-CH" sz="3200" b="1" dirty="0" err="1">
                <a:solidFill>
                  <a:srgbClr val="E3490B"/>
                </a:solidFill>
                <a:cs typeface="Times New Roman" pitchFamily="18" charset="0"/>
              </a:rPr>
              <a:t>employment</a:t>
            </a:r>
            <a:endParaRPr lang="en-GB" sz="3200" b="1" dirty="0">
              <a:solidFill>
                <a:srgbClr val="E3490B"/>
              </a:solidFill>
              <a:cs typeface="Times New Roman" pitchFamily="18" charset="0"/>
            </a:endParaRPr>
          </a:p>
        </p:txBody>
      </p:sp>
      <p:cxnSp>
        <p:nvCxnSpPr>
          <p:cNvPr id="9" name="Straight Connector 8"/>
          <p:cNvCxnSpPr/>
          <p:nvPr/>
        </p:nvCxnSpPr>
        <p:spPr>
          <a:xfrm>
            <a:off x="1919536" y="692696"/>
            <a:ext cx="8208912" cy="0"/>
          </a:xfrm>
          <a:prstGeom prst="line">
            <a:avLst/>
          </a:prstGeom>
          <a:ln w="63500" cmpd="dbl">
            <a:solidFill>
              <a:srgbClr val="E3490B"/>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3" cstate="print"/>
          <a:srcRect/>
          <a:stretch>
            <a:fillRect/>
          </a:stretch>
        </p:blipFill>
        <p:spPr bwMode="auto">
          <a:xfrm>
            <a:off x="1991544" y="1484784"/>
            <a:ext cx="5839306" cy="2304256"/>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4007769" y="3933056"/>
            <a:ext cx="6204263" cy="2592288"/>
          </a:xfrm>
          <a:prstGeom prst="rect">
            <a:avLst/>
          </a:prstGeom>
          <a:noFill/>
          <a:ln w="9525">
            <a:noFill/>
            <a:miter lim="800000"/>
            <a:headEnd/>
            <a:tailEnd/>
          </a:ln>
        </p:spPr>
      </p:pic>
      <p:sp>
        <p:nvSpPr>
          <p:cNvPr id="11" name="Rectangle 10"/>
          <p:cNvSpPr/>
          <p:nvPr/>
        </p:nvSpPr>
        <p:spPr>
          <a:xfrm>
            <a:off x="6816080" y="908720"/>
            <a:ext cx="4572000" cy="369332"/>
          </a:xfrm>
          <a:prstGeom prst="rect">
            <a:avLst/>
          </a:prstGeom>
        </p:spPr>
        <p:txBody>
          <a:bodyPr>
            <a:spAutoFit/>
          </a:bodyPr>
          <a:lstStyle/>
          <a:p>
            <a:pPr algn="ctr"/>
            <a:r>
              <a:rPr lang="fr-FR" b="1" dirty="0" err="1">
                <a:latin typeface="Times New Roman" pitchFamily="18" charset="0"/>
                <a:cs typeface="Times New Roman" pitchFamily="18" charset="0"/>
              </a:rPr>
              <a:t>Less</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than</a:t>
            </a:r>
            <a:r>
              <a:rPr lang="fr-FR" b="1" dirty="0">
                <a:latin typeface="Times New Roman" pitchFamily="18" charset="0"/>
                <a:cs typeface="Times New Roman" pitchFamily="18" charset="0"/>
              </a:rPr>
              <a:t> 35 h a </a:t>
            </a:r>
            <a:r>
              <a:rPr lang="fr-FR" b="1" dirty="0" err="1">
                <a:latin typeface="Times New Roman" pitchFamily="18" charset="0"/>
                <a:cs typeface="Times New Roman" pitchFamily="18" charset="0"/>
              </a:rPr>
              <a:t>week</a:t>
            </a:r>
            <a:endParaRPr lang="fr-FR" b="1" dirty="0">
              <a:latin typeface="Times New Roman" pitchFamily="18" charset="0"/>
              <a:cs typeface="Times New Roman" pitchFamily="18" charset="0"/>
            </a:endParaRPr>
          </a:p>
        </p:txBody>
      </p:sp>
      <p:sp>
        <p:nvSpPr>
          <p:cNvPr id="12" name="TextBox 11"/>
          <p:cNvSpPr txBox="1"/>
          <p:nvPr/>
        </p:nvSpPr>
        <p:spPr>
          <a:xfrm>
            <a:off x="3791744" y="1052736"/>
            <a:ext cx="936104" cy="369332"/>
          </a:xfrm>
          <a:prstGeom prst="rect">
            <a:avLst/>
          </a:prstGeom>
          <a:noFill/>
        </p:spPr>
        <p:txBody>
          <a:bodyPr wrap="square" rtlCol="0">
            <a:spAutoFit/>
          </a:bodyPr>
          <a:lstStyle/>
          <a:p>
            <a:r>
              <a:rPr lang="fr-FR" b="1" dirty="0">
                <a:solidFill>
                  <a:srgbClr val="E3490B"/>
                </a:solidFill>
                <a:latin typeface="Times New Roman" pitchFamily="18" charset="0"/>
                <a:cs typeface="Times New Roman" pitchFamily="18" charset="0"/>
              </a:rPr>
              <a:t>MEN</a:t>
            </a:r>
          </a:p>
        </p:txBody>
      </p:sp>
      <p:sp>
        <p:nvSpPr>
          <p:cNvPr id="13" name="TextBox 12"/>
          <p:cNvSpPr txBox="1"/>
          <p:nvPr/>
        </p:nvSpPr>
        <p:spPr>
          <a:xfrm>
            <a:off x="7752184" y="3501008"/>
            <a:ext cx="1152128" cy="369332"/>
          </a:xfrm>
          <a:prstGeom prst="rect">
            <a:avLst/>
          </a:prstGeom>
          <a:noFill/>
        </p:spPr>
        <p:txBody>
          <a:bodyPr wrap="square" rtlCol="0">
            <a:spAutoFit/>
          </a:bodyPr>
          <a:lstStyle/>
          <a:p>
            <a:r>
              <a:rPr lang="fr-FR" b="1" dirty="0">
                <a:solidFill>
                  <a:srgbClr val="E3490B"/>
                </a:solidFill>
                <a:latin typeface="Times New Roman" pitchFamily="18" charset="0"/>
                <a:cs typeface="Times New Roman" pitchFamily="18" charset="0"/>
              </a:rPr>
              <a:t>WOMEN</a:t>
            </a:r>
          </a:p>
        </p:txBody>
      </p:sp>
      <p:pic>
        <p:nvPicPr>
          <p:cNvPr id="1026" name="Picture 2"/>
          <p:cNvPicPr>
            <a:picLocks noChangeAspect="1" noChangeArrowheads="1"/>
          </p:cNvPicPr>
          <p:nvPr/>
        </p:nvPicPr>
        <p:blipFill>
          <a:blip r:embed="rId5" cstate="print"/>
          <a:srcRect/>
          <a:stretch>
            <a:fillRect/>
          </a:stretch>
        </p:blipFill>
        <p:spPr bwMode="auto">
          <a:xfrm>
            <a:off x="1919537" y="3284985"/>
            <a:ext cx="1152525" cy="132397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791745" y="5909866"/>
            <a:ext cx="827737" cy="948135"/>
          </a:xfrm>
          <a:prstGeom prst="rect">
            <a:avLst/>
          </a:prstGeom>
          <a:noFill/>
          <a:ln w="9525">
            <a:noFill/>
            <a:miter lim="800000"/>
            <a:headEnd/>
            <a:tailEnd/>
          </a:ln>
        </p:spPr>
      </p:pic>
    </p:spTree>
    <p:extLst>
      <p:ext uri="{BB962C8B-B14F-4D97-AF65-F5344CB8AC3E}">
        <p14:creationId xmlns:p14="http://schemas.microsoft.com/office/powerpoint/2010/main" val="2631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3512" y="764705"/>
            <a:ext cx="5127574" cy="7255963"/>
          </a:xfrm>
        </p:spPr>
      </p:pic>
      <p:sp>
        <p:nvSpPr>
          <p:cNvPr id="8" name="Content Placeholder 2"/>
          <p:cNvSpPr txBox="1">
            <a:spLocks/>
          </p:cNvSpPr>
          <p:nvPr/>
        </p:nvSpPr>
        <p:spPr>
          <a:xfrm>
            <a:off x="6600056" y="1124744"/>
            <a:ext cx="3888432" cy="55446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E3490B"/>
              </a:buClr>
              <a:buFont typeface="Wingdings" pitchFamily="2" charset="2"/>
              <a:buChar char="Ø"/>
            </a:pPr>
            <a:r>
              <a:rPr lang="en-GB" sz="2000" dirty="0">
                <a:latin typeface="Times New Roman" pitchFamily="18" charset="0"/>
                <a:cs typeface="Times New Roman" pitchFamily="18" charset="0"/>
              </a:rPr>
              <a:t>World Employment Confederation largest markets: United States, China, Europe, and Japan</a:t>
            </a:r>
          </a:p>
          <a:p>
            <a:pPr>
              <a:buClr>
                <a:srgbClr val="E3490B"/>
              </a:buClr>
              <a:buFont typeface="Wingdings" pitchFamily="2" charset="2"/>
              <a:buChar char="Ø"/>
            </a:pPr>
            <a:endParaRPr lang="en-GB" sz="2000" dirty="0">
              <a:latin typeface="Times New Roman" pitchFamily="18" charset="0"/>
              <a:cs typeface="Times New Roman" pitchFamily="18" charset="0"/>
            </a:endParaRPr>
          </a:p>
          <a:p>
            <a:pPr>
              <a:buClr>
                <a:srgbClr val="E3490B"/>
              </a:buClr>
              <a:buFont typeface="Wingdings" pitchFamily="2" charset="2"/>
              <a:buChar char="Ø"/>
            </a:pPr>
            <a:r>
              <a:rPr lang="en-GB" sz="2000" dirty="0">
                <a:latin typeface="Times New Roman" pitchFamily="18" charset="0"/>
                <a:cs typeface="Times New Roman" pitchFamily="18" charset="0"/>
              </a:rPr>
              <a:t>Republic of Korea: TAW - 4.4% of wage employees; </a:t>
            </a:r>
            <a:br>
              <a:rPr lang="en-GB" sz="2000" dirty="0">
                <a:latin typeface="Times New Roman" pitchFamily="18" charset="0"/>
                <a:cs typeface="Times New Roman" pitchFamily="18" charset="0"/>
              </a:rPr>
            </a:br>
            <a:r>
              <a:rPr lang="en-GB" sz="2000" dirty="0">
                <a:latin typeface="Times New Roman" pitchFamily="18" charset="0"/>
                <a:cs typeface="Times New Roman" pitchFamily="18" charset="0"/>
              </a:rPr>
              <a:t>“in-house subcontracting” - 55% of firms</a:t>
            </a:r>
          </a:p>
          <a:p>
            <a:pPr>
              <a:buClr>
                <a:srgbClr val="E3490B"/>
              </a:buClr>
              <a:buFont typeface="Wingdings" pitchFamily="2" charset="2"/>
              <a:buChar char="Ø"/>
            </a:pPr>
            <a:endParaRPr lang="en-GB" sz="2000" dirty="0">
              <a:latin typeface="Times New Roman" pitchFamily="18" charset="0"/>
              <a:cs typeface="Times New Roman" pitchFamily="18" charset="0"/>
            </a:endParaRPr>
          </a:p>
          <a:p>
            <a:pPr>
              <a:buClr>
                <a:srgbClr val="E3490B"/>
              </a:buClr>
              <a:buFont typeface="Wingdings" pitchFamily="2" charset="2"/>
              <a:buChar char="Ø"/>
            </a:pPr>
            <a:r>
              <a:rPr lang="en-GB" sz="2000" dirty="0">
                <a:latin typeface="Times New Roman" pitchFamily="18" charset="0"/>
                <a:cs typeface="Times New Roman" pitchFamily="18" charset="0"/>
              </a:rPr>
              <a:t>The Philippines: “agency-hired” workers - 62% of firms</a:t>
            </a:r>
          </a:p>
          <a:p>
            <a:pPr>
              <a:buClr>
                <a:srgbClr val="E3490B"/>
              </a:buClr>
              <a:buFont typeface="Wingdings" pitchFamily="2" charset="2"/>
              <a:buChar char="Ø"/>
            </a:pPr>
            <a:endParaRPr lang="en-GB" sz="2000" dirty="0">
              <a:latin typeface="Times New Roman" pitchFamily="18" charset="0"/>
              <a:cs typeface="Times New Roman" pitchFamily="18" charset="0"/>
            </a:endParaRPr>
          </a:p>
          <a:p>
            <a:pPr>
              <a:buClr>
                <a:srgbClr val="E3490B"/>
              </a:buClr>
              <a:buFont typeface="Wingdings" pitchFamily="2" charset="2"/>
              <a:buChar char="Ø"/>
            </a:pPr>
            <a:r>
              <a:rPr lang="en-GB" sz="2000" dirty="0">
                <a:latin typeface="Times New Roman" pitchFamily="18" charset="0"/>
                <a:cs typeface="Times New Roman" pitchFamily="18" charset="0"/>
              </a:rPr>
              <a:t>South Africa: 	labour brokering - 6.5% of workforce</a:t>
            </a:r>
          </a:p>
          <a:p>
            <a:pPr>
              <a:buClr>
                <a:srgbClr val="E3490B"/>
              </a:buClr>
              <a:buFont typeface="Wingdings" pitchFamily="2" charset="2"/>
              <a:buChar char="Ø"/>
            </a:pPr>
            <a:endParaRPr lang="en-GB" sz="2000" dirty="0">
              <a:latin typeface="Times New Roman" pitchFamily="18" charset="0"/>
              <a:cs typeface="Times New Roman" pitchFamily="18" charset="0"/>
            </a:endParaRPr>
          </a:p>
          <a:p>
            <a:pPr>
              <a:buClr>
                <a:srgbClr val="E3490B"/>
              </a:buClr>
              <a:buFont typeface="Wingdings" pitchFamily="2" charset="2"/>
              <a:buChar char="Ø"/>
            </a:pPr>
            <a:r>
              <a:rPr lang="fr-CH" sz="2000" dirty="0" err="1">
                <a:latin typeface="Times New Roman" pitchFamily="18" charset="0"/>
                <a:cs typeface="Times New Roman" pitchFamily="18" charset="0"/>
              </a:rPr>
              <a:t>India</a:t>
            </a:r>
            <a:r>
              <a:rPr lang="fr-CH" sz="2000" dirty="0">
                <a:latin typeface="Times New Roman" pitchFamily="18" charset="0"/>
                <a:cs typeface="Times New Roman" pitchFamily="18" charset="0"/>
              </a:rPr>
              <a:t>:	  1/3 of </a:t>
            </a:r>
            <a:r>
              <a:rPr lang="fr-CH" sz="2000" dirty="0" err="1">
                <a:latin typeface="Times New Roman" pitchFamily="18" charset="0"/>
                <a:cs typeface="Times New Roman" pitchFamily="18" charset="0"/>
              </a:rPr>
              <a:t>manufacturing</a:t>
            </a:r>
            <a:r>
              <a:rPr lang="fr-CH" sz="2000" dirty="0">
                <a:latin typeface="Times New Roman" pitchFamily="18" charset="0"/>
                <a:cs typeface="Times New Roman" pitchFamily="18" charset="0"/>
              </a:rPr>
              <a:t> </a:t>
            </a:r>
            <a:r>
              <a:rPr lang="fr-CH" sz="2000" dirty="0" err="1">
                <a:latin typeface="Times New Roman" pitchFamily="18" charset="0"/>
                <a:cs typeface="Times New Roman" pitchFamily="18" charset="0"/>
              </a:rPr>
              <a:t>workers</a:t>
            </a:r>
            <a:r>
              <a:rPr lang="fr-CH" sz="2000" dirty="0">
                <a:latin typeface="Times New Roman" pitchFamily="18" charset="0"/>
                <a:cs typeface="Times New Roman" pitchFamily="18" charset="0"/>
              </a:rPr>
              <a:t> in </a:t>
            </a:r>
            <a:r>
              <a:rPr lang="fr-CH" sz="2000" dirty="0" err="1">
                <a:latin typeface="Times New Roman" pitchFamily="18" charset="0"/>
                <a:cs typeface="Times New Roman" pitchFamily="18" charset="0"/>
              </a:rPr>
              <a:t>organized</a:t>
            </a:r>
            <a:r>
              <a:rPr lang="fr-CH" sz="2000" dirty="0">
                <a:latin typeface="Times New Roman" pitchFamily="18" charset="0"/>
                <a:cs typeface="Times New Roman" pitchFamily="18" charset="0"/>
              </a:rPr>
              <a:t> </a:t>
            </a:r>
            <a:r>
              <a:rPr lang="fr-CH" sz="2000" dirty="0" err="1">
                <a:latin typeface="Times New Roman" pitchFamily="18" charset="0"/>
                <a:cs typeface="Times New Roman" pitchFamily="18" charset="0"/>
              </a:rPr>
              <a:t>sector</a:t>
            </a:r>
            <a:r>
              <a:rPr lang="fr-CH" sz="2000" dirty="0">
                <a:latin typeface="Times New Roman" pitchFamily="18" charset="0"/>
                <a:cs typeface="Times New Roman" pitchFamily="18" charset="0"/>
              </a:rPr>
              <a:t> are </a:t>
            </a:r>
            <a:r>
              <a:rPr lang="fr-CH" sz="2000" dirty="0" err="1">
                <a:latin typeface="Times New Roman" pitchFamily="18" charset="0"/>
                <a:cs typeface="Times New Roman" pitchFamily="18" charset="0"/>
              </a:rPr>
              <a:t>contract</a:t>
            </a:r>
            <a:r>
              <a:rPr lang="fr-CH" sz="2000" dirty="0">
                <a:latin typeface="Times New Roman" pitchFamily="18" charset="0"/>
                <a:cs typeface="Times New Roman" pitchFamily="18" charset="0"/>
              </a:rPr>
              <a:t> </a:t>
            </a:r>
            <a:r>
              <a:rPr lang="fr-CH" sz="2000" dirty="0" err="1">
                <a:latin typeface="Times New Roman" pitchFamily="18" charset="0"/>
                <a:cs typeface="Times New Roman" pitchFamily="18" charset="0"/>
              </a:rPr>
              <a:t>labourers</a:t>
            </a:r>
            <a:endParaRPr lang="fr-FR" sz="2000" dirty="0">
              <a:latin typeface="Times New Roman" pitchFamily="18" charset="0"/>
              <a:cs typeface="Times New Roman" pitchFamily="18" charset="0"/>
            </a:endParaRPr>
          </a:p>
          <a:p>
            <a:pPr>
              <a:buClr>
                <a:srgbClr val="E3490B"/>
              </a:buClr>
              <a:buFont typeface="Wingdings" pitchFamily="2" charset="2"/>
              <a:buChar char="Ø"/>
            </a:pPr>
            <a:endParaRPr lang="en-GB" sz="2000" dirty="0">
              <a:latin typeface="Times New Roman" pitchFamily="18" charset="0"/>
              <a:cs typeface="Times New Roman" pitchFamily="18" charset="0"/>
            </a:endParaRPr>
          </a:p>
        </p:txBody>
      </p:sp>
      <p:sp>
        <p:nvSpPr>
          <p:cNvPr id="9" name="Title 1"/>
          <p:cNvSpPr>
            <a:spLocks noGrp="1"/>
          </p:cNvSpPr>
          <p:nvPr>
            <p:ph type="title"/>
          </p:nvPr>
        </p:nvSpPr>
        <p:spPr>
          <a:xfrm>
            <a:off x="2711624" y="0"/>
            <a:ext cx="6840760" cy="710952"/>
          </a:xfrm>
        </p:spPr>
        <p:txBody>
          <a:bodyPr>
            <a:normAutofit fontScale="90000"/>
          </a:bodyPr>
          <a:lstStyle/>
          <a:p>
            <a:r>
              <a:rPr lang="fr-CH" sz="3200" b="1" dirty="0" smtClean="0">
                <a:solidFill>
                  <a:srgbClr val="E3490B"/>
                </a:solidFill>
                <a:latin typeface="Times New Roman" pitchFamily="18" charset="0"/>
                <a:cs typeface="Times New Roman" pitchFamily="18" charset="0"/>
              </a:rPr>
              <a:t>II. Multi-party </a:t>
            </a:r>
            <a:r>
              <a:rPr lang="fr-CH" sz="3200" b="1" dirty="0" err="1">
                <a:solidFill>
                  <a:srgbClr val="E3490B"/>
                </a:solidFill>
                <a:latin typeface="Times New Roman" pitchFamily="18" charset="0"/>
                <a:cs typeface="Times New Roman" pitchFamily="18" charset="0"/>
              </a:rPr>
              <a:t>employment</a:t>
            </a:r>
            <a:r>
              <a:rPr lang="fr-CH" sz="3200" b="1" dirty="0">
                <a:solidFill>
                  <a:srgbClr val="E3490B"/>
                </a:solidFill>
                <a:latin typeface="Times New Roman" pitchFamily="18" charset="0"/>
                <a:cs typeface="Times New Roman" pitchFamily="18" charset="0"/>
              </a:rPr>
              <a:t> </a:t>
            </a:r>
            <a:r>
              <a:rPr lang="fr-CH" sz="3200" b="1" dirty="0" err="1">
                <a:solidFill>
                  <a:srgbClr val="E3490B"/>
                </a:solidFill>
                <a:latin typeface="Times New Roman" pitchFamily="18" charset="0"/>
                <a:cs typeface="Times New Roman" pitchFamily="18" charset="0"/>
              </a:rPr>
              <a:t>relationship</a:t>
            </a:r>
            <a:endParaRPr lang="en-GB" sz="3200" b="1" dirty="0">
              <a:solidFill>
                <a:srgbClr val="E3490B"/>
              </a:solidFill>
              <a:latin typeface="Times New Roman" pitchFamily="18" charset="0"/>
              <a:cs typeface="Times New Roman" pitchFamily="18" charset="0"/>
            </a:endParaRPr>
          </a:p>
        </p:txBody>
      </p:sp>
      <p:cxnSp>
        <p:nvCxnSpPr>
          <p:cNvPr id="10" name="Straight Connector 9"/>
          <p:cNvCxnSpPr/>
          <p:nvPr/>
        </p:nvCxnSpPr>
        <p:spPr>
          <a:xfrm>
            <a:off x="1991544" y="764704"/>
            <a:ext cx="8208912" cy="0"/>
          </a:xfrm>
          <a:prstGeom prst="line">
            <a:avLst/>
          </a:prstGeom>
          <a:ln w="63500" cmpd="dbl">
            <a:solidFill>
              <a:srgbClr val="E349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4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991544" y="764704"/>
            <a:ext cx="8208912" cy="0"/>
          </a:xfrm>
          <a:prstGeom prst="line">
            <a:avLst/>
          </a:prstGeom>
          <a:ln w="63500" cmpd="dbl">
            <a:solidFill>
              <a:srgbClr val="E3490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91544" y="980729"/>
            <a:ext cx="4608512" cy="4216539"/>
          </a:xfrm>
          <a:prstGeom prst="rect">
            <a:avLst/>
          </a:prstGeom>
          <a:noFill/>
        </p:spPr>
        <p:txBody>
          <a:bodyPr wrap="square" rtlCol="0">
            <a:spAutoFit/>
          </a:bodyPr>
          <a:lstStyle/>
          <a:p>
            <a:pPr>
              <a:lnSpc>
                <a:spcPct val="130000"/>
              </a:lnSpc>
              <a:buClr>
                <a:srgbClr val="E3490B"/>
              </a:buClr>
              <a:buFont typeface="Wingdings" pitchFamily="2" charset="2"/>
              <a:buChar char="Ø"/>
            </a:pPr>
            <a:r>
              <a:rPr lang="en-US" sz="2000" dirty="0">
                <a:latin typeface="Times New Roman" pitchFamily="18" charset="0"/>
                <a:cs typeface="Times New Roman" pitchFamily="18" charset="0"/>
              </a:rPr>
              <a:t>   Slovakia: 3.6% of employed are ‘false self-employed’</a:t>
            </a:r>
            <a:endParaRPr lang="fr-FR" sz="2000" dirty="0">
              <a:latin typeface="Times New Roman" pitchFamily="18" charset="0"/>
              <a:cs typeface="Times New Roman" pitchFamily="18" charset="0"/>
            </a:endParaRPr>
          </a:p>
          <a:p>
            <a:pPr lvl="0">
              <a:lnSpc>
                <a:spcPct val="130000"/>
              </a:lnSpc>
              <a:buClr>
                <a:srgbClr val="E3490B"/>
              </a:buClr>
              <a:buFont typeface="Wingdings" pitchFamily="2" charset="2"/>
              <a:buChar char="Ø"/>
            </a:pPr>
            <a:r>
              <a:rPr lang="en-US" sz="2000" dirty="0">
                <a:latin typeface="Times New Roman" pitchFamily="18" charset="0"/>
                <a:cs typeface="Times New Roman" pitchFamily="18" charset="0"/>
              </a:rPr>
              <a:t>  Chile:  12–17 % of subcontracting firms made up of former employees</a:t>
            </a:r>
            <a:endParaRPr lang="fr-FR" sz="2000" dirty="0">
              <a:latin typeface="Times New Roman" pitchFamily="18" charset="0"/>
              <a:cs typeface="Times New Roman" pitchFamily="18" charset="0"/>
            </a:endParaRPr>
          </a:p>
          <a:p>
            <a:pPr lvl="0">
              <a:lnSpc>
                <a:spcPct val="130000"/>
              </a:lnSpc>
              <a:buClr>
                <a:srgbClr val="E3490B"/>
              </a:buClr>
              <a:buFont typeface="Wingdings" pitchFamily="2" charset="2"/>
              <a:buChar char="Ø"/>
            </a:pPr>
            <a:r>
              <a:rPr lang="en-GB" sz="2000" dirty="0">
                <a:latin typeface="Times New Roman" pitchFamily="18" charset="0"/>
                <a:cs typeface="Times New Roman" pitchFamily="18" charset="0"/>
              </a:rPr>
              <a:t>  Argentina: 2.3% of workers </a:t>
            </a:r>
          </a:p>
          <a:p>
            <a:pPr lvl="0">
              <a:lnSpc>
                <a:spcPct val="130000"/>
              </a:lnSpc>
              <a:buClr>
                <a:srgbClr val="E3490B"/>
              </a:buClr>
              <a:buFont typeface="Wingdings" pitchFamily="2" charset="2"/>
              <a:buChar char="Ø"/>
            </a:pPr>
            <a:r>
              <a:rPr lang="en-GB" sz="2000" dirty="0">
                <a:latin typeface="Times New Roman" pitchFamily="18" charset="0"/>
                <a:cs typeface="Times New Roman" pitchFamily="18" charset="0"/>
              </a:rPr>
              <a:t>  Mexico: 4.1% of workers</a:t>
            </a:r>
            <a:endParaRPr lang="fr-FR" sz="2000" dirty="0">
              <a:latin typeface="Times New Roman" pitchFamily="18" charset="0"/>
              <a:cs typeface="Times New Roman" pitchFamily="18" charset="0"/>
            </a:endParaRPr>
          </a:p>
          <a:p>
            <a:pPr lvl="0">
              <a:lnSpc>
                <a:spcPct val="130000"/>
              </a:lnSpc>
              <a:buClr>
                <a:srgbClr val="E3490B"/>
              </a:buClr>
              <a:buFont typeface="Wingdings" pitchFamily="2" charset="2"/>
              <a:buChar char="Ø"/>
            </a:pPr>
            <a:r>
              <a:rPr lang="en-US" sz="2000" dirty="0">
                <a:latin typeface="Times New Roman" pitchFamily="18" charset="0"/>
                <a:cs typeface="Times New Roman" pitchFamily="18" charset="0"/>
              </a:rPr>
              <a:t>  United States: 8 -13 per % of workers in construction</a:t>
            </a:r>
          </a:p>
          <a:p>
            <a:pPr lvl="0">
              <a:buClr>
                <a:srgbClr val="E3490B"/>
              </a:buClr>
            </a:pPr>
            <a:endParaRPr lang="en-US" sz="2000" dirty="0">
              <a:latin typeface="Times New Roman" pitchFamily="18" charset="0"/>
              <a:cs typeface="Times New Roman" pitchFamily="18" charset="0"/>
            </a:endParaRPr>
          </a:p>
          <a:p>
            <a:pPr lvl="0">
              <a:buClr>
                <a:srgbClr val="E3490B"/>
              </a:buClr>
            </a:pPr>
            <a:endParaRPr lang="en-US" sz="2000" dirty="0">
              <a:latin typeface="Times New Roman" pitchFamily="18" charset="0"/>
              <a:cs typeface="Times New Roman" pitchFamily="18" charset="0"/>
            </a:endParaRPr>
          </a:p>
          <a:p>
            <a:pPr>
              <a:buClr>
                <a:srgbClr val="E3490B"/>
              </a:buClr>
              <a:buFont typeface="Wingdings" pitchFamily="2" charset="2"/>
              <a:buChar char="Ø"/>
            </a:pPr>
            <a:endParaRPr lang="fr-FR" sz="2000" dirty="0">
              <a:latin typeface="Times New Roman" pitchFamily="18" charset="0"/>
              <a:cs typeface="Times New Roman" pitchFamily="18" charset="0"/>
            </a:endParaRPr>
          </a:p>
        </p:txBody>
      </p:sp>
      <p:sp>
        <p:nvSpPr>
          <p:cNvPr id="10" name="Title 1"/>
          <p:cNvSpPr txBox="1">
            <a:spLocks noGrp="1"/>
          </p:cNvSpPr>
          <p:nvPr>
            <p:ph type="title"/>
          </p:nvPr>
        </p:nvSpPr>
        <p:spPr>
          <a:xfrm>
            <a:off x="2711450" y="0"/>
            <a:ext cx="6840538" cy="711200"/>
          </a:xfrm>
          <a:prstGeom prst="rect">
            <a:avLst/>
          </a:prstGeom>
        </p:spPr>
        <p:txBody>
          <a:bodyPr vert="horz" lIns="91440" tIns="45720" rIns="91440" bIns="45720" rtlCol="0" anchor="ctr">
            <a:normAutofit fontScale="90000"/>
          </a:bodyPr>
          <a:lstStyle/>
          <a:p>
            <a:pPr algn="ctr">
              <a:lnSpc>
                <a:spcPct val="100000"/>
              </a:lnSpc>
              <a:defRPr/>
            </a:pPr>
            <a:r>
              <a:rPr lang="fr-CH" sz="2900" b="1" dirty="0" smtClean="0">
                <a:solidFill>
                  <a:srgbClr val="E3490B"/>
                </a:solidFill>
                <a:latin typeface="Times New Roman" pitchFamily="18" charset="0"/>
                <a:cs typeface="Times New Roman" pitchFamily="18" charset="0"/>
              </a:rPr>
              <a:t>II. </a:t>
            </a:r>
            <a:r>
              <a:rPr lang="fr-CH" sz="2900" b="1" dirty="0" err="1" smtClean="0">
                <a:solidFill>
                  <a:srgbClr val="E3490B"/>
                </a:solidFill>
                <a:latin typeface="Times New Roman" pitchFamily="18" charset="0"/>
                <a:cs typeface="Times New Roman" pitchFamily="18" charset="0"/>
              </a:rPr>
              <a:t>Disguised</a:t>
            </a:r>
            <a:r>
              <a:rPr lang="fr-CH" sz="2900" b="1" dirty="0" smtClean="0">
                <a:solidFill>
                  <a:srgbClr val="E3490B"/>
                </a:solidFill>
                <a:latin typeface="Times New Roman" pitchFamily="18" charset="0"/>
                <a:cs typeface="Times New Roman" pitchFamily="18" charset="0"/>
              </a:rPr>
              <a:t> </a:t>
            </a:r>
            <a:r>
              <a:rPr lang="fr-CH" sz="2900" b="1" dirty="0" err="1">
                <a:solidFill>
                  <a:srgbClr val="E3490B"/>
                </a:solidFill>
                <a:latin typeface="Times New Roman" pitchFamily="18" charset="0"/>
                <a:cs typeface="Times New Roman" pitchFamily="18" charset="0"/>
              </a:rPr>
              <a:t>employment</a:t>
            </a:r>
            <a:r>
              <a:rPr lang="fr-CH" sz="2900" b="1" dirty="0">
                <a:solidFill>
                  <a:srgbClr val="E3490B"/>
                </a:solidFill>
                <a:latin typeface="Times New Roman" pitchFamily="18" charset="0"/>
                <a:cs typeface="Times New Roman" pitchFamily="18" charset="0"/>
              </a:rPr>
              <a:t> / </a:t>
            </a:r>
            <a:r>
              <a:rPr lang="fr-CH" sz="2900" b="1" dirty="0" err="1">
                <a:solidFill>
                  <a:srgbClr val="E3490B"/>
                </a:solidFill>
                <a:latin typeface="Times New Roman" pitchFamily="18" charset="0"/>
                <a:cs typeface="Times New Roman" pitchFamily="18" charset="0"/>
              </a:rPr>
              <a:t>dependent</a:t>
            </a:r>
            <a:r>
              <a:rPr lang="fr-CH" sz="2900" b="1" dirty="0">
                <a:solidFill>
                  <a:srgbClr val="E3490B"/>
                </a:solidFill>
                <a:latin typeface="Times New Roman" pitchFamily="18" charset="0"/>
                <a:cs typeface="Times New Roman" pitchFamily="18" charset="0"/>
              </a:rPr>
              <a:t> self-</a:t>
            </a:r>
            <a:r>
              <a:rPr lang="fr-CH" sz="2900" b="1" dirty="0" err="1">
                <a:solidFill>
                  <a:srgbClr val="E3490B"/>
                </a:solidFill>
                <a:latin typeface="Times New Roman" pitchFamily="18" charset="0"/>
                <a:cs typeface="Times New Roman" pitchFamily="18" charset="0"/>
              </a:rPr>
              <a:t>employment</a:t>
            </a:r>
            <a:endParaRPr lang="en-GB" sz="2900" b="1" dirty="0">
              <a:solidFill>
                <a:srgbClr val="E3490B"/>
              </a:solidFill>
              <a:latin typeface="Times New Roman" pitchFamily="18" charset="0"/>
              <a:cs typeface="Times New Roman" pitchFamily="18" charset="0"/>
            </a:endParaRPr>
          </a:p>
        </p:txBody>
      </p:sp>
      <p:pic>
        <p:nvPicPr>
          <p:cNvPr id="2" name="Picture 1"/>
          <p:cNvPicPr>
            <a:picLocks noChangeAspect="1"/>
          </p:cNvPicPr>
          <p:nvPr/>
        </p:nvPicPr>
        <p:blipFill>
          <a:blip r:embed="rId3"/>
          <a:stretch>
            <a:fillRect/>
          </a:stretch>
        </p:blipFill>
        <p:spPr>
          <a:xfrm>
            <a:off x="7392145" y="2382273"/>
            <a:ext cx="2572735" cy="3292125"/>
          </a:xfrm>
          <a:prstGeom prst="rect">
            <a:avLst/>
          </a:prstGeom>
        </p:spPr>
      </p:pic>
      <p:sp>
        <p:nvSpPr>
          <p:cNvPr id="3" name="TextBox 2"/>
          <p:cNvSpPr txBox="1"/>
          <p:nvPr/>
        </p:nvSpPr>
        <p:spPr>
          <a:xfrm>
            <a:off x="1847528" y="4725144"/>
            <a:ext cx="4680520" cy="2369880"/>
          </a:xfrm>
          <a:prstGeom prst="rect">
            <a:avLst/>
          </a:prstGeom>
          <a:noFill/>
        </p:spPr>
        <p:txBody>
          <a:bodyPr wrap="square" rtlCol="0">
            <a:spAutoFit/>
          </a:bodyPr>
          <a:lstStyle/>
          <a:p>
            <a:pPr marL="342900" indent="-342900">
              <a:lnSpc>
                <a:spcPct val="130000"/>
              </a:lnSpc>
              <a:buClr>
                <a:srgbClr val="E3490B"/>
              </a:buClr>
              <a:buFont typeface="Wingdings" panose="05000000000000000000" pitchFamily="2" charset="2"/>
              <a:buChar char="Ø"/>
            </a:pPr>
            <a:r>
              <a:rPr lang="en-US" sz="2000" dirty="0">
                <a:latin typeface="Times New Roman" pitchFamily="18" charset="0"/>
                <a:cs typeface="Times New Roman" pitchFamily="18" charset="0"/>
              </a:rPr>
              <a:t>Businesses in the “on-demand” or “gig” economy hire “independent contractors”</a:t>
            </a:r>
          </a:p>
          <a:p>
            <a:pPr marL="342900" indent="-342900">
              <a:lnSpc>
                <a:spcPct val="130000"/>
              </a:lnSpc>
              <a:buClr>
                <a:srgbClr val="E3490B"/>
              </a:buClr>
              <a:buFont typeface="Wingdings" panose="05000000000000000000" pitchFamily="2" charset="2"/>
              <a:buChar char="Ø"/>
            </a:pPr>
            <a:r>
              <a:rPr lang="en-US" sz="2000" dirty="0">
                <a:latin typeface="Times New Roman" pitchFamily="18" charset="0"/>
                <a:cs typeface="Times New Roman" pitchFamily="18" charset="0"/>
              </a:rPr>
              <a:t>Approximately 0.5% of labour force in U.S. and Europe, but potential for growth is high</a:t>
            </a:r>
            <a:endParaRPr lang="fr-FR" sz="2000" dirty="0">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3185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27" y="193183"/>
            <a:ext cx="10869719" cy="1339403"/>
          </a:xfrm>
        </p:spPr>
        <p:txBody>
          <a:bodyPr>
            <a:normAutofit fontScale="90000"/>
          </a:bodyPr>
          <a:lstStyle/>
          <a:p>
            <a:r>
              <a:rPr lang="fr-CH" sz="3600" dirty="0" smtClean="0"/>
              <a:t/>
            </a:r>
            <a:br>
              <a:rPr lang="fr-CH" sz="3600" dirty="0" smtClean="0"/>
            </a:br>
            <a:r>
              <a:rPr lang="fr-CH" sz="3600" dirty="0" smtClean="0"/>
              <a:t> II. </a:t>
            </a:r>
            <a:r>
              <a:rPr lang="fr-CH" sz="3600" b="1" dirty="0" err="1" smtClean="0">
                <a:solidFill>
                  <a:srgbClr val="FF0000"/>
                </a:solidFill>
              </a:rPr>
              <a:t>Crowdwork</a:t>
            </a:r>
            <a:r>
              <a:rPr lang="fr-CH" sz="3600" b="1" dirty="0" smtClean="0">
                <a:solidFill>
                  <a:srgbClr val="FF0000"/>
                </a:solidFill>
              </a:rPr>
              <a:t> (</a:t>
            </a:r>
            <a:r>
              <a:rPr lang="fr-CH" sz="3600" b="1" dirty="0" err="1" smtClean="0">
                <a:solidFill>
                  <a:srgbClr val="FF0000"/>
                </a:solidFill>
              </a:rPr>
              <a:t>platform-based</a:t>
            </a:r>
            <a:r>
              <a:rPr lang="fr-CH" sz="3600" b="1" dirty="0" smtClean="0">
                <a:solidFill>
                  <a:srgbClr val="FF0000"/>
                </a:solidFill>
              </a:rPr>
              <a:t> </a:t>
            </a:r>
            <a:r>
              <a:rPr lang="fr-CH" sz="3600" b="1" dirty="0" err="1" smtClean="0">
                <a:solidFill>
                  <a:srgbClr val="FF0000"/>
                </a:solidFill>
              </a:rPr>
              <a:t>tasks</a:t>
            </a:r>
            <a:r>
              <a:rPr lang="fr-CH" sz="3600" b="1" dirty="0" smtClean="0">
                <a:solidFill>
                  <a:srgbClr val="FF0000"/>
                </a:solidFill>
              </a:rPr>
              <a:t> </a:t>
            </a:r>
            <a:r>
              <a:rPr lang="fr-CH" sz="3600" b="1" dirty="0" err="1" smtClean="0">
                <a:solidFill>
                  <a:srgbClr val="FF0000"/>
                </a:solidFill>
              </a:rPr>
              <a:t>performed</a:t>
            </a:r>
            <a:r>
              <a:rPr lang="fr-CH" sz="3600" b="1" dirty="0" smtClean="0">
                <a:solidFill>
                  <a:srgbClr val="FF0000"/>
                </a:solidFill>
              </a:rPr>
              <a:t> on </a:t>
            </a:r>
            <a:r>
              <a:rPr lang="fr-CH" sz="3600" b="1" dirty="0" err="1" smtClean="0">
                <a:solidFill>
                  <a:srgbClr val="FF0000"/>
                </a:solidFill>
              </a:rPr>
              <a:t>demand</a:t>
            </a:r>
            <a:r>
              <a:rPr lang="fr-CH" sz="3600" b="1" dirty="0" smtClean="0">
                <a:solidFill>
                  <a:srgbClr val="FF0000"/>
                </a:solidFill>
              </a:rPr>
              <a:t>):</a:t>
            </a:r>
            <a:br>
              <a:rPr lang="fr-CH" sz="3600" b="1" dirty="0" smtClean="0">
                <a:solidFill>
                  <a:srgbClr val="FF0000"/>
                </a:solidFill>
              </a:rPr>
            </a:br>
            <a:r>
              <a:rPr lang="fr-CH" sz="3600" b="1" dirty="0" err="1" smtClean="0">
                <a:solidFill>
                  <a:srgbClr val="FF0000"/>
                </a:solidFill>
              </a:rPr>
              <a:t>Hourly</a:t>
            </a:r>
            <a:r>
              <a:rPr lang="fr-CH" sz="3600" b="1" dirty="0" smtClean="0">
                <a:solidFill>
                  <a:srgbClr val="FF0000"/>
                </a:solidFill>
              </a:rPr>
              <a:t> </a:t>
            </a:r>
            <a:r>
              <a:rPr lang="fr-CH" sz="3600" b="1" dirty="0" err="1" smtClean="0">
                <a:solidFill>
                  <a:srgbClr val="FF0000"/>
                </a:solidFill>
              </a:rPr>
              <a:t>earnings</a:t>
            </a:r>
            <a:r>
              <a:rPr lang="fr-CH" sz="3600" b="1" dirty="0" smtClean="0">
                <a:solidFill>
                  <a:srgbClr val="FF0000"/>
                </a:solidFill>
              </a:rPr>
              <a:t> distribution</a:t>
            </a:r>
            <a:r>
              <a:rPr lang="fr-CH" sz="3600" dirty="0" smtClean="0"/>
              <a:t/>
            </a:r>
            <a:br>
              <a:rPr lang="fr-CH" sz="3600" dirty="0" smtClean="0"/>
            </a:br>
            <a:r>
              <a:rPr lang="fr-CH" sz="3600" dirty="0"/>
              <a:t/>
            </a:r>
            <a:br>
              <a:rPr lang="fr-CH" sz="3600" dirty="0"/>
            </a:br>
            <a:endParaRPr lang="en-GB" sz="3600" dirty="0"/>
          </a:p>
        </p:txBody>
      </p:sp>
      <p:pic>
        <p:nvPicPr>
          <p:cNvPr id="5" name="Content Placeholder 1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2288" y="1532586"/>
            <a:ext cx="8152856" cy="5340664"/>
          </a:xfrm>
        </p:spPr>
      </p:pic>
      <p:sp>
        <p:nvSpPr>
          <p:cNvPr id="4" name="Slide Number Placeholder 3"/>
          <p:cNvSpPr>
            <a:spLocks noGrp="1"/>
          </p:cNvSpPr>
          <p:nvPr>
            <p:ph type="sldNum" sz="quarter" idx="12"/>
          </p:nvPr>
        </p:nvSpPr>
        <p:spPr/>
        <p:txBody>
          <a:bodyPr/>
          <a:lstStyle/>
          <a:p>
            <a:fld id="{06FDD426-1FA7-48C1-B2D1-EEA0C88E2DB2}" type="slidenum">
              <a:rPr lang="en-GB" smtClean="0"/>
              <a:t>18</a:t>
            </a:fld>
            <a:endParaRPr lang="en-GB"/>
          </a:p>
        </p:txBody>
      </p:sp>
      <p:sp>
        <p:nvSpPr>
          <p:cNvPr id="3" name="TextBox 2"/>
          <p:cNvSpPr txBox="1"/>
          <p:nvPr/>
        </p:nvSpPr>
        <p:spPr>
          <a:xfrm>
            <a:off x="237327" y="1886120"/>
            <a:ext cx="2956634" cy="2862322"/>
          </a:xfrm>
          <a:prstGeom prst="rect">
            <a:avLst/>
          </a:prstGeom>
          <a:noFill/>
        </p:spPr>
        <p:txBody>
          <a:bodyPr wrap="square" rtlCol="0">
            <a:spAutoFit/>
          </a:bodyPr>
          <a:lstStyle/>
          <a:p>
            <a:r>
              <a:rPr lang="fr-CH" sz="2000" dirty="0"/>
              <a:t>High </a:t>
            </a:r>
            <a:r>
              <a:rPr lang="fr-CH" sz="2000" dirty="0" err="1" smtClean="0"/>
              <a:t>inefficiencies</a:t>
            </a:r>
            <a:r>
              <a:rPr lang="fr-CH" sz="2000" dirty="0" smtClean="0"/>
              <a:t>:</a:t>
            </a:r>
          </a:p>
          <a:p>
            <a:pPr marL="342900" lvl="1" indent="-342900">
              <a:buFont typeface="Arial" panose="020B0604020202020204" pitchFamily="34" charset="0"/>
              <a:buChar char="•"/>
            </a:pPr>
            <a:r>
              <a:rPr lang="fr-CH" sz="2000" dirty="0" smtClean="0"/>
              <a:t>¼ </a:t>
            </a:r>
            <a:r>
              <a:rPr lang="fr-CH" sz="2000" dirty="0"/>
              <a:t>of </a:t>
            </a:r>
            <a:r>
              <a:rPr lang="fr-CH" sz="2000" dirty="0" err="1"/>
              <a:t>workers</a:t>
            </a:r>
            <a:r>
              <a:rPr lang="fr-CH" sz="2000" dirty="0"/>
              <a:t>’ time </a:t>
            </a:r>
            <a:r>
              <a:rPr lang="fr-CH" sz="2000" dirty="0" err="1"/>
              <a:t>is</a:t>
            </a:r>
            <a:r>
              <a:rPr lang="fr-CH" sz="2000" dirty="0"/>
              <a:t> on </a:t>
            </a:r>
            <a:r>
              <a:rPr lang="fr-CH" sz="2000" dirty="0" err="1"/>
              <a:t>unpaid</a:t>
            </a:r>
            <a:r>
              <a:rPr lang="fr-CH" sz="2000" dirty="0"/>
              <a:t> </a:t>
            </a:r>
            <a:r>
              <a:rPr lang="fr-CH" sz="2000" dirty="0" err="1" smtClean="0"/>
              <a:t>activities</a:t>
            </a:r>
            <a:endParaRPr lang="fr-CH" sz="2000" dirty="0"/>
          </a:p>
          <a:p>
            <a:pPr marL="342900" lvl="1" indent="-342900">
              <a:buFont typeface="Arial" panose="020B0604020202020204" pitchFamily="34" charset="0"/>
              <a:buChar char="•"/>
            </a:pPr>
            <a:r>
              <a:rPr lang="fr-CH" sz="2000" dirty="0" err="1" smtClean="0"/>
              <a:t>lack</a:t>
            </a:r>
            <a:r>
              <a:rPr lang="fr-CH" sz="2000" dirty="0" smtClean="0"/>
              <a:t> </a:t>
            </a:r>
            <a:r>
              <a:rPr lang="fr-CH" sz="2000" dirty="0"/>
              <a:t>of </a:t>
            </a:r>
            <a:r>
              <a:rPr lang="fr-CH" sz="2000" dirty="0" smtClean="0"/>
              <a:t>communication </a:t>
            </a:r>
            <a:r>
              <a:rPr lang="fr-CH" sz="2000" dirty="0" err="1" smtClean="0"/>
              <a:t>between</a:t>
            </a:r>
            <a:r>
              <a:rPr lang="fr-CH" sz="2000" dirty="0" smtClean="0"/>
              <a:t> employer and </a:t>
            </a:r>
            <a:r>
              <a:rPr lang="fr-CH" sz="2000" dirty="0" err="1" smtClean="0"/>
              <a:t>worker</a:t>
            </a:r>
            <a:endParaRPr lang="fr-CH" sz="2000" dirty="0"/>
          </a:p>
          <a:p>
            <a:pPr marL="342900" lvl="1" indent="-342900">
              <a:buFont typeface="Arial" panose="020B0604020202020204" pitchFamily="34" charset="0"/>
              <a:buChar char="•"/>
            </a:pPr>
            <a:r>
              <a:rPr lang="fr-CH" sz="2000" dirty="0" err="1" smtClean="0"/>
              <a:t>Lack</a:t>
            </a:r>
            <a:r>
              <a:rPr lang="fr-CH" sz="2000" dirty="0" smtClean="0"/>
              <a:t> of social protection</a:t>
            </a:r>
          </a:p>
          <a:p>
            <a:pPr marL="342900" lvl="1" indent="-342900">
              <a:buFont typeface="Arial" panose="020B0604020202020204" pitchFamily="34" charset="0"/>
              <a:buChar char="•"/>
            </a:pPr>
            <a:r>
              <a:rPr lang="fr-CH" sz="2000" dirty="0" err="1" smtClean="0"/>
              <a:t>Lack</a:t>
            </a:r>
            <a:r>
              <a:rPr lang="fr-CH" sz="2000" dirty="0" smtClean="0"/>
              <a:t> of training</a:t>
            </a:r>
          </a:p>
        </p:txBody>
      </p:sp>
    </p:spTree>
    <p:extLst>
      <p:ext uri="{BB962C8B-B14F-4D97-AF65-F5344CB8AC3E}">
        <p14:creationId xmlns:p14="http://schemas.microsoft.com/office/powerpoint/2010/main" val="1397891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319" y="1393794"/>
            <a:ext cx="10515600" cy="5213068"/>
          </a:xfrm>
        </p:spPr>
        <p:txBody>
          <a:bodyPr>
            <a:normAutofit fontScale="40000" lnSpcReduction="20000"/>
          </a:bodyPr>
          <a:lstStyle/>
          <a:p>
            <a:pPr marL="0" indent="0">
              <a:buNone/>
            </a:pPr>
            <a:endParaRPr lang="en-US" sz="6400" dirty="0" smtClean="0"/>
          </a:p>
          <a:p>
            <a:pPr marL="0" indent="0">
              <a:buNone/>
            </a:pPr>
            <a:r>
              <a:rPr lang="en-US" sz="6400" dirty="0" smtClean="0"/>
              <a:t>What needs to be done</a:t>
            </a:r>
            <a:r>
              <a:rPr lang="en-US" sz="6400" dirty="0"/>
              <a:t>?</a:t>
            </a:r>
            <a:endParaRPr lang="en-US" sz="6400" dirty="0" smtClean="0"/>
          </a:p>
          <a:p>
            <a:pPr marL="447675" indent="-447675">
              <a:buFont typeface="Arial" panose="020B0604020202020204" pitchFamily="34" charset="0"/>
              <a:buAutoNum type="arabicPeriod"/>
            </a:pPr>
            <a:r>
              <a:rPr lang="en-US" sz="6400" dirty="0" smtClean="0"/>
              <a:t>While </a:t>
            </a:r>
            <a:r>
              <a:rPr lang="en-US" sz="6400" dirty="0"/>
              <a:t>we know the past trends,  the future is uncertain, and we may not imagine the future innovations, jobs and occupations. We need to </a:t>
            </a:r>
            <a:r>
              <a:rPr lang="en-US" sz="6400" dirty="0" smtClean="0">
                <a:solidFill>
                  <a:srgbClr val="FF0000"/>
                </a:solidFill>
              </a:rPr>
              <a:t>adopt </a:t>
            </a:r>
            <a:r>
              <a:rPr lang="en-US" sz="6400" dirty="0">
                <a:solidFill>
                  <a:srgbClr val="FF0000"/>
                </a:solidFill>
              </a:rPr>
              <a:t>frameworks and models that </a:t>
            </a:r>
            <a:r>
              <a:rPr lang="en-US" sz="6400" dirty="0" smtClean="0">
                <a:solidFill>
                  <a:srgbClr val="FF0000"/>
                </a:solidFill>
              </a:rPr>
              <a:t>explain the </a:t>
            </a:r>
            <a:r>
              <a:rPr lang="en-US" sz="6400" dirty="0">
                <a:solidFill>
                  <a:srgbClr val="FF0000"/>
                </a:solidFill>
              </a:rPr>
              <a:t>dynamics </a:t>
            </a:r>
            <a:r>
              <a:rPr lang="en-US" sz="6400" dirty="0" smtClean="0"/>
              <a:t>and </a:t>
            </a:r>
            <a:r>
              <a:rPr lang="en-US" sz="6400" dirty="0"/>
              <a:t>patterns of technological change, innovations, </a:t>
            </a:r>
            <a:r>
              <a:rPr lang="en-US" sz="6400" dirty="0" smtClean="0"/>
              <a:t>diversification.</a:t>
            </a:r>
          </a:p>
          <a:p>
            <a:pPr marL="447675" indent="-447675">
              <a:buFont typeface="Arial" panose="020B0604020202020204" pitchFamily="34" charset="0"/>
              <a:buAutoNum type="arabicPeriod"/>
            </a:pPr>
            <a:r>
              <a:rPr lang="en-US" sz="6400" dirty="0" smtClean="0"/>
              <a:t>These frameworks suggest that the </a:t>
            </a:r>
            <a:r>
              <a:rPr lang="en-US" sz="6400" dirty="0"/>
              <a:t>future of work is not deterministic, but needs to be </a:t>
            </a:r>
            <a:r>
              <a:rPr lang="en-US" sz="6400" dirty="0" smtClean="0"/>
              <a:t>shaped, and that it needs transformative </a:t>
            </a:r>
            <a:r>
              <a:rPr lang="en-US" sz="6400" dirty="0"/>
              <a:t>changes to shape a future we want. </a:t>
            </a:r>
          </a:p>
          <a:p>
            <a:pPr marL="447675" indent="-447675">
              <a:buFont typeface="Arial" panose="020B0604020202020204" pitchFamily="34" charset="0"/>
              <a:buAutoNum type="arabicPeriod"/>
            </a:pPr>
            <a:r>
              <a:rPr lang="en-US" sz="6400" dirty="0" smtClean="0"/>
              <a:t>Policies </a:t>
            </a:r>
            <a:r>
              <a:rPr lang="en-US" sz="6400" dirty="0"/>
              <a:t>and institutions need to </a:t>
            </a:r>
            <a:r>
              <a:rPr lang="en-US" sz="6400" dirty="0" smtClean="0"/>
              <a:t>find a fair distribution of the benefits and burdens: support </a:t>
            </a:r>
            <a:r>
              <a:rPr lang="en-US" sz="6400" dirty="0"/>
              <a:t>workers and enterprises to exploit the opportunities new technologies bring for better </a:t>
            </a:r>
            <a:r>
              <a:rPr lang="en-US" sz="6400" dirty="0" smtClean="0"/>
              <a:t>work, life and business, </a:t>
            </a:r>
            <a:r>
              <a:rPr lang="en-US" sz="6400" dirty="0"/>
              <a:t>and </a:t>
            </a:r>
            <a:r>
              <a:rPr lang="en-US" sz="6400" dirty="0" smtClean="0"/>
              <a:t>mitigate </a:t>
            </a:r>
            <a:r>
              <a:rPr lang="en-US" sz="6400" dirty="0"/>
              <a:t>or prevent the negative impact and unintended </a:t>
            </a:r>
            <a:r>
              <a:rPr lang="en-US" sz="6400" dirty="0" smtClean="0"/>
              <a:t>effects. </a:t>
            </a:r>
            <a:endParaRPr lang="en-US" sz="6400" dirty="0"/>
          </a:p>
        </p:txBody>
      </p:sp>
      <p:sp>
        <p:nvSpPr>
          <p:cNvPr id="4" name="Title 1"/>
          <p:cNvSpPr>
            <a:spLocks noGrp="1"/>
          </p:cNvSpPr>
          <p:nvPr>
            <p:ph type="title"/>
          </p:nvPr>
        </p:nvSpPr>
        <p:spPr>
          <a:xfrm>
            <a:off x="838200" y="365125"/>
            <a:ext cx="11253186" cy="1028669"/>
          </a:xfrm>
          <a:solidFill>
            <a:schemeClr val="accent5">
              <a:lumMod val="60000"/>
              <a:lumOff val="40000"/>
            </a:schemeClr>
          </a:solidFill>
        </p:spPr>
        <p:txBody>
          <a:bodyPr>
            <a:normAutofit/>
          </a:bodyPr>
          <a:lstStyle/>
          <a:p>
            <a:r>
              <a:rPr lang="en-US" sz="2800" b="1" dirty="0" smtClean="0"/>
              <a:t>III.  Shaping the future of work </a:t>
            </a:r>
            <a:endParaRPr lang="en-US" sz="2800" b="1" dirty="0"/>
          </a:p>
        </p:txBody>
      </p:sp>
    </p:spTree>
    <p:extLst>
      <p:ext uri="{BB962C8B-B14F-4D97-AF65-F5344CB8AC3E}">
        <p14:creationId xmlns:p14="http://schemas.microsoft.com/office/powerpoint/2010/main" val="1250195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normAutofit lnSpcReduction="10000"/>
          </a:bodyPr>
          <a:lstStyle/>
          <a:p>
            <a:pPr marL="571500" indent="-571500">
              <a:buAutoNum type="romanUcPeriod"/>
            </a:pPr>
            <a:r>
              <a:rPr lang="en-US" dirty="0" smtClean="0"/>
              <a:t>A framework to explain technological change and future of work</a:t>
            </a:r>
          </a:p>
          <a:p>
            <a:pPr lvl="1"/>
            <a:r>
              <a:rPr lang="en-US" dirty="0" smtClean="0"/>
              <a:t>Industrial production system </a:t>
            </a:r>
          </a:p>
          <a:p>
            <a:pPr lvl="1"/>
            <a:r>
              <a:rPr lang="en-US" dirty="0" smtClean="0"/>
              <a:t>Dynamics of technological change (creative destruction) </a:t>
            </a:r>
          </a:p>
          <a:p>
            <a:pPr lvl="1"/>
            <a:r>
              <a:rPr lang="en-US" dirty="0" smtClean="0"/>
              <a:t>Social Capabilities </a:t>
            </a:r>
          </a:p>
          <a:p>
            <a:pPr lvl="1"/>
            <a:endParaRPr lang="en-US" dirty="0" smtClean="0"/>
          </a:p>
          <a:p>
            <a:pPr marL="0" indent="0">
              <a:buNone/>
            </a:pPr>
            <a:r>
              <a:rPr lang="en-US" dirty="0" smtClean="0"/>
              <a:t>II</a:t>
            </a:r>
            <a:r>
              <a:rPr lang="en-US" dirty="0"/>
              <a:t>. </a:t>
            </a:r>
            <a:r>
              <a:rPr lang="en-US" dirty="0" err="1" smtClean="0"/>
              <a:t>Digitalisation</a:t>
            </a:r>
            <a:endParaRPr lang="en-US" dirty="0" smtClean="0"/>
          </a:p>
          <a:p>
            <a:pPr lvl="1"/>
            <a:r>
              <a:rPr lang="en-US" dirty="0" smtClean="0"/>
              <a:t>what it means </a:t>
            </a:r>
          </a:p>
          <a:p>
            <a:pPr lvl="1"/>
            <a:r>
              <a:rPr lang="en-US" dirty="0" smtClean="0"/>
              <a:t>Major trends in world of work</a:t>
            </a:r>
          </a:p>
          <a:p>
            <a:pPr lvl="1"/>
            <a:r>
              <a:rPr lang="en-US" dirty="0" smtClean="0"/>
              <a:t>Changing employment relationships</a:t>
            </a:r>
          </a:p>
          <a:p>
            <a:pPr marL="0" indent="0">
              <a:buNone/>
            </a:pPr>
            <a:endParaRPr lang="en-US" dirty="0" smtClean="0"/>
          </a:p>
          <a:p>
            <a:pPr marL="0" indent="0">
              <a:buNone/>
            </a:pPr>
            <a:r>
              <a:rPr lang="en-US" dirty="0" smtClean="0"/>
              <a:t>III. Shaping the future </a:t>
            </a:r>
            <a:r>
              <a:rPr lang="en-US" dirty="0"/>
              <a:t>of </a:t>
            </a:r>
            <a:r>
              <a:rPr lang="en-US" dirty="0" smtClean="0"/>
              <a:t>work</a:t>
            </a:r>
            <a:endParaRPr lang="en-US" dirty="0"/>
          </a:p>
        </p:txBody>
      </p:sp>
    </p:spTree>
    <p:extLst>
      <p:ext uri="{BB962C8B-B14F-4D97-AF65-F5344CB8AC3E}">
        <p14:creationId xmlns:p14="http://schemas.microsoft.com/office/powerpoint/2010/main" val="3457611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95" y="822960"/>
            <a:ext cx="10515600" cy="5952744"/>
          </a:xfrm>
        </p:spPr>
        <p:txBody>
          <a:bodyPr>
            <a:normAutofit fontScale="25000" lnSpcReduction="20000"/>
          </a:bodyPr>
          <a:lstStyle/>
          <a:p>
            <a:pPr marL="0" indent="0">
              <a:buNone/>
            </a:pPr>
            <a:r>
              <a:rPr lang="en-US" sz="8000" dirty="0" smtClean="0"/>
              <a:t>Market forces alone cannot achieve such transformative processes. </a:t>
            </a:r>
            <a:endParaRPr lang="en-US" sz="8000" dirty="0"/>
          </a:p>
          <a:p>
            <a:pPr marL="0" indent="0">
              <a:buNone/>
            </a:pPr>
            <a:r>
              <a:rPr lang="en-US" sz="8000" dirty="0" smtClean="0"/>
              <a:t>It requires governments and societies to learn and develop new social demand and policy choices. </a:t>
            </a:r>
          </a:p>
          <a:p>
            <a:pPr marL="0" indent="0">
              <a:buNone/>
            </a:pPr>
            <a:r>
              <a:rPr lang="en-US" sz="8000" dirty="0" smtClean="0">
                <a:solidFill>
                  <a:srgbClr val="FF0000"/>
                </a:solidFill>
              </a:rPr>
              <a:t>Build capabilities </a:t>
            </a:r>
            <a:r>
              <a:rPr lang="en-US" sz="8000" dirty="0" smtClean="0"/>
              <a:t>in </a:t>
            </a:r>
            <a:r>
              <a:rPr lang="en-US" sz="8000" dirty="0" err="1" smtClean="0"/>
              <a:t>labour</a:t>
            </a:r>
            <a:r>
              <a:rPr lang="en-US" sz="8000" dirty="0" smtClean="0"/>
              <a:t> force, entrepreneurs  and societies that </a:t>
            </a:r>
          </a:p>
          <a:p>
            <a:pPr marL="895350" indent="-182563" defTabSz="1079500"/>
            <a:r>
              <a:rPr lang="en-US" sz="8000" dirty="0" smtClean="0">
                <a:solidFill>
                  <a:srgbClr val="FF0000"/>
                </a:solidFill>
              </a:rPr>
              <a:t>enable</a:t>
            </a:r>
            <a:r>
              <a:rPr lang="en-US" sz="8000" dirty="0" smtClean="0"/>
              <a:t> the country to take advantage of emerging technologies, and </a:t>
            </a:r>
          </a:p>
          <a:p>
            <a:pPr marL="895350" indent="-182563" defTabSz="1079500"/>
            <a:r>
              <a:rPr lang="en-US" sz="8000" dirty="0" smtClean="0"/>
              <a:t>innovate and transform production structures  to create new economies and jobs.</a:t>
            </a:r>
          </a:p>
          <a:p>
            <a:pPr marL="0" indent="0">
              <a:buNone/>
            </a:pPr>
            <a:r>
              <a:rPr lang="en-US" sz="8000" dirty="0" smtClean="0">
                <a:solidFill>
                  <a:srgbClr val="FF0000"/>
                </a:solidFill>
              </a:rPr>
              <a:t>Education and training policies </a:t>
            </a:r>
            <a:r>
              <a:rPr lang="en-US" sz="8000" dirty="0" smtClean="0"/>
              <a:t>is key as it plays a dual role: </a:t>
            </a:r>
          </a:p>
          <a:p>
            <a:pPr marL="895350" indent="-182563"/>
            <a:r>
              <a:rPr lang="en-US" sz="8000" dirty="0"/>
              <a:t>	</a:t>
            </a:r>
            <a:r>
              <a:rPr lang="en-US" sz="7200" dirty="0" smtClean="0"/>
              <a:t>enriches the knowledge base of society and thus enhances capabilities to innovate</a:t>
            </a:r>
          </a:p>
          <a:p>
            <a:pPr marL="895350" indent="-182563"/>
            <a:r>
              <a:rPr lang="en-US" sz="7200" dirty="0"/>
              <a:t>	</a:t>
            </a:r>
            <a:r>
              <a:rPr lang="en-US" sz="7200" dirty="0" smtClean="0"/>
              <a:t>fills skills gaps and matches demand with supply once a new activity has been created. </a:t>
            </a:r>
          </a:p>
          <a:p>
            <a:pPr marL="0" indent="0">
              <a:buNone/>
            </a:pPr>
            <a:r>
              <a:rPr lang="en-US" sz="8000" dirty="0" smtClean="0"/>
              <a:t>Develop </a:t>
            </a:r>
            <a:r>
              <a:rPr lang="en-US" sz="8000" dirty="0" smtClean="0">
                <a:solidFill>
                  <a:srgbClr val="FF0000"/>
                </a:solidFill>
              </a:rPr>
              <a:t>social institutions</a:t>
            </a:r>
            <a:r>
              <a:rPr lang="en-US" sz="8000" dirty="0" smtClean="0"/>
              <a:t> that reward entrepreneurship, craftsmanship to </a:t>
            </a:r>
          </a:p>
          <a:p>
            <a:pPr marL="895350" indent="-182563"/>
            <a:r>
              <a:rPr lang="en-US" sz="8000" dirty="0"/>
              <a:t>	</a:t>
            </a:r>
            <a:r>
              <a:rPr lang="en-US" sz="7200" dirty="0" smtClean="0"/>
              <a:t>encourage creativity, investment, innovation and new jobs, and </a:t>
            </a:r>
          </a:p>
          <a:p>
            <a:pPr marL="895350" indent="-182563"/>
            <a:r>
              <a:rPr lang="en-US" sz="7200" dirty="0"/>
              <a:t>	</a:t>
            </a:r>
            <a:r>
              <a:rPr lang="en-US" sz="7200" dirty="0" smtClean="0"/>
              <a:t>redistribute productivity gains created by new technologies to workers for new demand</a:t>
            </a:r>
            <a:r>
              <a:rPr lang="en-US" sz="8000" dirty="0" smtClean="0"/>
              <a:t>.</a:t>
            </a:r>
          </a:p>
          <a:p>
            <a:pPr marL="0" indent="0">
              <a:buNone/>
            </a:pPr>
            <a:r>
              <a:rPr lang="en-US" sz="8000" dirty="0" smtClean="0"/>
              <a:t>Design </a:t>
            </a:r>
            <a:r>
              <a:rPr lang="en-US" sz="8000" dirty="0" smtClean="0">
                <a:solidFill>
                  <a:srgbClr val="FF0000"/>
                </a:solidFill>
              </a:rPr>
              <a:t>mission-oriented </a:t>
            </a:r>
            <a:r>
              <a:rPr lang="en-US" sz="8000" dirty="0">
                <a:solidFill>
                  <a:srgbClr val="FF0000"/>
                </a:solidFill>
              </a:rPr>
              <a:t>technology, science, innovation and industrial </a:t>
            </a:r>
            <a:r>
              <a:rPr lang="en-US" sz="8000" dirty="0" smtClean="0">
                <a:solidFill>
                  <a:srgbClr val="FF0000"/>
                </a:solidFill>
              </a:rPr>
              <a:t>policies to</a:t>
            </a:r>
          </a:p>
          <a:p>
            <a:pPr marL="987425" indent="-274638">
              <a:tabLst>
                <a:tab pos="712788" algn="l"/>
              </a:tabLst>
            </a:pPr>
            <a:r>
              <a:rPr lang="en-US" sz="7200" dirty="0"/>
              <a:t>shape the direction of technological and structural transformation</a:t>
            </a:r>
          </a:p>
          <a:p>
            <a:pPr marL="987425" indent="-274638"/>
            <a:r>
              <a:rPr lang="en-US" sz="7200" dirty="0"/>
              <a:t>for </a:t>
            </a:r>
            <a:r>
              <a:rPr lang="en-US" sz="7200" dirty="0" smtClean="0"/>
              <a:t>development</a:t>
            </a:r>
            <a:r>
              <a:rPr lang="en-US" sz="7200" dirty="0"/>
              <a:t>, employment and social justice. </a:t>
            </a:r>
            <a:endParaRPr lang="en-US" sz="7200" dirty="0" smtClean="0"/>
          </a:p>
          <a:p>
            <a:pPr marL="0" indent="0">
              <a:buNone/>
            </a:pPr>
            <a:r>
              <a:rPr lang="en-US" sz="8000" dirty="0" smtClean="0">
                <a:solidFill>
                  <a:srgbClr val="FF0000"/>
                </a:solidFill>
              </a:rPr>
              <a:t>New </a:t>
            </a:r>
            <a:r>
              <a:rPr lang="en-US" sz="8000" dirty="0">
                <a:solidFill>
                  <a:srgbClr val="FF0000"/>
                </a:solidFill>
              </a:rPr>
              <a:t>institutions need to regulate work </a:t>
            </a:r>
            <a:r>
              <a:rPr lang="en-US" sz="8000" dirty="0" smtClean="0">
                <a:solidFill>
                  <a:srgbClr val="FF0000"/>
                </a:solidFill>
              </a:rPr>
              <a:t>and protect workers in </a:t>
            </a:r>
            <a:r>
              <a:rPr lang="en-US" sz="8000" dirty="0" smtClean="0"/>
              <a:t>newly </a:t>
            </a:r>
            <a:r>
              <a:rPr lang="en-US" sz="8000" dirty="0"/>
              <a:t>emerging non-standard forms of </a:t>
            </a:r>
            <a:r>
              <a:rPr lang="en-US" sz="8000" dirty="0" smtClean="0"/>
              <a:t>employment</a:t>
            </a:r>
            <a:endParaRPr lang="en-US" sz="8000" dirty="0"/>
          </a:p>
          <a:p>
            <a:pPr marL="0" indent="0">
              <a:buNone/>
            </a:pPr>
            <a:r>
              <a:rPr lang="en-US" sz="8000" dirty="0" smtClean="0"/>
              <a:t>Create social dialogue for n</a:t>
            </a:r>
            <a:r>
              <a:rPr lang="en-US" sz="8000" dirty="0" smtClean="0">
                <a:solidFill>
                  <a:srgbClr val="FF0000"/>
                </a:solidFill>
              </a:rPr>
              <a:t>ew consensus </a:t>
            </a:r>
            <a:r>
              <a:rPr lang="en-US" sz="8000" dirty="0" smtClean="0"/>
              <a:t>on the way forward, new social demand and policy choices</a:t>
            </a:r>
          </a:p>
          <a:p>
            <a:pPr marL="0" indent="0">
              <a:buNone/>
            </a:pPr>
            <a:endParaRPr lang="en-US" sz="8000" dirty="0" smtClean="0"/>
          </a:p>
          <a:p>
            <a:pPr marL="0" indent="0">
              <a:buNone/>
            </a:pPr>
            <a:r>
              <a:rPr lang="en-US" sz="8000" dirty="0" smtClean="0"/>
              <a:t> </a:t>
            </a:r>
          </a:p>
        </p:txBody>
      </p:sp>
      <p:sp>
        <p:nvSpPr>
          <p:cNvPr id="4" name="Title 1"/>
          <p:cNvSpPr>
            <a:spLocks noGrp="1"/>
          </p:cNvSpPr>
          <p:nvPr>
            <p:ph type="title"/>
          </p:nvPr>
        </p:nvSpPr>
        <p:spPr>
          <a:xfrm>
            <a:off x="657895" y="136525"/>
            <a:ext cx="11253186" cy="576707"/>
          </a:xfrm>
          <a:solidFill>
            <a:schemeClr val="accent5">
              <a:lumMod val="60000"/>
              <a:lumOff val="40000"/>
            </a:schemeClr>
          </a:solidFill>
        </p:spPr>
        <p:txBody>
          <a:bodyPr>
            <a:normAutofit/>
          </a:bodyPr>
          <a:lstStyle/>
          <a:p>
            <a:r>
              <a:rPr lang="en-US" sz="2800" b="1" dirty="0"/>
              <a:t>V</a:t>
            </a:r>
            <a:r>
              <a:rPr lang="en-US" sz="2800" b="1" dirty="0" smtClean="0"/>
              <a:t>. Shaping the future of work </a:t>
            </a:r>
            <a:endParaRPr lang="en-US" sz="2800" b="1" dirty="0"/>
          </a:p>
        </p:txBody>
      </p:sp>
    </p:spTree>
    <p:extLst>
      <p:ext uri="{BB962C8B-B14F-4D97-AF65-F5344CB8AC3E}">
        <p14:creationId xmlns:p14="http://schemas.microsoft.com/office/powerpoint/2010/main" val="621522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Irmgard Nübler</a:t>
            </a:r>
          </a:p>
          <a:p>
            <a:pPr marL="0" indent="0">
              <a:buNone/>
            </a:pPr>
            <a:endParaRPr lang="en-US" dirty="0"/>
          </a:p>
          <a:p>
            <a:pPr marL="0" indent="0">
              <a:buNone/>
            </a:pPr>
            <a:r>
              <a:rPr lang="en-US" dirty="0" smtClean="0"/>
              <a:t>Email: </a:t>
            </a:r>
            <a:r>
              <a:rPr lang="en-US" dirty="0" smtClean="0">
                <a:hlinkClick r:id="rId3"/>
              </a:rPr>
              <a:t>nubler@ilo.org</a:t>
            </a:r>
            <a:endParaRPr lang="en-US" dirty="0" smtClean="0"/>
          </a:p>
          <a:p>
            <a:pPr marL="0" indent="0">
              <a:buNone/>
            </a:pPr>
            <a:r>
              <a:rPr lang="en-US" dirty="0" smtClean="0"/>
              <a:t>Skype: </a:t>
            </a:r>
            <a:r>
              <a:rPr lang="en-US" dirty="0" err="1" smtClean="0"/>
              <a:t>Irmgard.nubler</a:t>
            </a:r>
            <a:endParaRPr lang="en-US" dirty="0" smtClean="0"/>
          </a:p>
          <a:p>
            <a:pPr marL="0" indent="0">
              <a:buNone/>
            </a:pPr>
            <a:r>
              <a:rPr lang="en-US" dirty="0" smtClean="0"/>
              <a:t>Twitter: </a:t>
            </a:r>
            <a:r>
              <a:rPr lang="en-US" dirty="0" err="1" smtClean="0"/>
              <a:t>IrmgardNubler</a:t>
            </a:r>
            <a:endParaRPr lang="en-US" dirty="0"/>
          </a:p>
        </p:txBody>
      </p:sp>
    </p:spTree>
    <p:extLst>
      <p:ext uri="{BB962C8B-B14F-4D97-AF65-F5344CB8AC3E}">
        <p14:creationId xmlns:p14="http://schemas.microsoft.com/office/powerpoint/2010/main" val="4089477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31" y="352247"/>
            <a:ext cx="10515600" cy="909493"/>
          </a:xfrm>
          <a:solidFill>
            <a:schemeClr val="accent5">
              <a:lumMod val="60000"/>
              <a:lumOff val="40000"/>
            </a:schemeClr>
          </a:solidFill>
        </p:spPr>
        <p:txBody>
          <a:bodyPr>
            <a:normAutofit/>
          </a:bodyPr>
          <a:lstStyle/>
          <a:p>
            <a:r>
              <a:rPr lang="en-US" sz="2800" b="1" dirty="0" smtClean="0"/>
              <a:t>I. A framework to </a:t>
            </a:r>
            <a:r>
              <a:rPr lang="en-US" sz="2800" b="1" dirty="0" err="1" smtClean="0"/>
              <a:t>analyse</a:t>
            </a:r>
            <a:r>
              <a:rPr lang="en-US" sz="2800" b="1" dirty="0" smtClean="0"/>
              <a:t> technological change and the future of jobs</a:t>
            </a:r>
            <a:endParaRPr lang="en-US" sz="4000" b="1" dirty="0"/>
          </a:p>
        </p:txBody>
      </p:sp>
      <p:sp>
        <p:nvSpPr>
          <p:cNvPr id="3" name="Content Placeholder 2"/>
          <p:cNvSpPr>
            <a:spLocks noGrp="1"/>
          </p:cNvSpPr>
          <p:nvPr>
            <p:ph idx="1"/>
          </p:nvPr>
        </p:nvSpPr>
        <p:spPr>
          <a:xfrm>
            <a:off x="851079" y="1420426"/>
            <a:ext cx="10515600" cy="5174337"/>
          </a:xfrm>
        </p:spPr>
        <p:txBody>
          <a:bodyPr>
            <a:normAutofit fontScale="25000" lnSpcReduction="20000"/>
          </a:bodyPr>
          <a:lstStyle/>
          <a:p>
            <a:pPr marL="457200" lvl="1" indent="0">
              <a:buNone/>
            </a:pPr>
            <a:r>
              <a:rPr lang="en-US" sz="8000" b="1" dirty="0" smtClean="0"/>
              <a:t>Understanding of industrial production systems (production, training and work)</a:t>
            </a:r>
          </a:p>
          <a:p>
            <a:pPr marL="457200" lvl="1" indent="0">
              <a:buNone/>
            </a:pPr>
            <a:endParaRPr lang="en-US" sz="8000" b="1" dirty="0" smtClean="0"/>
          </a:p>
          <a:p>
            <a:pPr marL="457200" lvl="1" indent="0">
              <a:lnSpc>
                <a:spcPct val="120000"/>
              </a:lnSpc>
              <a:buNone/>
            </a:pPr>
            <a:r>
              <a:rPr lang="en-US" sz="7200" b="1" dirty="0" smtClean="0"/>
              <a:t>1. Industrial Revolution (250 years ago) introduced new production mode, shifting production from:  </a:t>
            </a:r>
          </a:p>
          <a:p>
            <a:pPr lvl="2" indent="-63500">
              <a:lnSpc>
                <a:spcPct val="120000"/>
              </a:lnSpc>
            </a:pPr>
            <a:r>
              <a:rPr lang="en-US" sz="7600" b="1" dirty="0"/>
              <a:t>	</a:t>
            </a:r>
            <a:r>
              <a:rPr lang="en-US" sz="6400" dirty="0" smtClean="0"/>
              <a:t>workshop to factories, </a:t>
            </a:r>
          </a:p>
          <a:p>
            <a:pPr lvl="2" indent="-63500">
              <a:lnSpc>
                <a:spcPct val="120000"/>
              </a:lnSpc>
            </a:pPr>
            <a:r>
              <a:rPr lang="en-US" sz="6800" dirty="0"/>
              <a:t>	</a:t>
            </a:r>
            <a:r>
              <a:rPr lang="en-US" sz="6800" dirty="0" smtClean="0"/>
              <a:t>customized to standardized products  </a:t>
            </a:r>
          </a:p>
          <a:p>
            <a:pPr lvl="2" indent="-63500">
              <a:lnSpc>
                <a:spcPct val="120000"/>
              </a:lnSpc>
            </a:pPr>
            <a:r>
              <a:rPr lang="en-US" sz="6800" dirty="0"/>
              <a:t>	</a:t>
            </a:r>
            <a:r>
              <a:rPr lang="en-US" sz="6800" dirty="0" smtClean="0"/>
              <a:t>production for subsistence, particular client and community to production for the markets</a:t>
            </a:r>
          </a:p>
          <a:p>
            <a:pPr lvl="2" indent="-63500">
              <a:lnSpc>
                <a:spcPct val="120000"/>
              </a:lnSpc>
            </a:pPr>
            <a:r>
              <a:rPr lang="en-US" sz="6800" dirty="0"/>
              <a:t>	</a:t>
            </a:r>
            <a:r>
              <a:rPr lang="en-US" sz="6800" dirty="0" smtClean="0"/>
              <a:t>competition in design and problem solution to competition in prices  and quality </a:t>
            </a:r>
          </a:p>
          <a:p>
            <a:pPr marL="914400" lvl="2" indent="0">
              <a:lnSpc>
                <a:spcPct val="120000"/>
              </a:lnSpc>
              <a:buNone/>
            </a:pPr>
            <a:endParaRPr lang="en-US" sz="6800" dirty="0" smtClean="0"/>
          </a:p>
          <a:p>
            <a:pPr marL="457200" lvl="1" indent="0">
              <a:lnSpc>
                <a:spcPct val="120000"/>
              </a:lnSpc>
              <a:buNone/>
            </a:pPr>
            <a:r>
              <a:rPr lang="en-US" sz="7200" dirty="0" smtClean="0"/>
              <a:t>Market competition resulted in h</a:t>
            </a:r>
            <a:r>
              <a:rPr lang="en-US" sz="7200" dirty="0" smtClean="0">
                <a:solidFill>
                  <a:srgbClr val="FF0000"/>
                </a:solidFill>
              </a:rPr>
              <a:t>igh </a:t>
            </a:r>
            <a:r>
              <a:rPr lang="en-US" sz="7200" dirty="0">
                <a:solidFill>
                  <a:srgbClr val="FF0000"/>
                </a:solidFill>
              </a:rPr>
              <a:t>quest for productivity increase and </a:t>
            </a:r>
            <a:r>
              <a:rPr lang="en-US" sz="7200" dirty="0" smtClean="0">
                <a:solidFill>
                  <a:srgbClr val="FF0000"/>
                </a:solidFill>
              </a:rPr>
              <a:t>competitiveness which guided the search </a:t>
            </a:r>
            <a:r>
              <a:rPr lang="en-US" sz="7200" dirty="0">
                <a:solidFill>
                  <a:srgbClr val="FF0000"/>
                </a:solidFill>
              </a:rPr>
              <a:t>for </a:t>
            </a:r>
            <a:r>
              <a:rPr lang="en-US" sz="7200" dirty="0" smtClean="0">
                <a:solidFill>
                  <a:srgbClr val="FF0000"/>
                </a:solidFill>
              </a:rPr>
              <a:t>new technologies and innovation behavior.</a:t>
            </a:r>
            <a:endParaRPr lang="en-US" sz="7200" dirty="0">
              <a:solidFill>
                <a:srgbClr val="FF0000"/>
              </a:solidFill>
            </a:endParaRPr>
          </a:p>
          <a:p>
            <a:pPr marL="457200" lvl="1" indent="0">
              <a:lnSpc>
                <a:spcPct val="120000"/>
              </a:lnSpc>
              <a:buNone/>
            </a:pPr>
            <a:r>
              <a:rPr lang="en-US" sz="7200" b="1" dirty="0" smtClean="0">
                <a:solidFill>
                  <a:srgbClr val="FF0000"/>
                </a:solidFill>
              </a:rPr>
              <a:t>Market forces </a:t>
            </a:r>
            <a:r>
              <a:rPr lang="en-US" sz="7200" b="1" dirty="0" smtClean="0"/>
              <a:t>became </a:t>
            </a:r>
            <a:r>
              <a:rPr lang="en-US" sz="7200" b="1" dirty="0"/>
              <a:t>important drivers of technological change and </a:t>
            </a:r>
            <a:r>
              <a:rPr lang="en-US" sz="7200" b="1" dirty="0" smtClean="0"/>
              <a:t>innovation</a:t>
            </a:r>
          </a:p>
          <a:p>
            <a:pPr marL="457200" lvl="1" indent="0">
              <a:lnSpc>
                <a:spcPct val="120000"/>
              </a:lnSpc>
              <a:buNone/>
            </a:pPr>
            <a:r>
              <a:rPr lang="en-US" sz="7200" b="1" dirty="0" smtClean="0"/>
              <a:t>In capitalistic system (private ownership of production factors ) the accumulation of financial, physical and human capital resulted in unequal distribution of productivity gains, income and wealth </a:t>
            </a:r>
          </a:p>
          <a:p>
            <a:pPr marL="914400" lvl="2" indent="0">
              <a:lnSpc>
                <a:spcPct val="120000"/>
              </a:lnSpc>
              <a:buNone/>
            </a:pPr>
            <a:endParaRPr lang="en-GB" sz="7200" dirty="0" smtClean="0"/>
          </a:p>
          <a:p>
            <a:pPr marL="914400" lvl="2" indent="0">
              <a:lnSpc>
                <a:spcPct val="120000"/>
              </a:lnSpc>
              <a:buNone/>
            </a:pPr>
            <a:endParaRPr lang="en-US" sz="19200" dirty="0" smtClean="0"/>
          </a:p>
          <a:p>
            <a:pPr marL="914400" lvl="2" indent="0">
              <a:lnSpc>
                <a:spcPct val="120000"/>
              </a:lnSpc>
              <a:buNone/>
            </a:pPr>
            <a:r>
              <a:rPr lang="en-US" sz="6800" dirty="0"/>
              <a:t>	</a:t>
            </a:r>
            <a:endParaRPr lang="en-US" sz="6800" dirty="0" smtClean="0"/>
          </a:p>
          <a:p>
            <a:pPr marL="457200" lvl="2" indent="0">
              <a:spcBef>
                <a:spcPts val="1000"/>
              </a:spcBef>
              <a:buNone/>
            </a:pPr>
            <a:endParaRPr lang="en-GB" sz="6200" dirty="0"/>
          </a:p>
          <a:p>
            <a:pPr lvl="1"/>
            <a:endParaRPr lang="en-US" sz="3200" dirty="0" smtClean="0"/>
          </a:p>
          <a:p>
            <a:pPr lvl="1"/>
            <a:endParaRPr lang="en-US" sz="3200" dirty="0" smtClean="0"/>
          </a:p>
          <a:p>
            <a:pPr lvl="1"/>
            <a:endParaRPr lang="en-US" sz="3200" dirty="0" smtClean="0"/>
          </a:p>
          <a:p>
            <a:pPr marL="0" indent="0">
              <a:buNone/>
            </a:pPr>
            <a:endParaRPr lang="en-US" sz="4000" dirty="0"/>
          </a:p>
        </p:txBody>
      </p:sp>
    </p:spTree>
    <p:extLst>
      <p:ext uri="{BB962C8B-B14F-4D97-AF65-F5344CB8AC3E}">
        <p14:creationId xmlns:p14="http://schemas.microsoft.com/office/powerpoint/2010/main" val="241698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31" y="352247"/>
            <a:ext cx="10515600" cy="909493"/>
          </a:xfrm>
          <a:solidFill>
            <a:schemeClr val="accent5">
              <a:lumMod val="60000"/>
              <a:lumOff val="40000"/>
            </a:schemeClr>
          </a:solidFill>
        </p:spPr>
        <p:txBody>
          <a:bodyPr>
            <a:normAutofit/>
          </a:bodyPr>
          <a:lstStyle/>
          <a:p>
            <a:r>
              <a:rPr lang="en-US" sz="2800" b="1" dirty="0" smtClean="0"/>
              <a:t>I. A framework to </a:t>
            </a:r>
            <a:r>
              <a:rPr lang="en-US" sz="2800" b="1" dirty="0" err="1" smtClean="0"/>
              <a:t>analyse</a:t>
            </a:r>
            <a:r>
              <a:rPr lang="en-US" sz="2800" b="1" dirty="0" smtClean="0"/>
              <a:t> technological change and the future of jobs</a:t>
            </a:r>
            <a:endParaRPr lang="en-US" sz="4000" b="1" dirty="0"/>
          </a:p>
        </p:txBody>
      </p:sp>
      <p:sp>
        <p:nvSpPr>
          <p:cNvPr id="3" name="Content Placeholder 2"/>
          <p:cNvSpPr>
            <a:spLocks noGrp="1"/>
          </p:cNvSpPr>
          <p:nvPr>
            <p:ph idx="1"/>
          </p:nvPr>
        </p:nvSpPr>
        <p:spPr>
          <a:xfrm>
            <a:off x="851079" y="1420426"/>
            <a:ext cx="10515600" cy="5174337"/>
          </a:xfrm>
        </p:spPr>
        <p:txBody>
          <a:bodyPr>
            <a:normAutofit fontScale="25000" lnSpcReduction="20000"/>
          </a:bodyPr>
          <a:lstStyle/>
          <a:p>
            <a:pPr marL="0" indent="0">
              <a:lnSpc>
                <a:spcPct val="120000"/>
              </a:lnSpc>
              <a:buNone/>
            </a:pPr>
            <a:r>
              <a:rPr lang="en-US" sz="7600" b="1" dirty="0" smtClean="0"/>
              <a:t>2</a:t>
            </a:r>
            <a:r>
              <a:rPr lang="en-US" sz="7600" b="1" dirty="0"/>
              <a:t>. New </a:t>
            </a:r>
            <a:r>
              <a:rPr lang="en-US" sz="7600" b="1" dirty="0">
                <a:solidFill>
                  <a:srgbClr val="FF0000"/>
                </a:solidFill>
              </a:rPr>
              <a:t>institutions</a:t>
            </a:r>
            <a:r>
              <a:rPr lang="en-US" sz="7600" b="1" dirty="0"/>
              <a:t> emerged that regulated the new production </a:t>
            </a:r>
            <a:r>
              <a:rPr lang="en-US" sz="7600" b="1" dirty="0" smtClean="0"/>
              <a:t>system</a:t>
            </a:r>
            <a:r>
              <a:rPr lang="en-US" sz="7600" b="1" dirty="0"/>
              <a:t>, training and employment relationship</a:t>
            </a:r>
            <a:r>
              <a:rPr lang="en-GB" sz="7600" dirty="0"/>
              <a:t>	</a:t>
            </a:r>
          </a:p>
          <a:p>
            <a:pPr lvl="1">
              <a:lnSpc>
                <a:spcPct val="120000"/>
              </a:lnSpc>
            </a:pPr>
            <a:r>
              <a:rPr lang="en-GB" sz="7200" dirty="0"/>
              <a:t>Regulatory framework of the guilds defining the strict rules that governed the crafts sector, its training </a:t>
            </a:r>
            <a:r>
              <a:rPr lang="en-GB" sz="7200" dirty="0" err="1"/>
              <a:t>saystem</a:t>
            </a:r>
            <a:r>
              <a:rPr lang="en-GB" sz="7200" dirty="0"/>
              <a:t> and relationships between the master craftsperson, journeymen and workers, did not cover new factories which were organised outside of this framework. </a:t>
            </a:r>
          </a:p>
          <a:p>
            <a:pPr lvl="1">
              <a:lnSpc>
                <a:spcPct val="120000"/>
              </a:lnSpc>
            </a:pPr>
            <a:r>
              <a:rPr lang="en-GB" sz="7200" dirty="0"/>
              <a:t>New legal regulation or “</a:t>
            </a:r>
            <a:r>
              <a:rPr lang="en-GB" sz="7200" dirty="0" err="1"/>
              <a:t>contractualization</a:t>
            </a:r>
            <a:r>
              <a:rPr lang="en-GB" sz="7200" dirty="0"/>
              <a:t>” of the </a:t>
            </a:r>
            <a:r>
              <a:rPr lang="en-GB" sz="7200" b="1" dirty="0">
                <a:solidFill>
                  <a:srgbClr val="FF0000"/>
                </a:solidFill>
              </a:rPr>
              <a:t>employment relationship </a:t>
            </a:r>
            <a:r>
              <a:rPr lang="en-GB" sz="7200" dirty="0"/>
              <a:t>began to emerge in European countries in the latter half of the nineteenth century. </a:t>
            </a:r>
          </a:p>
          <a:p>
            <a:pPr lvl="2">
              <a:lnSpc>
                <a:spcPct val="120000"/>
              </a:lnSpc>
            </a:pPr>
            <a:r>
              <a:rPr lang="en-GB" sz="6400" dirty="0"/>
              <a:t>shaping the legal distinction between employment and self-employment.</a:t>
            </a:r>
          </a:p>
          <a:p>
            <a:pPr lvl="2">
              <a:lnSpc>
                <a:spcPct val="120000"/>
              </a:lnSpc>
            </a:pPr>
            <a:r>
              <a:rPr lang="en-GB" sz="6400" dirty="0"/>
              <a:t>defines standard forms of employment which is full time and indefinite work. </a:t>
            </a:r>
          </a:p>
          <a:p>
            <a:pPr lvl="2">
              <a:lnSpc>
                <a:spcPct val="120000"/>
              </a:lnSpc>
            </a:pPr>
            <a:r>
              <a:rPr lang="en-GB" sz="6400" dirty="0"/>
              <a:t>part  of a subordinate and bilateral employment relationship, gives management the power to direct labour and to organise work</a:t>
            </a:r>
            <a:r>
              <a:rPr lang="en-GB" sz="6600" dirty="0"/>
              <a:t>.</a:t>
            </a:r>
          </a:p>
          <a:p>
            <a:pPr lvl="1">
              <a:lnSpc>
                <a:spcPct val="120000"/>
              </a:lnSpc>
            </a:pPr>
            <a:r>
              <a:rPr lang="en-GB" sz="7600" dirty="0" smtClean="0"/>
              <a:t>New laws regulated </a:t>
            </a:r>
            <a:r>
              <a:rPr lang="en-GB" sz="7600" b="1" dirty="0" smtClean="0">
                <a:solidFill>
                  <a:srgbClr val="FF0000"/>
                </a:solidFill>
              </a:rPr>
              <a:t>education and training systems </a:t>
            </a:r>
            <a:r>
              <a:rPr lang="en-GB" sz="7600" dirty="0" smtClean="0"/>
              <a:t>with large differences across countries</a:t>
            </a:r>
          </a:p>
          <a:p>
            <a:pPr lvl="2">
              <a:lnSpc>
                <a:spcPct val="120000"/>
              </a:lnSpc>
            </a:pPr>
            <a:r>
              <a:rPr lang="en-GB" sz="6400" dirty="0" smtClean="0"/>
              <a:t>Banning or weakening guilds destroyed apprenticeship systems and shifted responsibility for training from enterprise sector to governments and workers (e.g. England, USA, France)</a:t>
            </a:r>
          </a:p>
          <a:p>
            <a:pPr lvl="2">
              <a:lnSpc>
                <a:spcPct val="120000"/>
              </a:lnSpc>
            </a:pPr>
            <a:r>
              <a:rPr lang="en-GB" sz="6400" dirty="0" smtClean="0"/>
              <a:t>Countries which reformed their enterprise-based apprenticeship system while building up formal education developed a shared responsibility between enterprises, governments and workers (e.g. D, CH, AT, DK). </a:t>
            </a:r>
          </a:p>
          <a:p>
            <a:pPr lvl="3">
              <a:lnSpc>
                <a:spcPct val="120000"/>
              </a:lnSpc>
            </a:pPr>
            <a:endParaRPr lang="en-GB" sz="5600" dirty="0" smtClean="0"/>
          </a:p>
          <a:p>
            <a:pPr lvl="3">
              <a:lnSpc>
                <a:spcPct val="120000"/>
              </a:lnSpc>
            </a:pPr>
            <a:endParaRPr lang="en-US" sz="4400" dirty="0" smtClean="0"/>
          </a:p>
          <a:p>
            <a:pPr lvl="1"/>
            <a:endParaRPr lang="en-US" sz="3200" dirty="0" smtClean="0"/>
          </a:p>
          <a:p>
            <a:pPr marL="0" indent="0">
              <a:buNone/>
            </a:pPr>
            <a:endParaRPr lang="en-US" sz="4000" dirty="0"/>
          </a:p>
        </p:txBody>
      </p:sp>
    </p:spTree>
    <p:extLst>
      <p:ext uri="{BB962C8B-B14F-4D97-AF65-F5344CB8AC3E}">
        <p14:creationId xmlns:p14="http://schemas.microsoft.com/office/powerpoint/2010/main" val="325242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321" y="1088136"/>
            <a:ext cx="10515600" cy="5769864"/>
          </a:xfrm>
        </p:spPr>
        <p:txBody>
          <a:bodyPr>
            <a:normAutofit fontScale="25000" lnSpcReduction="20000"/>
          </a:bodyPr>
          <a:lstStyle/>
          <a:p>
            <a:pPr marL="0" indent="0">
              <a:buNone/>
            </a:pPr>
            <a:r>
              <a:rPr lang="en-GB" sz="8000" dirty="0" smtClean="0"/>
              <a:t>The </a:t>
            </a:r>
            <a:r>
              <a:rPr lang="en-GB" sz="8000" dirty="0" smtClean="0">
                <a:solidFill>
                  <a:srgbClr val="FF0000"/>
                </a:solidFill>
              </a:rPr>
              <a:t>dynamics </a:t>
            </a:r>
            <a:r>
              <a:rPr lang="en-GB" sz="8000" dirty="0" smtClean="0"/>
              <a:t>of technological change and impact on world  of work within the industrial and capitalistic production system: </a:t>
            </a:r>
          </a:p>
          <a:p>
            <a:pPr lvl="1"/>
            <a:r>
              <a:rPr lang="en-GB" sz="7600" dirty="0" smtClean="0">
                <a:solidFill>
                  <a:srgbClr val="FF0000"/>
                </a:solidFill>
              </a:rPr>
              <a:t>non-linear</a:t>
            </a:r>
            <a:r>
              <a:rPr lang="en-GB" sz="7600" dirty="0" smtClean="0"/>
              <a:t>,  </a:t>
            </a:r>
            <a:r>
              <a:rPr lang="en-GB" sz="7600" dirty="0"/>
              <a:t>comes in </a:t>
            </a:r>
            <a:r>
              <a:rPr lang="en-GB" sz="7600" dirty="0" smtClean="0">
                <a:solidFill>
                  <a:srgbClr val="FF0000"/>
                </a:solidFill>
              </a:rPr>
              <a:t>waves and sequences; </a:t>
            </a:r>
            <a:r>
              <a:rPr lang="en-GB" sz="7600" dirty="0" err="1">
                <a:solidFill>
                  <a:srgbClr val="FF0000"/>
                </a:solidFill>
              </a:rPr>
              <a:t>recurrencies</a:t>
            </a:r>
            <a:endParaRPr lang="en-GB" sz="7600" dirty="0">
              <a:solidFill>
                <a:srgbClr val="FF0000"/>
              </a:solidFill>
            </a:endParaRPr>
          </a:p>
          <a:p>
            <a:pPr lvl="1"/>
            <a:r>
              <a:rPr lang="en-GB" sz="7600" dirty="0" smtClean="0">
                <a:solidFill>
                  <a:srgbClr val="FF0000"/>
                </a:solidFill>
              </a:rPr>
              <a:t>creative destruction, increasing complexity </a:t>
            </a:r>
            <a:endParaRPr lang="en-GB" sz="7600" dirty="0">
              <a:solidFill>
                <a:srgbClr val="FF0000"/>
              </a:solidFill>
            </a:endParaRPr>
          </a:p>
          <a:p>
            <a:pPr marL="457200" lvl="1" indent="0">
              <a:buNone/>
            </a:pPr>
            <a:endParaRPr lang="en-GB" sz="7600" dirty="0" smtClean="0"/>
          </a:p>
          <a:p>
            <a:pPr marL="0" indent="0">
              <a:buNone/>
            </a:pPr>
            <a:r>
              <a:rPr lang="en-GB" sz="7600" b="1" dirty="0" smtClean="0"/>
              <a:t>1. </a:t>
            </a:r>
            <a:r>
              <a:rPr lang="en-GB" sz="8400" b="1" dirty="0" smtClean="0"/>
              <a:t>Process </a:t>
            </a:r>
            <a:r>
              <a:rPr lang="en-GB" sz="8400" b="1" dirty="0"/>
              <a:t>innovations: </a:t>
            </a:r>
            <a:r>
              <a:rPr lang="en-GB" sz="8400" b="1" dirty="0" smtClean="0"/>
              <a:t>job destruction, inequality, technological anxiety</a:t>
            </a:r>
          </a:p>
          <a:p>
            <a:pPr marL="457200" lvl="1" indent="0">
              <a:buNone/>
            </a:pPr>
            <a:r>
              <a:rPr lang="en-GB" sz="8400" dirty="0" smtClean="0"/>
              <a:t>competitive market pressures drive search for new technologies to enhance productivity </a:t>
            </a:r>
          </a:p>
          <a:p>
            <a:pPr marL="914400" lvl="2" indent="0">
              <a:buNone/>
            </a:pPr>
            <a:r>
              <a:rPr lang="en-GB" sz="8000" dirty="0" smtClean="0"/>
              <a:t>Two </a:t>
            </a:r>
            <a:r>
              <a:rPr lang="en-GB" sz="8000" dirty="0"/>
              <a:t>long-term trends in process innovations </a:t>
            </a:r>
          </a:p>
          <a:p>
            <a:pPr lvl="3"/>
            <a:r>
              <a:rPr lang="en-GB" sz="7200" dirty="0"/>
              <a:t>Automation - robots</a:t>
            </a:r>
          </a:p>
          <a:p>
            <a:pPr lvl="3"/>
            <a:r>
              <a:rPr lang="en-GB" sz="7200" dirty="0"/>
              <a:t>Fragmentation of production systems – globalization</a:t>
            </a:r>
          </a:p>
          <a:p>
            <a:pPr marL="0" indent="0">
              <a:buNone/>
            </a:pPr>
            <a:r>
              <a:rPr lang="en-GB" sz="8400" dirty="0" smtClean="0"/>
              <a:t> 2. </a:t>
            </a:r>
            <a:r>
              <a:rPr lang="en-GB" sz="8400" b="1" dirty="0" smtClean="0"/>
              <a:t>Product innovation: job creation, new institutions, new demand, technological optimism </a:t>
            </a:r>
            <a:endParaRPr lang="en-GB" sz="8400" b="1" dirty="0"/>
          </a:p>
          <a:p>
            <a:pPr marL="0" indent="0">
              <a:buNone/>
            </a:pPr>
            <a:r>
              <a:rPr lang="en-GB" sz="6000" dirty="0" smtClean="0"/>
              <a:t>	</a:t>
            </a:r>
            <a:r>
              <a:rPr lang="en-GB" sz="8000" dirty="0" smtClean="0"/>
              <a:t>Market </a:t>
            </a:r>
            <a:r>
              <a:rPr lang="en-GB" sz="8000" dirty="0"/>
              <a:t>expansion in existing products</a:t>
            </a:r>
          </a:p>
          <a:p>
            <a:pPr marL="0" indent="0">
              <a:buNone/>
            </a:pPr>
            <a:r>
              <a:rPr lang="en-GB" sz="8000" dirty="0" smtClean="0"/>
              <a:t>	Diversification </a:t>
            </a:r>
            <a:r>
              <a:rPr lang="en-GB" sz="8000" dirty="0"/>
              <a:t>into new products and jobs creation. </a:t>
            </a:r>
          </a:p>
          <a:p>
            <a:pPr lvl="3"/>
            <a:r>
              <a:rPr lang="en-GB" sz="7200" dirty="0"/>
              <a:t>New </a:t>
            </a:r>
            <a:r>
              <a:rPr lang="en-GB" sz="7200" dirty="0" smtClean="0"/>
              <a:t>consumer, Leisure-related </a:t>
            </a:r>
            <a:r>
              <a:rPr lang="en-GB" sz="7200" dirty="0"/>
              <a:t>goods and </a:t>
            </a:r>
            <a:r>
              <a:rPr lang="en-GB" sz="7200" dirty="0" smtClean="0"/>
              <a:t>services</a:t>
            </a:r>
            <a:endParaRPr lang="en-GB" sz="7200" dirty="0"/>
          </a:p>
          <a:p>
            <a:pPr lvl="3"/>
            <a:r>
              <a:rPr lang="en-GB" sz="7200" dirty="0" smtClean="0"/>
              <a:t>New </a:t>
            </a:r>
            <a:r>
              <a:rPr lang="en-GB" sz="7200" dirty="0"/>
              <a:t>capital goods industries,  </a:t>
            </a:r>
            <a:r>
              <a:rPr lang="en-GB" sz="7200" dirty="0" smtClean="0"/>
              <a:t>robots; New </a:t>
            </a:r>
            <a:r>
              <a:rPr lang="en-GB" sz="7200" dirty="0"/>
              <a:t>infrastructure</a:t>
            </a:r>
          </a:p>
          <a:p>
            <a:pPr lvl="3"/>
            <a:r>
              <a:rPr lang="en-GB" sz="7200" dirty="0"/>
              <a:t>R&amp;D </a:t>
            </a:r>
            <a:r>
              <a:rPr lang="en-GB" sz="7200" dirty="0" smtClean="0"/>
              <a:t>sector; Education</a:t>
            </a:r>
            <a:r>
              <a:rPr lang="en-GB" sz="7200" dirty="0"/>
              <a:t>, training </a:t>
            </a:r>
            <a:r>
              <a:rPr lang="en-GB" sz="7200" dirty="0" smtClean="0"/>
              <a:t>sector</a:t>
            </a:r>
          </a:p>
          <a:p>
            <a:pPr marL="0" lvl="1" indent="0">
              <a:spcBef>
                <a:spcPts val="1000"/>
              </a:spcBef>
              <a:buNone/>
            </a:pPr>
            <a:r>
              <a:rPr lang="en-GB" sz="8000" b="1" dirty="0" smtClean="0"/>
              <a:t>4. The</a:t>
            </a:r>
            <a:r>
              <a:rPr lang="en-GB" sz="8000" b="1" dirty="0" smtClean="0">
                <a:solidFill>
                  <a:srgbClr val="FF0000"/>
                </a:solidFill>
              </a:rPr>
              <a:t> transition </a:t>
            </a:r>
            <a:r>
              <a:rPr lang="en-GB" sz="8000" b="1" dirty="0" smtClean="0"/>
              <a:t>period into a </a:t>
            </a:r>
            <a:r>
              <a:rPr lang="en-GB" sz="8000" b="1" dirty="0" smtClean="0">
                <a:solidFill>
                  <a:srgbClr val="FF0000"/>
                </a:solidFill>
              </a:rPr>
              <a:t>Golden Age of job creation </a:t>
            </a:r>
            <a:r>
              <a:rPr lang="en-GB" sz="8000" b="1" dirty="0" smtClean="0"/>
              <a:t>not automatic, but needs to be shaped</a:t>
            </a:r>
          </a:p>
          <a:p>
            <a:pPr marL="0" lvl="1" indent="-205200">
              <a:buFont typeface="Arial" panose="020B0604020202020204" pitchFamily="34" charset="0"/>
              <a:buNone/>
            </a:pPr>
            <a:r>
              <a:rPr lang="en-GB" sz="8000" b="1" dirty="0" smtClean="0"/>
              <a:t>	</a:t>
            </a:r>
            <a:r>
              <a:rPr lang="en-GB" sz="8000" dirty="0"/>
              <a:t>Markets alone could not achieve such transformative changes. </a:t>
            </a:r>
          </a:p>
          <a:p>
            <a:pPr marL="252000" lvl="2" indent="0">
              <a:buFont typeface="Arial" panose="020B0604020202020204" pitchFamily="34" charset="0"/>
              <a:buNone/>
            </a:pPr>
            <a:r>
              <a:rPr lang="en-GB" sz="7200" dirty="0"/>
              <a:t>	Societies to generate new social consensus on the way forward in technological change</a:t>
            </a:r>
          </a:p>
          <a:p>
            <a:pPr marL="457200" lvl="2" indent="0">
              <a:buFont typeface="Arial" panose="020B0604020202020204" pitchFamily="34" charset="0"/>
              <a:buNone/>
            </a:pPr>
            <a:r>
              <a:rPr lang="en-GB" sz="7200" dirty="0"/>
              <a:t>	Social movements,  new social demand, new institutions  and new political choices</a:t>
            </a:r>
          </a:p>
          <a:p>
            <a:pPr marL="457200" lvl="2" indent="0">
              <a:buFont typeface="Arial" panose="020B0604020202020204" pitchFamily="34" charset="0"/>
              <a:buNone/>
            </a:pPr>
            <a:endParaRPr lang="en-GB" sz="8000" dirty="0"/>
          </a:p>
          <a:p>
            <a:pPr marL="457200" lvl="2" indent="0">
              <a:lnSpc>
                <a:spcPct val="120000"/>
              </a:lnSpc>
              <a:spcBef>
                <a:spcPts val="1000"/>
              </a:spcBef>
              <a:buNone/>
            </a:pPr>
            <a:endParaRPr lang="en-GB" sz="7600" dirty="0"/>
          </a:p>
          <a:p>
            <a:endParaRPr lang="en-US" sz="3200" dirty="0" smtClean="0"/>
          </a:p>
          <a:p>
            <a:endParaRPr lang="en-US" sz="3200" dirty="0"/>
          </a:p>
        </p:txBody>
      </p:sp>
      <p:sp>
        <p:nvSpPr>
          <p:cNvPr id="4" name="Title 1"/>
          <p:cNvSpPr>
            <a:spLocks noGrp="1"/>
          </p:cNvSpPr>
          <p:nvPr>
            <p:ph type="title"/>
          </p:nvPr>
        </p:nvSpPr>
        <p:spPr>
          <a:xfrm>
            <a:off x="490728" y="0"/>
            <a:ext cx="10515600" cy="806852"/>
          </a:xfrm>
          <a:solidFill>
            <a:schemeClr val="accent5">
              <a:lumMod val="60000"/>
              <a:lumOff val="40000"/>
            </a:schemeClr>
          </a:solidFill>
        </p:spPr>
        <p:txBody>
          <a:bodyPr>
            <a:normAutofit/>
          </a:bodyPr>
          <a:lstStyle/>
          <a:p>
            <a:r>
              <a:rPr lang="en-US" sz="2800" b="1" dirty="0"/>
              <a:t>I</a:t>
            </a:r>
            <a:r>
              <a:rPr lang="en-US" sz="2800" b="1" dirty="0" smtClean="0"/>
              <a:t>. A framework to </a:t>
            </a:r>
            <a:r>
              <a:rPr lang="en-US" sz="2800" b="1" dirty="0" err="1" smtClean="0"/>
              <a:t>analyse</a:t>
            </a:r>
            <a:r>
              <a:rPr lang="en-US" sz="2800" b="1" dirty="0" smtClean="0"/>
              <a:t> technological change and the future of jobs</a:t>
            </a:r>
            <a:endParaRPr lang="en-US" sz="4000" b="1" dirty="0"/>
          </a:p>
        </p:txBody>
      </p:sp>
    </p:spTree>
    <p:extLst>
      <p:ext uri="{BB962C8B-B14F-4D97-AF65-F5344CB8AC3E}">
        <p14:creationId xmlns:p14="http://schemas.microsoft.com/office/powerpoint/2010/main" val="180069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3635"/>
          </a:xfrm>
          <a:solidFill>
            <a:schemeClr val="accent1">
              <a:lumMod val="40000"/>
              <a:lumOff val="60000"/>
            </a:schemeClr>
          </a:solidFill>
        </p:spPr>
        <p:txBody>
          <a:bodyPr>
            <a:normAutofit fontScale="90000"/>
          </a:bodyPr>
          <a:lstStyle/>
          <a:p>
            <a:r>
              <a:rPr lang="en-US" sz="3600" dirty="0" smtClean="0"/>
              <a:t>I. </a:t>
            </a:r>
            <a:r>
              <a:rPr lang="en-US" sz="3600" dirty="0" smtClean="0">
                <a:latin typeface="+mn-lt"/>
              </a:rPr>
              <a:t>C</a:t>
            </a:r>
            <a:r>
              <a:rPr lang="en-US" sz="3100" dirty="0" smtClean="0">
                <a:latin typeface="+mn-lt"/>
              </a:rPr>
              <a:t>apabilities determine a society’s competences to innovate, manage change and drive transition into a  Golden Age of  job creation</a:t>
            </a:r>
            <a:endParaRPr lang="en-US" sz="3100" dirty="0">
              <a:latin typeface="+mn-lt"/>
            </a:endParaRPr>
          </a:p>
        </p:txBody>
      </p:sp>
      <p:sp>
        <p:nvSpPr>
          <p:cNvPr id="3" name="Content Placeholder 2"/>
          <p:cNvSpPr>
            <a:spLocks noGrp="1"/>
          </p:cNvSpPr>
          <p:nvPr>
            <p:ph idx="1"/>
          </p:nvPr>
        </p:nvSpPr>
        <p:spPr>
          <a:xfrm>
            <a:off x="953610" y="1965960"/>
            <a:ext cx="10515600" cy="4892040"/>
          </a:xfrm>
        </p:spPr>
        <p:txBody>
          <a:bodyPr>
            <a:normAutofit lnSpcReduction="10000"/>
          </a:bodyPr>
          <a:lstStyle/>
          <a:p>
            <a:pPr marL="0" indent="0">
              <a:buNone/>
            </a:pPr>
            <a:r>
              <a:rPr lang="en-US" dirty="0" smtClean="0"/>
              <a:t>Such dynamic capabilities </a:t>
            </a:r>
            <a:endParaRPr lang="en-US" dirty="0"/>
          </a:p>
          <a:p>
            <a:r>
              <a:rPr lang="en-US" dirty="0"/>
              <a:t>enable countries to </a:t>
            </a:r>
          </a:p>
          <a:p>
            <a:pPr marL="0" indent="0">
              <a:buNone/>
            </a:pPr>
            <a:r>
              <a:rPr lang="en-US" dirty="0"/>
              <a:t>	</a:t>
            </a:r>
            <a:r>
              <a:rPr lang="en-US" sz="2600" dirty="0"/>
              <a:t>innovate, develop new good, services, industries</a:t>
            </a:r>
          </a:p>
          <a:p>
            <a:pPr marL="0" indent="0">
              <a:buNone/>
            </a:pPr>
            <a:r>
              <a:rPr lang="en-US" sz="2600" dirty="0"/>
              <a:t>	shape productive </a:t>
            </a:r>
            <a:r>
              <a:rPr lang="en-US" sz="2600" dirty="0" smtClean="0"/>
              <a:t>transformation, new </a:t>
            </a:r>
            <a:r>
              <a:rPr lang="en-US" sz="2600" dirty="0"/>
              <a:t>jobs and decent work </a:t>
            </a:r>
          </a:p>
          <a:p>
            <a:pPr marL="0" indent="0">
              <a:buNone/>
            </a:pPr>
            <a:endParaRPr lang="en-US" b="1" dirty="0"/>
          </a:p>
          <a:p>
            <a:r>
              <a:rPr lang="en-US" dirty="0"/>
              <a:t>exist in the knowledge base of society (not in skills of individuals)</a:t>
            </a:r>
          </a:p>
          <a:p>
            <a:pPr marL="0" indent="0">
              <a:buNone/>
            </a:pPr>
            <a:r>
              <a:rPr lang="en-US" dirty="0"/>
              <a:t>	are a collective phenomenon</a:t>
            </a:r>
          </a:p>
          <a:p>
            <a:pPr marL="0" indent="0">
              <a:buNone/>
            </a:pPr>
            <a:endParaRPr lang="en-US" dirty="0"/>
          </a:p>
          <a:p>
            <a:r>
              <a:rPr lang="en-US" dirty="0"/>
              <a:t>Building up capabilities is a process of societal learning, </a:t>
            </a:r>
            <a:r>
              <a:rPr lang="en-US" dirty="0" smtClean="0"/>
              <a:t>which enriches and transforms knowledge </a:t>
            </a:r>
            <a:r>
              <a:rPr lang="en-US" dirty="0"/>
              <a:t>base.</a:t>
            </a:r>
          </a:p>
          <a:p>
            <a:pPr marL="0" indent="0">
              <a:buNone/>
            </a:pPr>
            <a:endParaRPr lang="en-US" dirty="0"/>
          </a:p>
          <a:p>
            <a:endParaRPr lang="en-US" dirty="0"/>
          </a:p>
        </p:txBody>
      </p:sp>
    </p:spTree>
    <p:extLst>
      <p:ext uri="{BB962C8B-B14F-4D97-AF65-F5344CB8AC3E}">
        <p14:creationId xmlns:p14="http://schemas.microsoft.com/office/powerpoint/2010/main" val="2333013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1027"/>
          </a:xfrm>
          <a:solidFill>
            <a:schemeClr val="accent1">
              <a:lumMod val="60000"/>
              <a:lumOff val="40000"/>
            </a:schemeClr>
          </a:solidFill>
        </p:spPr>
        <p:txBody>
          <a:bodyPr>
            <a:normAutofit fontScale="90000"/>
          </a:bodyPr>
          <a:lstStyle/>
          <a:p>
            <a:pPr lvl="1" algn="l" rtl="0">
              <a:lnSpc>
                <a:spcPct val="90000"/>
              </a:lnSpc>
              <a:spcBef>
                <a:spcPct val="0"/>
              </a:spcBef>
            </a:pPr>
            <a:r>
              <a:rPr lang="en-US" sz="3100" b="1" dirty="0" smtClean="0">
                <a:latin typeface="+mj-lt"/>
              </a:rPr>
              <a:t>I. The nature and carriers of dynamic capabilities </a:t>
            </a:r>
            <a:r>
              <a:rPr lang="en-US" sz="2000" b="1" dirty="0" smtClean="0"/>
              <a:t/>
            </a:r>
            <a:br>
              <a:rPr lang="en-US" sz="2000" b="1" dirty="0" smtClean="0"/>
            </a:br>
            <a:endParaRPr lang="en-US" sz="3200" dirty="0"/>
          </a:p>
        </p:txBody>
      </p:sp>
      <p:sp>
        <p:nvSpPr>
          <p:cNvPr id="3" name="Content Placeholder 2"/>
          <p:cNvSpPr>
            <a:spLocks noGrp="1"/>
          </p:cNvSpPr>
          <p:nvPr>
            <p:ph idx="1"/>
          </p:nvPr>
        </p:nvSpPr>
        <p:spPr>
          <a:xfrm>
            <a:off x="838200" y="1216152"/>
            <a:ext cx="10515600" cy="5641847"/>
          </a:xfrm>
        </p:spPr>
        <p:txBody>
          <a:bodyPr>
            <a:normAutofit fontScale="92500" lnSpcReduction="10000"/>
          </a:bodyPr>
          <a:lstStyle/>
          <a:p>
            <a:pPr marL="857250" lvl="1" indent="-457200"/>
            <a:endParaRPr lang="en-US" sz="1600" b="1" dirty="0"/>
          </a:p>
          <a:p>
            <a:pPr marL="857250" lvl="1" indent="-457200">
              <a:tabLst>
                <a:tab pos="804863" algn="l"/>
              </a:tabLst>
            </a:pPr>
            <a:r>
              <a:rPr lang="en-US" sz="1600" b="1" dirty="0" smtClean="0"/>
              <a:t>The </a:t>
            </a:r>
            <a:r>
              <a:rPr lang="en-US" sz="1600" b="1" dirty="0"/>
              <a:t>particular mix of technical, vocational, professional skills and kno</a:t>
            </a:r>
            <a:r>
              <a:rPr lang="en-US" sz="1600" dirty="0"/>
              <a:t>wledge (diversity, complexity, specificity of the knowledge base)  </a:t>
            </a:r>
            <a:endParaRPr lang="en-US" sz="1600" dirty="0" smtClean="0"/>
          </a:p>
          <a:p>
            <a:pPr marL="1162050" lvl="1" indent="-304800"/>
            <a:r>
              <a:rPr lang="en-US" sz="1500" dirty="0" smtClean="0"/>
              <a:t> determines </a:t>
            </a:r>
            <a:r>
              <a:rPr lang="en-US" sz="1500" dirty="0"/>
              <a:t>the possible patterns of structural </a:t>
            </a:r>
            <a:r>
              <a:rPr lang="en-US" sz="1500" dirty="0" smtClean="0"/>
              <a:t>change, incremental differentiation and leapfrogging</a:t>
            </a:r>
            <a:endParaRPr lang="en-US" sz="1500" dirty="0"/>
          </a:p>
          <a:p>
            <a:pPr marL="1162050" lvl="2" indent="-304800"/>
            <a:r>
              <a:rPr lang="en-US" sz="1400" dirty="0" smtClean="0"/>
              <a:t>the </a:t>
            </a:r>
            <a:r>
              <a:rPr lang="en-US" sz="1400" dirty="0"/>
              <a:t>type of new technologies and innovations that can be adopted</a:t>
            </a:r>
          </a:p>
          <a:p>
            <a:pPr marL="1162050" lvl="2" indent="-304800"/>
            <a:r>
              <a:rPr lang="en-US" sz="1400" dirty="0" smtClean="0"/>
              <a:t>the </a:t>
            </a:r>
            <a:r>
              <a:rPr lang="en-US" sz="1400" dirty="0"/>
              <a:t>range of feasible new products that can potentially be produced</a:t>
            </a:r>
          </a:p>
          <a:p>
            <a:pPr marL="400050" lvl="1" indent="0">
              <a:buNone/>
            </a:pPr>
            <a:endParaRPr lang="en-US" sz="1600" dirty="0"/>
          </a:p>
          <a:p>
            <a:pPr marL="857250" lvl="1" indent="-457200"/>
            <a:r>
              <a:rPr lang="en-US" sz="1600" b="1" dirty="0"/>
              <a:t>Regional-specific mindsets, </a:t>
            </a:r>
            <a:r>
              <a:rPr lang="en-US" sz="1600" b="1" dirty="0" smtClean="0"/>
              <a:t>“spirits” </a:t>
            </a:r>
            <a:r>
              <a:rPr lang="en-US" sz="1500" dirty="0" smtClean="0"/>
              <a:t>(</a:t>
            </a:r>
            <a:r>
              <a:rPr lang="en-US" sz="1500" dirty="0"/>
              <a:t>e.g.  precision, design, craftsmanship; entrepreneurship </a:t>
            </a:r>
            <a:r>
              <a:rPr lang="en-US" sz="1500" dirty="0" smtClean="0"/>
              <a:t>)</a:t>
            </a:r>
          </a:p>
          <a:p>
            <a:pPr marL="1162050" lvl="2" indent="-304800"/>
            <a:r>
              <a:rPr lang="en-US" sz="1600" dirty="0" smtClean="0"/>
              <a:t>created </a:t>
            </a:r>
            <a:r>
              <a:rPr lang="en-US" sz="1600" dirty="0"/>
              <a:t>through dominant activities performed in the past and </a:t>
            </a:r>
            <a:r>
              <a:rPr lang="en-US" sz="1600" b="1" dirty="0"/>
              <a:t> </a:t>
            </a:r>
            <a:r>
              <a:rPr lang="en-US" sz="1600" dirty="0"/>
              <a:t>inherited” from past generations </a:t>
            </a:r>
            <a:endParaRPr lang="en-US" sz="1600" dirty="0" smtClean="0"/>
          </a:p>
          <a:p>
            <a:pPr marL="1162050" lvl="2" indent="-304800"/>
            <a:r>
              <a:rPr lang="en-US" sz="1600" dirty="0" smtClean="0"/>
              <a:t>endow </a:t>
            </a:r>
            <a:r>
              <a:rPr lang="en-US" sz="1600" dirty="0"/>
              <a:t>regional labor force with specific </a:t>
            </a:r>
            <a:r>
              <a:rPr lang="en-US" sz="1600" dirty="0" smtClean="0"/>
              <a:t>competences </a:t>
            </a:r>
          </a:p>
          <a:p>
            <a:pPr marL="1162050" lvl="2" indent="-304800"/>
            <a:r>
              <a:rPr lang="en-US" sz="1600" dirty="0" smtClean="0"/>
              <a:t>drives innovations and product diversification along </a:t>
            </a:r>
            <a:r>
              <a:rPr lang="en-US" sz="1600" dirty="0"/>
              <a:t>these </a:t>
            </a:r>
            <a:r>
              <a:rPr lang="en-US" sz="1600" dirty="0" smtClean="0"/>
              <a:t>knowledge paths</a:t>
            </a:r>
          </a:p>
          <a:p>
            <a:pPr marL="1162050" lvl="2" indent="-304800"/>
            <a:r>
              <a:rPr lang="en-US" sz="1600" dirty="0" smtClean="0"/>
              <a:t>example</a:t>
            </a:r>
            <a:r>
              <a:rPr lang="en-US" sz="1600" dirty="0"/>
              <a:t>: cuckoo clock in 18th century Black Forest and precision industry </a:t>
            </a:r>
            <a:r>
              <a:rPr lang="en-US" sz="1600" dirty="0" smtClean="0"/>
              <a:t>today.</a:t>
            </a:r>
            <a:endParaRPr lang="en-US" sz="1600" dirty="0"/>
          </a:p>
          <a:p>
            <a:pPr marL="400050" lvl="1" indent="0">
              <a:buNone/>
            </a:pPr>
            <a:endParaRPr lang="en-US" sz="1600" dirty="0"/>
          </a:p>
          <a:p>
            <a:pPr marL="857250" lvl="1" indent="-457200"/>
            <a:r>
              <a:rPr lang="en-US" sz="1600" b="1" dirty="0"/>
              <a:t>Commonly shared belief systems </a:t>
            </a:r>
            <a:r>
              <a:rPr lang="en-US" sz="1600" dirty="0"/>
              <a:t>(culture, ideologies, religion, philosophies) </a:t>
            </a:r>
            <a:endParaRPr lang="en-US" sz="1600" dirty="0" smtClean="0"/>
          </a:p>
          <a:p>
            <a:pPr marL="1162050" lvl="2" indent="-304800"/>
            <a:r>
              <a:rPr lang="en-US" sz="1500" dirty="0" smtClean="0"/>
              <a:t>determine </a:t>
            </a:r>
            <a:r>
              <a:rPr lang="en-US" sz="1500" dirty="0"/>
              <a:t>choices, attitudes, values;  </a:t>
            </a:r>
            <a:endParaRPr lang="en-US" sz="1500" dirty="0" smtClean="0"/>
          </a:p>
          <a:p>
            <a:pPr marL="1162050" lvl="2" indent="-304800"/>
            <a:r>
              <a:rPr lang="en-US" sz="1500" dirty="0" smtClean="0"/>
              <a:t>align </a:t>
            </a:r>
            <a:r>
              <a:rPr lang="en-US" sz="1500" dirty="0"/>
              <a:t>individual behavior and choices; </a:t>
            </a:r>
            <a:endParaRPr lang="en-US" sz="1500" dirty="0" smtClean="0"/>
          </a:p>
          <a:p>
            <a:pPr marL="1162050" lvl="2" indent="-304800"/>
            <a:r>
              <a:rPr lang="en-US" sz="1500" dirty="0" smtClean="0"/>
              <a:t>develops joint </a:t>
            </a:r>
            <a:r>
              <a:rPr lang="en-GB" sz="1500" dirty="0" smtClean="0"/>
              <a:t>visions </a:t>
            </a:r>
            <a:r>
              <a:rPr lang="en-GB" sz="1500" dirty="0"/>
              <a:t>of the way forward, the development goals and aspirations  </a:t>
            </a:r>
            <a:endParaRPr lang="en-GB" sz="1500" dirty="0" smtClean="0"/>
          </a:p>
          <a:p>
            <a:pPr marL="1162050" lvl="2" indent="-304800"/>
            <a:r>
              <a:rPr lang="en-GB" sz="1500" dirty="0" smtClean="0"/>
              <a:t>(</a:t>
            </a:r>
            <a:r>
              <a:rPr lang="en-GB" sz="1500" dirty="0"/>
              <a:t>example: consumer society in the US A since1930s</a:t>
            </a:r>
            <a:r>
              <a:rPr lang="en-GB" sz="1300" dirty="0"/>
              <a:t>)</a:t>
            </a:r>
          </a:p>
          <a:p>
            <a:pPr marL="857250" lvl="1" indent="-457200"/>
            <a:endParaRPr lang="en-GB" sz="1600" dirty="0"/>
          </a:p>
          <a:p>
            <a:pPr marL="857250" lvl="1" indent="-457200"/>
            <a:r>
              <a:rPr lang="en-US" sz="1600" b="1" dirty="0"/>
              <a:t>Institutions </a:t>
            </a:r>
            <a:r>
              <a:rPr lang="en-US" sz="1600" b="1" dirty="0" smtClean="0"/>
              <a:t>(</a:t>
            </a:r>
            <a:r>
              <a:rPr lang="en-US" sz="1600" dirty="0" smtClean="0"/>
              <a:t>rules and </a:t>
            </a:r>
            <a:r>
              <a:rPr lang="en-US" sz="1600" dirty="0"/>
              <a:t>enforcement </a:t>
            </a:r>
            <a:r>
              <a:rPr lang="en-US" sz="1600" dirty="0" smtClean="0"/>
              <a:t>mechanisms), </a:t>
            </a:r>
          </a:p>
          <a:p>
            <a:pPr marL="1162050" lvl="2" indent="-304800"/>
            <a:r>
              <a:rPr lang="en-US" sz="1500" dirty="0" smtClean="0"/>
              <a:t>restrict </a:t>
            </a:r>
            <a:r>
              <a:rPr lang="en-US" sz="1500" dirty="0"/>
              <a:t>individual behavior, create regularities and trust, </a:t>
            </a:r>
            <a:endParaRPr lang="en-US" sz="1500" dirty="0" smtClean="0"/>
          </a:p>
          <a:p>
            <a:pPr marL="1162050" lvl="2" indent="-304800"/>
            <a:r>
              <a:rPr lang="en-US" sz="1500" dirty="0" smtClean="0"/>
              <a:t>reduce transaction costs </a:t>
            </a:r>
          </a:p>
          <a:p>
            <a:pPr marL="1162050" lvl="2" indent="-304800"/>
            <a:r>
              <a:rPr lang="en-US" sz="1500" dirty="0" smtClean="0"/>
              <a:t>promote investment, innovation, risk taking, and managing change</a:t>
            </a:r>
            <a:r>
              <a:rPr lang="en-US" sz="1500" dirty="0"/>
              <a:t> </a:t>
            </a:r>
            <a:r>
              <a:rPr lang="en-US" sz="1500" dirty="0" smtClean="0"/>
              <a:t>and risks</a:t>
            </a:r>
            <a:endParaRPr lang="en-US" sz="1500" dirty="0"/>
          </a:p>
          <a:p>
            <a:pPr marL="1162050" indent="-304800"/>
            <a:endParaRPr lang="en-US" dirty="0"/>
          </a:p>
        </p:txBody>
      </p:sp>
    </p:spTree>
    <p:extLst>
      <p:ext uri="{BB962C8B-B14F-4D97-AF65-F5344CB8AC3E}">
        <p14:creationId xmlns:p14="http://schemas.microsoft.com/office/powerpoint/2010/main" val="54159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9629668" cy="1700011"/>
          </a:xfrm>
          <a:solidFill>
            <a:schemeClr val="accent2">
              <a:lumMod val="60000"/>
              <a:lumOff val="40000"/>
            </a:schemeClr>
          </a:solidFill>
        </p:spPr>
        <p:txBody>
          <a:bodyPr>
            <a:noAutofit/>
          </a:bodyPr>
          <a:lstStyle/>
          <a:p>
            <a:pPr lvl="1" algn="l" rtl="0">
              <a:lnSpc>
                <a:spcPct val="90000"/>
              </a:lnSpc>
              <a:spcBef>
                <a:spcPct val="0"/>
              </a:spcBef>
            </a:pPr>
            <a:r>
              <a:rPr lang="en-US" sz="2800" dirty="0" smtClean="0">
                <a:ln w="0"/>
                <a:solidFill>
                  <a:schemeClr val="tx1"/>
                </a:solidFill>
                <a:effectLst>
                  <a:outerShdw blurRad="38100" dist="19050" dir="2700000" algn="tl" rotWithShape="0">
                    <a:schemeClr val="dk1">
                      <a:alpha val="40000"/>
                    </a:schemeClr>
                  </a:outerShdw>
                </a:effectLst>
                <a:latin typeface="+mj-lt"/>
              </a:rPr>
              <a:t>II. </a:t>
            </a:r>
            <a:r>
              <a:rPr lang="en-US" sz="2800" dirty="0" err="1" smtClean="0">
                <a:ln w="0"/>
                <a:solidFill>
                  <a:schemeClr val="tx1"/>
                </a:solidFill>
                <a:effectLst>
                  <a:outerShdw blurRad="38100" dist="19050" dir="2700000" algn="tl" rotWithShape="0">
                    <a:schemeClr val="dk1">
                      <a:alpha val="40000"/>
                    </a:schemeClr>
                  </a:outerShdw>
                </a:effectLst>
                <a:latin typeface="+mj-lt"/>
              </a:rPr>
              <a:t>Digitalisation</a:t>
            </a:r>
            <a:r>
              <a:rPr lang="en-US" sz="2800" dirty="0" smtClean="0">
                <a:ln w="0"/>
                <a:solidFill>
                  <a:schemeClr val="tx1"/>
                </a:solidFill>
                <a:effectLst>
                  <a:outerShdw blurRad="38100" dist="19050" dir="2700000" algn="tl" rotWithShape="0">
                    <a:schemeClr val="dk1">
                      <a:alpha val="40000"/>
                    </a:schemeClr>
                  </a:outerShdw>
                </a:effectLst>
                <a:latin typeface="+mj-lt"/>
              </a:rPr>
              <a:t>: </a:t>
            </a:r>
            <a:br>
              <a:rPr lang="en-US" sz="2800" dirty="0" smtClean="0">
                <a:ln w="0"/>
                <a:solidFill>
                  <a:schemeClr val="tx1"/>
                </a:solidFill>
                <a:effectLst>
                  <a:outerShdw blurRad="38100" dist="19050" dir="2700000" algn="tl" rotWithShape="0">
                    <a:schemeClr val="dk1">
                      <a:alpha val="40000"/>
                    </a:schemeClr>
                  </a:outerShdw>
                </a:effectLst>
                <a:latin typeface="+mj-lt"/>
              </a:rPr>
            </a:br>
            <a:r>
              <a:rPr lang="en-US" sz="2800" dirty="0" smtClean="0">
                <a:ln w="0"/>
                <a:solidFill>
                  <a:schemeClr val="tx1"/>
                </a:solidFill>
                <a:effectLst>
                  <a:outerShdw blurRad="38100" dist="19050" dir="2700000" algn="tl" rotWithShape="0">
                    <a:schemeClr val="dk1">
                      <a:alpha val="40000"/>
                    </a:schemeClr>
                  </a:outerShdw>
                </a:effectLst>
                <a:latin typeface="+mj-lt"/>
              </a:rPr>
              <a:t>The current wave of technological change</a:t>
            </a:r>
            <a:r>
              <a:rPr lang="en-US" sz="3200" dirty="0" smtClean="0"/>
              <a:t/>
            </a:r>
            <a:br>
              <a:rPr lang="en-US" sz="3200" dirty="0" smtClean="0"/>
            </a:br>
            <a:endParaRPr lang="en-US" dirty="0"/>
          </a:p>
        </p:txBody>
      </p:sp>
      <p:sp>
        <p:nvSpPr>
          <p:cNvPr id="3" name="Content Placeholder 2"/>
          <p:cNvSpPr>
            <a:spLocks noGrp="1"/>
          </p:cNvSpPr>
          <p:nvPr>
            <p:ph idx="1"/>
          </p:nvPr>
        </p:nvSpPr>
        <p:spPr>
          <a:xfrm>
            <a:off x="838200" y="1828799"/>
            <a:ext cx="10866120" cy="4838330"/>
          </a:xfrm>
        </p:spPr>
        <p:txBody>
          <a:bodyPr>
            <a:normAutofit/>
          </a:bodyPr>
          <a:lstStyle/>
          <a:p>
            <a:pPr marL="265113" lvl="1" indent="0">
              <a:buNone/>
            </a:pPr>
            <a:endParaRPr lang="en-US" sz="2800" dirty="0" smtClean="0"/>
          </a:p>
          <a:p>
            <a:pPr marL="265113" lvl="1" indent="0">
              <a:buNone/>
            </a:pPr>
            <a:r>
              <a:rPr lang="en-US" sz="2800" dirty="0" smtClean="0"/>
              <a:t>1971: introduction of micro-processor launched the era of </a:t>
            </a:r>
            <a:r>
              <a:rPr lang="en-US" sz="2800" dirty="0" err="1" smtClean="0"/>
              <a:t>digitisation</a:t>
            </a:r>
            <a:endParaRPr lang="en-US" sz="2800" dirty="0" smtClean="0"/>
          </a:p>
          <a:p>
            <a:pPr marL="914400" lvl="2" indent="0">
              <a:buNone/>
            </a:pPr>
            <a:endParaRPr lang="en-US" sz="3200" dirty="0" smtClean="0"/>
          </a:p>
          <a:p>
            <a:pPr lvl="1"/>
            <a:r>
              <a:rPr lang="en-US" dirty="0" smtClean="0"/>
              <a:t>Rising computer power</a:t>
            </a:r>
          </a:p>
          <a:p>
            <a:pPr lvl="1"/>
            <a:r>
              <a:rPr lang="en-US" dirty="0" smtClean="0"/>
              <a:t>Sophisticated algorithms</a:t>
            </a:r>
          </a:p>
          <a:p>
            <a:pPr lvl="1"/>
            <a:r>
              <a:rPr lang="en-US" dirty="0"/>
              <a:t>New information &amp;</a:t>
            </a:r>
            <a:r>
              <a:rPr lang="en-US" dirty="0" smtClean="0"/>
              <a:t> </a:t>
            </a:r>
            <a:r>
              <a:rPr lang="en-US" dirty="0"/>
              <a:t>communication technologies (internet, social media, GPS)</a:t>
            </a:r>
          </a:p>
          <a:p>
            <a:pPr lvl="1"/>
            <a:r>
              <a:rPr lang="en-US" dirty="0"/>
              <a:t>New transport technologies (drones, self-driving cars)</a:t>
            </a:r>
          </a:p>
          <a:p>
            <a:pPr lvl="1"/>
            <a:r>
              <a:rPr lang="en-US" dirty="0" smtClean="0"/>
              <a:t>Artificial intelligence (Big data and self-improving algorithms) </a:t>
            </a:r>
          </a:p>
          <a:p>
            <a:pPr lvl="1"/>
            <a:r>
              <a:rPr lang="en-US" dirty="0" smtClean="0"/>
              <a:t>Autonomous robots</a:t>
            </a:r>
          </a:p>
          <a:p>
            <a:pPr lvl="1"/>
            <a:r>
              <a:rPr lang="en-US" dirty="0" smtClean="0"/>
              <a:t>Smart production systems (industry 4.0)</a:t>
            </a:r>
          </a:p>
          <a:p>
            <a:pPr marL="457200" lvl="1" indent="0">
              <a:buNone/>
            </a:pPr>
            <a:endParaRPr lang="en-US" sz="2800" dirty="0"/>
          </a:p>
        </p:txBody>
      </p:sp>
    </p:spTree>
    <p:extLst>
      <p:ext uri="{BB962C8B-B14F-4D97-AF65-F5344CB8AC3E}">
        <p14:creationId xmlns:p14="http://schemas.microsoft.com/office/powerpoint/2010/main" val="409502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704" y="247660"/>
            <a:ext cx="9629668" cy="1700011"/>
          </a:xfrm>
          <a:solidFill>
            <a:schemeClr val="accent2">
              <a:lumMod val="75000"/>
            </a:schemeClr>
          </a:solidFill>
        </p:spPr>
        <p:txBody>
          <a:bodyPr>
            <a:noAutofit/>
          </a:bodyPr>
          <a:lstStyle/>
          <a:p>
            <a:pPr lvl="1" algn="l" rtl="0">
              <a:lnSpc>
                <a:spcPct val="90000"/>
              </a:lnSpc>
              <a:spcBef>
                <a:spcPct val="0"/>
              </a:spcBef>
            </a:pP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mn-lt"/>
              </a:rPr>
              <a:t>II. </a:t>
            </a:r>
            <a:r>
              <a:rPr lang="en-US" sz="3200" b="1" dirty="0" err="1" smtClean="0">
                <a:ln w="6600">
                  <a:solidFill>
                    <a:schemeClr val="accent2"/>
                  </a:solidFill>
                  <a:prstDash val="solid"/>
                </a:ln>
                <a:solidFill>
                  <a:srgbClr val="FFFFFF"/>
                </a:solidFill>
                <a:effectLst>
                  <a:outerShdw dist="38100" dir="2700000" algn="tl" rotWithShape="0">
                    <a:schemeClr val="accent2"/>
                  </a:outerShdw>
                </a:effectLst>
                <a:latin typeface="+mn-lt"/>
              </a:rPr>
              <a:t>Digitalisation</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mn-lt"/>
              </a:rPr>
              <a:t>: </a:t>
            </a:r>
            <a:b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mn-lt"/>
              </a:rPr>
            </a:b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mn-lt"/>
              </a:rPr>
              <a:t>The impact on the world of work </a:t>
            </a:r>
            <a:r>
              <a:rPr lang="en-US" sz="3200" dirty="0" smtClean="0">
                <a:ln w="0"/>
                <a:solidFill>
                  <a:schemeClr val="tx1"/>
                </a:solidFill>
                <a:effectLst>
                  <a:outerShdw blurRad="38100" dist="19050" dir="2700000" algn="tl" rotWithShape="0">
                    <a:schemeClr val="dk1">
                      <a:alpha val="40000"/>
                    </a:schemeClr>
                  </a:outerShdw>
                </a:effectLst>
              </a:rPr>
              <a:t/>
            </a:r>
            <a:br>
              <a:rPr lang="en-US" sz="3200" dirty="0" smtClean="0">
                <a:ln w="0"/>
                <a:solidFill>
                  <a:schemeClr val="tx1"/>
                </a:solidFill>
                <a:effectLst>
                  <a:outerShdw blurRad="38100" dist="19050" dir="2700000" algn="tl" rotWithShape="0">
                    <a:schemeClr val="dk1">
                      <a:alpha val="40000"/>
                    </a:schemeClr>
                  </a:outerShdw>
                </a:effectLst>
              </a:rPr>
            </a:br>
            <a:endParaRPr lang="en-US" dirty="0">
              <a:ln w="0"/>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838200" y="1828799"/>
            <a:ext cx="10866120" cy="4838330"/>
          </a:xfrm>
        </p:spPr>
        <p:txBody>
          <a:bodyPr>
            <a:normAutofit lnSpcReduction="10000"/>
          </a:bodyPr>
          <a:lstStyle/>
          <a:p>
            <a:pPr marL="265113" lvl="1" indent="0">
              <a:buNone/>
            </a:pPr>
            <a:endParaRPr lang="en-US" sz="2800" dirty="0" smtClean="0">
              <a:ln w="0"/>
              <a:effectLst>
                <a:outerShdw blurRad="38100" dist="19050" dir="2700000" algn="tl" rotWithShape="0">
                  <a:schemeClr val="dk1">
                    <a:alpha val="40000"/>
                  </a:schemeClr>
                </a:outerShdw>
              </a:effectLst>
            </a:endParaRPr>
          </a:p>
          <a:p>
            <a:pPr marL="265113" lvl="1" indent="0">
              <a:buNone/>
            </a:pPr>
            <a:endParaRPr lang="en-US" sz="2800" dirty="0">
              <a:ln w="0"/>
              <a:effectLst>
                <a:outerShdw blurRad="38100" dist="19050" dir="2700000" algn="tl" rotWithShape="0">
                  <a:schemeClr val="dk1">
                    <a:alpha val="40000"/>
                  </a:schemeClr>
                </a:outerShdw>
              </a:effectLst>
            </a:endParaRPr>
          </a:p>
          <a:p>
            <a:pPr marL="265113" lvl="1" indent="0">
              <a:buNone/>
            </a:pPr>
            <a:r>
              <a:rPr lang="en-US" sz="2800" dirty="0" smtClean="0">
                <a:ln w="0"/>
                <a:effectLst>
                  <a:outerShdw blurRad="38100" dist="19050" dir="2700000" algn="tl" rotWithShape="0">
                    <a:schemeClr val="dk1">
                      <a:alpha val="40000"/>
                    </a:schemeClr>
                  </a:outerShdw>
                </a:effectLst>
              </a:rPr>
              <a:t>Jobs destruction, creation and employment</a:t>
            </a:r>
          </a:p>
          <a:p>
            <a:pPr marL="265113" lvl="1" indent="0">
              <a:buNone/>
            </a:pPr>
            <a:r>
              <a:rPr lang="en-US" sz="2800" dirty="0" smtClean="0">
                <a:ln w="0"/>
                <a:effectLst>
                  <a:outerShdw blurRad="38100" dist="19050" dir="2700000" algn="tl" rotWithShape="0">
                    <a:schemeClr val="dk1">
                      <a:alpha val="40000"/>
                    </a:schemeClr>
                  </a:outerShdw>
                </a:effectLst>
              </a:rPr>
              <a:t>Productivity</a:t>
            </a:r>
          </a:p>
          <a:p>
            <a:pPr marL="265113" lvl="1" indent="0">
              <a:buNone/>
            </a:pPr>
            <a:r>
              <a:rPr lang="en-US" sz="2800" dirty="0" smtClean="0">
                <a:ln w="0"/>
                <a:effectLst>
                  <a:outerShdw blurRad="38100" dist="19050" dir="2700000" algn="tl" rotWithShape="0">
                    <a:schemeClr val="dk1">
                      <a:alpha val="40000"/>
                    </a:schemeClr>
                  </a:outerShdw>
                </a:effectLst>
              </a:rPr>
              <a:t>Wages</a:t>
            </a:r>
          </a:p>
          <a:p>
            <a:pPr marL="265113" lvl="1" indent="0">
              <a:buNone/>
            </a:pPr>
            <a:r>
              <a:rPr lang="en-US" sz="2800" dirty="0" smtClean="0">
                <a:ln w="0"/>
                <a:effectLst>
                  <a:outerShdw blurRad="38100" dist="19050" dir="2700000" algn="tl" rotWithShape="0">
                    <a:schemeClr val="dk1">
                      <a:alpha val="40000"/>
                    </a:schemeClr>
                  </a:outerShdw>
                </a:effectLst>
              </a:rPr>
              <a:t>Changes in occupational structures </a:t>
            </a:r>
          </a:p>
          <a:p>
            <a:pPr marL="265113" lvl="1" indent="0">
              <a:buNone/>
            </a:pPr>
            <a:r>
              <a:rPr lang="en-US" sz="2800" dirty="0" smtClean="0">
                <a:ln w="0"/>
                <a:effectLst>
                  <a:outerShdw blurRad="38100" dist="19050" dir="2700000" algn="tl" rotWithShape="0">
                    <a:schemeClr val="dk1">
                      <a:alpha val="40000"/>
                    </a:schemeClr>
                  </a:outerShdw>
                </a:effectLst>
              </a:rPr>
              <a:t>Inequality</a:t>
            </a:r>
          </a:p>
          <a:p>
            <a:pPr marL="265113" lvl="1" indent="0">
              <a:buNone/>
            </a:pPr>
            <a:r>
              <a:rPr lang="en-US" sz="2800" dirty="0" smtClean="0">
                <a:ln w="0"/>
                <a:effectLst>
                  <a:outerShdw blurRad="38100" dist="19050" dir="2700000" algn="tl" rotWithShape="0">
                    <a:schemeClr val="dk1">
                      <a:alpha val="40000"/>
                    </a:schemeClr>
                  </a:outerShdw>
                </a:effectLst>
              </a:rPr>
              <a:t>Nature of new economies and jobs</a:t>
            </a:r>
          </a:p>
          <a:p>
            <a:pPr marL="265113" lvl="1" indent="0">
              <a:buNone/>
            </a:pPr>
            <a:r>
              <a:rPr lang="en-US" sz="2800" dirty="0" smtClean="0">
                <a:ln w="0"/>
                <a:effectLst>
                  <a:outerShdw blurRad="38100" dist="19050" dir="2700000" algn="tl" rotWithShape="0">
                    <a:schemeClr val="dk1">
                      <a:alpha val="40000"/>
                    </a:schemeClr>
                  </a:outerShdw>
                </a:effectLst>
              </a:rPr>
              <a:t>Working conditions</a:t>
            </a:r>
          </a:p>
          <a:p>
            <a:pPr marL="265113" lvl="1" indent="0">
              <a:buNone/>
            </a:pPr>
            <a:r>
              <a:rPr lang="en-US" sz="2800" dirty="0" smtClean="0">
                <a:ln w="0"/>
                <a:effectLst>
                  <a:outerShdw blurRad="38100" dist="19050" dir="2700000" algn="tl" rotWithShape="0">
                    <a:schemeClr val="dk1">
                      <a:alpha val="40000"/>
                    </a:schemeClr>
                  </a:outerShdw>
                </a:effectLst>
              </a:rPr>
              <a:t>Employment relationship</a:t>
            </a:r>
          </a:p>
          <a:p>
            <a:pPr marL="265113" lvl="1" indent="0">
              <a:buNone/>
            </a:pPr>
            <a:r>
              <a:rPr lang="en-US" sz="2800" dirty="0" smtClean="0">
                <a:ln w="0"/>
                <a:effectLst>
                  <a:outerShdw blurRad="38100" dist="19050" dir="2700000" algn="tl" rotWithShape="0">
                    <a:schemeClr val="dk1">
                      <a:alpha val="40000"/>
                    </a:schemeClr>
                  </a:outerShdw>
                </a:effectLst>
              </a:rPr>
              <a:t>Non-standard forms of employment (NSFE)</a:t>
            </a:r>
          </a:p>
          <a:p>
            <a:pPr marL="265113" lvl="1" indent="0">
              <a:buNone/>
            </a:pPr>
            <a:endParaRPr lang="en-US" sz="2800" dirty="0">
              <a:ln w="0"/>
              <a:effectLst>
                <a:outerShdw blurRad="38100" dist="19050" dir="2700000" algn="tl" rotWithShape="0">
                  <a:schemeClr val="dk1">
                    <a:alpha val="40000"/>
                  </a:schemeClr>
                </a:outerShdw>
              </a:effectLst>
            </a:endParaRPr>
          </a:p>
          <a:p>
            <a:pPr marL="265113" lvl="1" indent="0">
              <a:buNone/>
            </a:pPr>
            <a:endParaRPr lang="en-US" sz="2800" dirty="0" smtClean="0"/>
          </a:p>
        </p:txBody>
      </p:sp>
    </p:spTree>
    <p:extLst>
      <p:ext uri="{BB962C8B-B14F-4D97-AF65-F5344CB8AC3E}">
        <p14:creationId xmlns:p14="http://schemas.microsoft.com/office/powerpoint/2010/main" val="89028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6406</TotalTime>
  <Words>3561</Words>
  <Application>Microsoft Office PowerPoint</Application>
  <PresentationFormat>Widescreen</PresentationFormat>
  <Paragraphs>302</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The state of play of digitalisation and the future of work and social relations </vt:lpstr>
      <vt:lpstr>Outline of presentation</vt:lpstr>
      <vt:lpstr>I. A framework to analyse technological change and the future of jobs</vt:lpstr>
      <vt:lpstr>I. A framework to analyse technological change and the future of jobs</vt:lpstr>
      <vt:lpstr>I. A framework to analyse technological change and the future of jobs</vt:lpstr>
      <vt:lpstr>I. Capabilities determine a society’s competences to innovate, manage change and drive transition into a  Golden Age of  job creation</vt:lpstr>
      <vt:lpstr>I. The nature and carriers of dynamic capabilities  </vt:lpstr>
      <vt:lpstr>II. Digitalisation:  The current wave of technological change </vt:lpstr>
      <vt:lpstr>II. Digitalisation:  The impact on the world of work  </vt:lpstr>
      <vt:lpstr>PowerPoint Presentation</vt:lpstr>
      <vt:lpstr>PowerPoint Presentation</vt:lpstr>
      <vt:lpstr>PowerPoint Presentation</vt:lpstr>
      <vt:lpstr>II. Changing Employment relationship: Increase in Non-standard forms of employment</vt:lpstr>
      <vt:lpstr>II. Temporary employment</vt:lpstr>
      <vt:lpstr>II. Part-time wage employment</vt:lpstr>
      <vt:lpstr>II. Multi-party employment relationship</vt:lpstr>
      <vt:lpstr>II. Disguised employment / dependent self-employment</vt:lpstr>
      <vt:lpstr>  II. Crowdwork (platform-based tasks performed on demand): Hourly earnings distribution  </vt:lpstr>
      <vt:lpstr>III.  Shaping the future of work </vt:lpstr>
      <vt:lpstr>V. Shaping the future of work </vt:lpstr>
      <vt:lpstr>Thank you </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Nubler, Irmgard</dc:creator>
  <cp:lastModifiedBy>Frank-Dieter Fischbach</cp:lastModifiedBy>
  <cp:revision>224</cp:revision>
  <cp:lastPrinted>2018-05-30T20:51:41Z</cp:lastPrinted>
  <dcterms:created xsi:type="dcterms:W3CDTF">2018-02-25T17:45:55Z</dcterms:created>
  <dcterms:modified xsi:type="dcterms:W3CDTF">2018-06-19T10:14:49Z</dcterms:modified>
</cp:coreProperties>
</file>