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93" r:id="rId3"/>
    <p:sldId id="257" r:id="rId4"/>
    <p:sldId id="284" r:id="rId5"/>
    <p:sldId id="259" r:id="rId6"/>
    <p:sldId id="292" r:id="rId7"/>
    <p:sldId id="264" r:id="rId8"/>
    <p:sldId id="277" r:id="rId9"/>
    <p:sldId id="274" r:id="rId10"/>
    <p:sldId id="271" r:id="rId11"/>
    <p:sldId id="272" r:id="rId12"/>
    <p:sldId id="294" r:id="rId13"/>
    <p:sldId id="295" r:id="rId14"/>
    <p:sldId id="296" r:id="rId15"/>
    <p:sldId id="266" r:id="rId16"/>
    <p:sldId id="297" r:id="rId17"/>
    <p:sldId id="262" r:id="rId18"/>
    <p:sldId id="285" r:id="rId19"/>
    <p:sldId id="280" r:id="rId20"/>
    <p:sldId id="287" r:id="rId21"/>
    <p:sldId id="278" r:id="rId22"/>
    <p:sldId id="279" r:id="rId23"/>
    <p:sldId id="288" r:id="rId24"/>
    <p:sldId id="289" r:id="rId25"/>
    <p:sldId id="275" r:id="rId26"/>
    <p:sldId id="286" r:id="rId27"/>
    <p:sldId id="298" r:id="rId28"/>
    <p:sldId id="282" r:id="rId29"/>
    <p:sldId id="281" r:id="rId30"/>
    <p:sldId id="291" r:id="rId31"/>
    <p:sldId id="290" r:id="rId3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36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348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406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0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604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829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43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265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752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347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D3E1E07-5DA5-4787-B1C2-19C1ED5C6D44}" type="datetimeFigureOut">
              <a:rPr lang="pt-PT" smtClean="0"/>
              <a:t>03/07/2018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624C9F5-7148-45D9-9B45-877F8E846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727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Freedom</a:t>
            </a:r>
            <a:r>
              <a:rPr lang="pt-PT" dirty="0" smtClean="0"/>
              <a:t> of </a:t>
            </a:r>
            <a:r>
              <a:rPr lang="pt-PT" dirty="0" err="1" smtClean="0"/>
              <a:t>religion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expression</a:t>
            </a:r>
            <a:r>
              <a:rPr lang="pt-PT" dirty="0" smtClean="0"/>
              <a:t> </a:t>
            </a:r>
            <a:br>
              <a:rPr lang="pt-PT" dirty="0" smtClean="0"/>
            </a:br>
            <a:r>
              <a:rPr lang="pt-PT" sz="2800" dirty="0" smtClean="0"/>
              <a:t>POSTSECULARISM AND THE CHALLANGES OF POPULISM</a:t>
            </a:r>
            <a:endParaRPr lang="pt-PT" sz="28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Jónatas E.M. Machado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87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populist</a:t>
            </a:r>
            <a:r>
              <a:rPr lang="pt-PT" dirty="0" smtClean="0"/>
              <a:t> </a:t>
            </a:r>
            <a:r>
              <a:rPr lang="pt-PT" dirty="0" err="1" smtClean="0"/>
              <a:t>mindset</a:t>
            </a:r>
            <a:r>
              <a:rPr lang="pt-PT" dirty="0" smtClean="0"/>
              <a:t> (</a:t>
            </a:r>
            <a:r>
              <a:rPr lang="pt-PT" dirty="0" err="1" smtClean="0"/>
              <a:t>style</a:t>
            </a:r>
            <a:r>
              <a:rPr lang="pt-PT" dirty="0" smtClean="0"/>
              <a:t>) 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3600" dirty="0" err="1" smtClean="0"/>
              <a:t>Anxiety</a:t>
            </a:r>
            <a:endParaRPr lang="pt-PT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sz="3600" dirty="0" err="1" smtClean="0"/>
              <a:t>Fear</a:t>
            </a:r>
            <a:endParaRPr lang="pt-PT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3600" dirty="0" err="1" smtClean="0"/>
              <a:t>Pessimism</a:t>
            </a:r>
            <a:endParaRPr lang="pt-PT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3600" dirty="0" err="1" smtClean="0"/>
              <a:t>Resentment</a:t>
            </a:r>
            <a:r>
              <a:rPr lang="pt-PT" sz="3600" dirty="0" smtClean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600" dirty="0" err="1" smtClean="0"/>
              <a:t>Mistrust</a:t>
            </a:r>
            <a:r>
              <a:rPr lang="pt-PT" sz="36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600" dirty="0" err="1" smtClean="0"/>
              <a:t>Suspicion</a:t>
            </a:r>
            <a:endParaRPr lang="pt-PT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3600" dirty="0" err="1" smtClean="0"/>
              <a:t>Indignation</a:t>
            </a:r>
            <a:endParaRPr lang="pt-PT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sz="3600" dirty="0" err="1" smtClean="0"/>
              <a:t>Simplism</a:t>
            </a:r>
            <a:r>
              <a:rPr lang="pt-PT" sz="3600" dirty="0" smtClean="0"/>
              <a:t>  </a:t>
            </a:r>
            <a:endParaRPr lang="pt-PT" sz="36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5981" y="326866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populist</a:t>
            </a:r>
            <a:r>
              <a:rPr lang="pt-PT" dirty="0" smtClean="0"/>
              <a:t> leader (</a:t>
            </a:r>
            <a:r>
              <a:rPr lang="pt-PT" dirty="0" err="1" smtClean="0"/>
              <a:t>style</a:t>
            </a:r>
            <a:r>
              <a:rPr lang="pt-PT" dirty="0" smtClean="0"/>
              <a:t>)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3200" dirty="0" err="1" smtClean="0"/>
              <a:t>Charisma</a:t>
            </a:r>
            <a:endParaRPr lang="pt-PT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sz="3200" dirty="0" err="1" smtClean="0"/>
              <a:t>Common</a:t>
            </a:r>
            <a:r>
              <a:rPr lang="pt-PT" sz="3200" dirty="0" smtClean="0"/>
              <a:t> </a:t>
            </a:r>
            <a:r>
              <a:rPr lang="pt-PT" sz="3200" dirty="0" err="1" smtClean="0"/>
              <a:t>sense</a:t>
            </a:r>
            <a:r>
              <a:rPr lang="pt-PT" sz="3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200" dirty="0" err="1" smtClean="0"/>
              <a:t>Sophistry</a:t>
            </a:r>
            <a:r>
              <a:rPr lang="pt-PT" sz="3200" dirty="0" smtClean="0"/>
              <a:t> </a:t>
            </a:r>
            <a:endParaRPr lang="pt-P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3200" dirty="0" err="1" smtClean="0"/>
              <a:t>Father</a:t>
            </a:r>
            <a:r>
              <a:rPr lang="pt-PT" sz="3200" dirty="0" smtClean="0"/>
              <a:t> (</a:t>
            </a:r>
            <a:r>
              <a:rPr lang="pt-PT" sz="3200" dirty="0" err="1" smtClean="0"/>
              <a:t>Mother</a:t>
            </a:r>
            <a:r>
              <a:rPr lang="pt-PT" sz="3200" dirty="0" smtClean="0"/>
              <a:t>) Figure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200" dirty="0" err="1" smtClean="0"/>
              <a:t>Conviction</a:t>
            </a:r>
            <a:r>
              <a:rPr lang="pt-PT" sz="3200" dirty="0" smtClean="0"/>
              <a:t> (</a:t>
            </a:r>
            <a:r>
              <a:rPr lang="pt-PT" sz="3200" dirty="0" err="1" smtClean="0"/>
              <a:t>certainty</a:t>
            </a:r>
            <a:r>
              <a:rPr lang="pt-PT" sz="3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200" dirty="0" err="1" smtClean="0"/>
              <a:t>Will</a:t>
            </a:r>
            <a:r>
              <a:rPr lang="pt-PT" sz="3200" dirty="0" smtClean="0"/>
              <a:t> to </a:t>
            </a:r>
            <a:r>
              <a:rPr lang="pt-PT" sz="3200" dirty="0" err="1" smtClean="0"/>
              <a:t>Power</a:t>
            </a:r>
            <a:endParaRPr lang="pt-PT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sz="3200" dirty="0" err="1" smtClean="0"/>
              <a:t>Opportunism</a:t>
            </a:r>
            <a:endParaRPr lang="pt-PT" sz="3200" dirty="0"/>
          </a:p>
          <a:p>
            <a:pPr>
              <a:buFont typeface="Arial" panose="020B0604020202020204" pitchFamily="34" charset="0"/>
              <a:buChar char="•"/>
            </a:pPr>
            <a:endParaRPr lang="pt-PT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pt-PT" sz="32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2711" y="2547900"/>
            <a:ext cx="4463988" cy="25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Populism</a:t>
            </a:r>
            <a:r>
              <a:rPr lang="pt-PT" dirty="0" smtClean="0"/>
              <a:t> in </a:t>
            </a:r>
            <a:r>
              <a:rPr lang="pt-PT" dirty="0" err="1" smtClean="0"/>
              <a:t>Europe</a:t>
            </a:r>
            <a:r>
              <a:rPr lang="pt-PT" dirty="0" smtClean="0"/>
              <a:t> </a:t>
            </a:r>
            <a:br>
              <a:rPr lang="pt-PT" dirty="0" smtClean="0"/>
            </a:br>
            <a:r>
              <a:rPr lang="pt-PT" dirty="0" smtClean="0"/>
              <a:t>(</a:t>
            </a:r>
            <a:r>
              <a:rPr lang="pt-PT" dirty="0" err="1" smtClean="0"/>
              <a:t>political</a:t>
            </a:r>
            <a:r>
              <a:rPr lang="pt-PT" dirty="0" smtClean="0"/>
              <a:t> </a:t>
            </a:r>
            <a:r>
              <a:rPr lang="pt-PT" dirty="0" err="1" smtClean="0"/>
              <a:t>mobilization</a:t>
            </a:r>
            <a:r>
              <a:rPr lang="pt-PT" dirty="0" smtClean="0"/>
              <a:t>) 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UK (UKIP, </a:t>
            </a:r>
            <a:r>
              <a:rPr lang="pt-PT" dirty="0" err="1" smtClean="0"/>
              <a:t>Brexit</a:t>
            </a:r>
            <a:r>
              <a:rPr lang="pt-PT" dirty="0" smtClean="0"/>
              <a:t>)  </a:t>
            </a:r>
          </a:p>
          <a:p>
            <a:r>
              <a:rPr lang="pt-PT" dirty="0" err="1" smtClean="0"/>
              <a:t>Holland</a:t>
            </a:r>
            <a:r>
              <a:rPr lang="pt-PT" dirty="0"/>
              <a:t> </a:t>
            </a:r>
            <a:r>
              <a:rPr lang="pt-PT" dirty="0" smtClean="0"/>
              <a:t>(G. </a:t>
            </a:r>
            <a:r>
              <a:rPr lang="pt-PT" dirty="0" err="1" smtClean="0"/>
              <a:t>Wilders</a:t>
            </a:r>
            <a:r>
              <a:rPr lang="pt-PT" dirty="0" smtClean="0"/>
              <a:t> FP)</a:t>
            </a:r>
          </a:p>
          <a:p>
            <a:r>
              <a:rPr lang="pt-PT" dirty="0" err="1" smtClean="0"/>
              <a:t>Poland</a:t>
            </a:r>
            <a:r>
              <a:rPr lang="pt-PT" dirty="0" smtClean="0"/>
              <a:t> (Law &amp; Justice) </a:t>
            </a:r>
          </a:p>
          <a:p>
            <a:r>
              <a:rPr lang="pt-PT" dirty="0" err="1" smtClean="0"/>
              <a:t>Germany</a:t>
            </a:r>
            <a:r>
              <a:rPr lang="pt-PT" dirty="0" smtClean="0"/>
              <a:t> (</a:t>
            </a:r>
            <a:r>
              <a:rPr lang="pt-PT" dirty="0" err="1" smtClean="0"/>
              <a:t>AfD</a:t>
            </a:r>
            <a:r>
              <a:rPr lang="pt-PT" dirty="0" smtClean="0"/>
              <a:t>)</a:t>
            </a:r>
          </a:p>
          <a:p>
            <a:r>
              <a:rPr lang="pt-PT" dirty="0" err="1" smtClean="0"/>
              <a:t>Hungary</a:t>
            </a:r>
            <a:r>
              <a:rPr lang="pt-PT" dirty="0" smtClean="0"/>
              <a:t> (</a:t>
            </a:r>
            <a:r>
              <a:rPr lang="pt-PT" dirty="0" err="1" smtClean="0"/>
              <a:t>Fidesz</a:t>
            </a:r>
            <a:r>
              <a:rPr lang="pt-PT" dirty="0"/>
              <a:t>)</a:t>
            </a:r>
            <a:endParaRPr lang="pt-PT" dirty="0" smtClean="0"/>
          </a:p>
          <a:p>
            <a:r>
              <a:rPr lang="pt-PT" dirty="0" smtClean="0"/>
              <a:t>France (FN)</a:t>
            </a:r>
          </a:p>
          <a:p>
            <a:r>
              <a:rPr lang="pt-PT" dirty="0" err="1" smtClean="0"/>
              <a:t>Spain</a:t>
            </a:r>
            <a:r>
              <a:rPr lang="pt-PT" dirty="0" smtClean="0"/>
              <a:t> (Podemos)</a:t>
            </a:r>
            <a:endParaRPr lang="pt-PT" dirty="0"/>
          </a:p>
          <a:p>
            <a:r>
              <a:rPr lang="pt-PT" dirty="0" err="1" smtClean="0"/>
              <a:t>Italy</a:t>
            </a:r>
            <a:r>
              <a:rPr lang="pt-PT" dirty="0" smtClean="0"/>
              <a:t> (5Star)</a:t>
            </a:r>
          </a:p>
          <a:p>
            <a:r>
              <a:rPr lang="pt-PT" dirty="0" err="1" smtClean="0"/>
              <a:t>Greece</a:t>
            </a:r>
            <a:r>
              <a:rPr lang="pt-PT" dirty="0" smtClean="0"/>
              <a:t> (</a:t>
            </a:r>
            <a:r>
              <a:rPr lang="pt-PT" dirty="0" err="1" smtClean="0"/>
              <a:t>Syriza</a:t>
            </a:r>
            <a:r>
              <a:rPr lang="pt-PT" dirty="0" smtClean="0"/>
              <a:t>; Golden Dawn) 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8250" y="2257442"/>
            <a:ext cx="4863120" cy="27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Populism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Americas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 numCol="2">
            <a:noAutofit/>
          </a:bodyPr>
          <a:lstStyle/>
          <a:p>
            <a:r>
              <a:rPr lang="pt-PT" sz="2800" dirty="0" smtClean="0"/>
              <a:t>Argentina</a:t>
            </a:r>
          </a:p>
          <a:p>
            <a:pPr lvl="1"/>
            <a:r>
              <a:rPr lang="pt-PT" sz="2800" dirty="0" err="1" smtClean="0"/>
              <a:t>Peron</a:t>
            </a:r>
            <a:r>
              <a:rPr lang="pt-PT" sz="2800" dirty="0" smtClean="0"/>
              <a:t>, </a:t>
            </a:r>
            <a:r>
              <a:rPr lang="pt-PT" sz="2800" dirty="0" err="1" smtClean="0"/>
              <a:t>Kirschner</a:t>
            </a:r>
            <a:endParaRPr lang="pt-PT" sz="2800" dirty="0" smtClean="0"/>
          </a:p>
          <a:p>
            <a:r>
              <a:rPr lang="pt-PT" sz="2800" dirty="0" smtClean="0"/>
              <a:t>Bolívia</a:t>
            </a:r>
          </a:p>
          <a:p>
            <a:pPr lvl="1"/>
            <a:r>
              <a:rPr lang="pt-PT" sz="2800" dirty="0" smtClean="0"/>
              <a:t>Evo </a:t>
            </a:r>
            <a:r>
              <a:rPr lang="pt-PT" sz="2800" dirty="0" err="1" smtClean="0"/>
              <a:t>Morales</a:t>
            </a:r>
            <a:endParaRPr lang="pt-PT" sz="2800" dirty="0" smtClean="0"/>
          </a:p>
          <a:p>
            <a:r>
              <a:rPr lang="pt-PT" sz="2800" dirty="0" smtClean="0"/>
              <a:t>Venezuela</a:t>
            </a:r>
          </a:p>
          <a:p>
            <a:pPr lvl="1"/>
            <a:r>
              <a:rPr lang="pt-PT" sz="2800" dirty="0" err="1" smtClean="0"/>
              <a:t>Chavez</a:t>
            </a:r>
            <a:r>
              <a:rPr lang="pt-PT" sz="2800" dirty="0" smtClean="0"/>
              <a:t>; Maduro   </a:t>
            </a:r>
          </a:p>
          <a:p>
            <a:r>
              <a:rPr lang="pt-PT" sz="2800" dirty="0" smtClean="0"/>
              <a:t>USA</a:t>
            </a:r>
          </a:p>
          <a:p>
            <a:pPr lvl="1"/>
            <a:r>
              <a:rPr lang="pt-PT" sz="2800" dirty="0" err="1" smtClean="0"/>
              <a:t>Occupy</a:t>
            </a:r>
            <a:r>
              <a:rPr lang="pt-PT" sz="2800" dirty="0" smtClean="0"/>
              <a:t> </a:t>
            </a:r>
            <a:r>
              <a:rPr lang="pt-PT" sz="2800" dirty="0" err="1" smtClean="0"/>
              <a:t>All</a:t>
            </a:r>
            <a:r>
              <a:rPr lang="pt-PT" sz="2800" dirty="0" smtClean="0"/>
              <a:t> Street</a:t>
            </a:r>
          </a:p>
          <a:p>
            <a:pPr lvl="1"/>
            <a:r>
              <a:rPr lang="pt-PT" sz="2800" dirty="0" err="1" smtClean="0"/>
              <a:t>Tea</a:t>
            </a:r>
            <a:r>
              <a:rPr lang="pt-PT" sz="2800" dirty="0" smtClean="0"/>
              <a:t> </a:t>
            </a:r>
            <a:r>
              <a:rPr lang="pt-PT" sz="2800" dirty="0" err="1" smtClean="0"/>
              <a:t>Party</a:t>
            </a:r>
            <a:endParaRPr lang="pt-PT" sz="2800" dirty="0" smtClean="0"/>
          </a:p>
          <a:p>
            <a:pPr lvl="1"/>
            <a:r>
              <a:rPr lang="pt-PT" sz="2800" dirty="0" err="1" smtClean="0"/>
              <a:t>Alt-Right</a:t>
            </a:r>
            <a:endParaRPr lang="pt-PT" sz="2800" dirty="0" smtClean="0"/>
          </a:p>
          <a:p>
            <a:pPr lvl="1"/>
            <a:r>
              <a:rPr lang="pt-PT" sz="2800" dirty="0" err="1" smtClean="0"/>
              <a:t>Antifa</a:t>
            </a:r>
            <a:r>
              <a:rPr lang="pt-PT" sz="2800" dirty="0" smtClean="0"/>
              <a:t> </a:t>
            </a:r>
            <a:endParaRPr lang="pt-PT" sz="2800" dirty="0"/>
          </a:p>
          <a:p>
            <a:pPr lvl="1"/>
            <a:r>
              <a:rPr lang="pt-PT" sz="2800" dirty="0" err="1" smtClean="0"/>
              <a:t>Trump</a:t>
            </a:r>
            <a:endParaRPr lang="pt-PT" sz="2800" dirty="0"/>
          </a:p>
          <a:p>
            <a:pPr lvl="2"/>
            <a:r>
              <a:rPr lang="pt-PT" sz="2400" dirty="0" smtClean="0"/>
              <a:t>“</a:t>
            </a:r>
            <a:r>
              <a:rPr lang="pt-PT" sz="2400" dirty="0" err="1" smtClean="0"/>
              <a:t>Trumpenvolk</a:t>
            </a:r>
            <a:r>
              <a:rPr lang="pt-PT" sz="2400" dirty="0" smtClean="0"/>
              <a:t>”</a:t>
            </a:r>
            <a:endParaRPr lang="pt-PT" sz="24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5044" y="31972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Populism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World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Russia</a:t>
            </a:r>
            <a:r>
              <a:rPr lang="pt-PT" sz="3200" dirty="0" smtClean="0"/>
              <a:t>: Vladimir Putin</a:t>
            </a:r>
            <a:endParaRPr lang="pt-PT" sz="3200" dirty="0"/>
          </a:p>
          <a:p>
            <a:r>
              <a:rPr lang="pt-PT" sz="3200" dirty="0" err="1" smtClean="0"/>
              <a:t>Turkey</a:t>
            </a:r>
            <a:r>
              <a:rPr lang="pt-PT" sz="3200" dirty="0" smtClean="0"/>
              <a:t>: </a:t>
            </a:r>
            <a:r>
              <a:rPr lang="pt-PT" sz="3200" dirty="0" err="1" smtClean="0"/>
              <a:t>Recep</a:t>
            </a:r>
            <a:r>
              <a:rPr lang="pt-PT" sz="3200" dirty="0" smtClean="0"/>
              <a:t> </a:t>
            </a:r>
            <a:r>
              <a:rPr lang="pt-PT" sz="3200" dirty="0" err="1"/>
              <a:t>Tayyip</a:t>
            </a:r>
            <a:r>
              <a:rPr lang="pt-PT" sz="3200" dirty="0"/>
              <a:t> </a:t>
            </a:r>
            <a:r>
              <a:rPr lang="pt-PT" sz="3200" dirty="0" err="1" smtClean="0"/>
              <a:t>Erdoğan</a:t>
            </a:r>
            <a:endParaRPr lang="pt-PT" sz="3200" dirty="0" smtClean="0"/>
          </a:p>
          <a:p>
            <a:r>
              <a:rPr lang="pt-PT" sz="3200" dirty="0" err="1" smtClean="0"/>
              <a:t>Philipines</a:t>
            </a:r>
            <a:r>
              <a:rPr lang="pt-PT" sz="3200" dirty="0" smtClean="0"/>
              <a:t>: Rodrigo </a:t>
            </a:r>
            <a:r>
              <a:rPr lang="pt-PT" sz="3200" dirty="0" err="1" smtClean="0"/>
              <a:t>Duterte</a:t>
            </a:r>
            <a:endParaRPr lang="pt-PT" sz="3200" dirty="0" smtClean="0"/>
          </a:p>
          <a:p>
            <a:r>
              <a:rPr lang="pt-PT" sz="3200" dirty="0" smtClean="0"/>
              <a:t>China: Xi </a:t>
            </a:r>
            <a:r>
              <a:rPr lang="pt-PT" sz="3200" dirty="0" err="1" smtClean="0"/>
              <a:t>Jimping</a:t>
            </a:r>
            <a:endParaRPr lang="pt-PT" sz="3200" dirty="0" smtClean="0"/>
          </a:p>
          <a:p>
            <a:r>
              <a:rPr lang="pt-PT" sz="3200" dirty="0" err="1" smtClean="0"/>
              <a:t>Egypt</a:t>
            </a:r>
            <a:r>
              <a:rPr lang="pt-PT" sz="3200" dirty="0" smtClean="0"/>
              <a:t>: Abdel </a:t>
            </a:r>
            <a:r>
              <a:rPr lang="pt-PT" sz="3200" dirty="0" err="1" smtClean="0"/>
              <a:t>Fatah</a:t>
            </a:r>
            <a:r>
              <a:rPr lang="pt-PT" sz="3200" dirty="0" smtClean="0"/>
              <a:t> Al-</a:t>
            </a:r>
            <a:r>
              <a:rPr lang="pt-PT" sz="3200" dirty="0" err="1" smtClean="0"/>
              <a:t>Sisi</a:t>
            </a:r>
            <a:r>
              <a:rPr lang="pt-PT" sz="3200" dirty="0" smtClean="0"/>
              <a:t>  </a:t>
            </a:r>
            <a:endParaRPr lang="pt-PT" sz="32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3121" y="2243156"/>
            <a:ext cx="4875926" cy="28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Democracy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/>
              <a:t>P</a:t>
            </a:r>
            <a:r>
              <a:rPr lang="pt-PT" dirty="0" err="1" smtClean="0"/>
              <a:t>opulism</a:t>
            </a:r>
            <a:r>
              <a:rPr lang="pt-PT" dirty="0" smtClean="0"/>
              <a:t> 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195496"/>
              </p:ext>
            </p:extLst>
          </p:nvPr>
        </p:nvGraphicFramePr>
        <p:xfrm>
          <a:off x="1142998" y="2057400"/>
          <a:ext cx="10055712" cy="396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856">
                  <a:extLst>
                    <a:ext uri="{9D8B030D-6E8A-4147-A177-3AD203B41FA5}">
                      <a16:colId xmlns:a16="http://schemas.microsoft.com/office/drawing/2014/main" val="211107576"/>
                    </a:ext>
                  </a:extLst>
                </a:gridCol>
                <a:gridCol w="5027856">
                  <a:extLst>
                    <a:ext uri="{9D8B030D-6E8A-4147-A177-3AD203B41FA5}">
                      <a16:colId xmlns:a16="http://schemas.microsoft.com/office/drawing/2014/main" val="85485269"/>
                    </a:ext>
                  </a:extLst>
                </a:gridCol>
              </a:tblGrid>
              <a:tr h="495860">
                <a:tc>
                  <a:txBody>
                    <a:bodyPr/>
                    <a:lstStyle/>
                    <a:p>
                      <a:r>
                        <a:rPr lang="pt-PT" sz="2400" b="1" dirty="0" err="1" smtClean="0"/>
                        <a:t>Democracy</a:t>
                      </a:r>
                      <a:r>
                        <a:rPr lang="pt-PT" sz="2400" b="1" dirty="0" smtClean="0"/>
                        <a:t> 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dirty="0" err="1" smtClean="0"/>
                        <a:t>Populism</a:t>
                      </a:r>
                      <a:endParaRPr lang="pt-P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5940"/>
                  </a:ext>
                </a:extLst>
              </a:tr>
              <a:tr h="49586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People</a:t>
                      </a:r>
                      <a:r>
                        <a:rPr lang="pt-PT" b="1" baseline="0" dirty="0" smtClean="0"/>
                        <a:t> = </a:t>
                      </a:r>
                      <a:r>
                        <a:rPr lang="pt-PT" b="1" baseline="0" dirty="0" err="1" smtClean="0"/>
                        <a:t>majority</a:t>
                      </a:r>
                      <a:r>
                        <a:rPr lang="pt-PT" b="1" baseline="0" dirty="0" smtClean="0"/>
                        <a:t> + </a:t>
                      </a:r>
                      <a:r>
                        <a:rPr lang="pt-PT" b="1" baseline="0" dirty="0" err="1" smtClean="0"/>
                        <a:t>minorities</a:t>
                      </a:r>
                      <a:r>
                        <a:rPr lang="pt-PT" b="1" baseline="0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People</a:t>
                      </a:r>
                      <a:r>
                        <a:rPr lang="pt-PT" b="1" baseline="0" dirty="0" smtClean="0"/>
                        <a:t> = </a:t>
                      </a:r>
                      <a:r>
                        <a:rPr lang="pt-PT" b="1" baseline="0" dirty="0" err="1" smtClean="0"/>
                        <a:t>majority</a:t>
                      </a:r>
                      <a:r>
                        <a:rPr lang="pt-PT" b="1" baseline="0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482825"/>
                  </a:ext>
                </a:extLst>
              </a:tr>
              <a:tr h="49586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Fundamental Rights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/>
                        <a:t>Rights of </a:t>
                      </a:r>
                      <a:r>
                        <a:rPr lang="pt-PT" b="1" dirty="0" err="1" smtClean="0"/>
                        <a:t>the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majority</a:t>
                      </a:r>
                      <a:r>
                        <a:rPr lang="pt-PT" b="1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355"/>
                  </a:ext>
                </a:extLst>
              </a:tr>
              <a:tr h="49586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Separation</a:t>
                      </a:r>
                      <a:r>
                        <a:rPr lang="pt-PT" b="1" dirty="0" smtClean="0"/>
                        <a:t> of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powers</a:t>
                      </a:r>
                      <a:r>
                        <a:rPr lang="pt-PT" b="1" baseline="0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Concentration</a:t>
                      </a:r>
                      <a:r>
                        <a:rPr lang="pt-PT" b="1" dirty="0" smtClean="0"/>
                        <a:t> of </a:t>
                      </a:r>
                      <a:r>
                        <a:rPr lang="pt-PT" b="1" dirty="0" err="1" smtClean="0"/>
                        <a:t>powers</a:t>
                      </a:r>
                      <a:r>
                        <a:rPr lang="pt-PT" b="1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956"/>
                  </a:ext>
                </a:extLst>
              </a:tr>
              <a:tr h="49586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Rule</a:t>
                      </a:r>
                      <a:r>
                        <a:rPr lang="pt-PT" b="1" baseline="0" dirty="0" smtClean="0"/>
                        <a:t> of </a:t>
                      </a:r>
                      <a:r>
                        <a:rPr lang="pt-PT" b="1" baseline="0" dirty="0" err="1" smtClean="0"/>
                        <a:t>law</a:t>
                      </a:r>
                      <a:r>
                        <a:rPr lang="pt-PT" b="1" baseline="0" dirty="0" smtClean="0"/>
                        <a:t> (“</a:t>
                      </a:r>
                      <a:r>
                        <a:rPr lang="pt-PT" b="1" baseline="0" dirty="0" err="1" smtClean="0"/>
                        <a:t>government</a:t>
                      </a:r>
                      <a:r>
                        <a:rPr lang="pt-PT" b="1" baseline="0" dirty="0" smtClean="0"/>
                        <a:t> of </a:t>
                      </a:r>
                      <a:r>
                        <a:rPr lang="pt-PT" b="1" baseline="0" dirty="0" err="1" smtClean="0"/>
                        <a:t>laws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not</a:t>
                      </a:r>
                      <a:r>
                        <a:rPr lang="pt-PT" b="1" baseline="0" dirty="0" smtClean="0"/>
                        <a:t> of </a:t>
                      </a:r>
                      <a:r>
                        <a:rPr lang="pt-PT" b="1" baseline="0" dirty="0" err="1" smtClean="0"/>
                        <a:t>men</a:t>
                      </a:r>
                      <a:r>
                        <a:rPr lang="pt-PT" b="1" baseline="0" dirty="0" smtClean="0"/>
                        <a:t>”)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baseline="0" dirty="0" err="1" smtClean="0"/>
                        <a:t>Populist</a:t>
                      </a:r>
                      <a:r>
                        <a:rPr lang="pt-PT" b="1" baseline="0" dirty="0" smtClean="0"/>
                        <a:t> leaders </a:t>
                      </a:r>
                      <a:r>
                        <a:rPr lang="pt-PT" b="1" baseline="0" dirty="0" err="1" smtClean="0"/>
                        <a:t>above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the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law</a:t>
                      </a:r>
                      <a:r>
                        <a:rPr lang="pt-PT" b="1" baseline="0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60548"/>
                  </a:ext>
                </a:extLst>
              </a:tr>
              <a:tr h="49586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Freedom</a:t>
                      </a:r>
                      <a:r>
                        <a:rPr lang="pt-PT" b="1" dirty="0" smtClean="0"/>
                        <a:t> of </a:t>
                      </a:r>
                      <a:r>
                        <a:rPr lang="pt-PT" b="1" dirty="0" err="1" smtClean="0"/>
                        <a:t>expression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and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religion</a:t>
                      </a:r>
                      <a:r>
                        <a:rPr lang="pt-PT" b="1" baseline="0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Organic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and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collective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thinking</a:t>
                      </a:r>
                      <a:r>
                        <a:rPr lang="pt-PT" b="1" baseline="0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907341"/>
                  </a:ext>
                </a:extLst>
              </a:tr>
              <a:tr h="49586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Democracy</a:t>
                      </a:r>
                      <a:r>
                        <a:rPr lang="pt-PT" b="1" baseline="0" dirty="0" smtClean="0"/>
                        <a:t> as </a:t>
                      </a:r>
                      <a:r>
                        <a:rPr lang="pt-PT" b="1" baseline="0" dirty="0" err="1" smtClean="0"/>
                        <a:t>ceaseless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critical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discussion</a:t>
                      </a:r>
                      <a:r>
                        <a:rPr lang="pt-PT" b="1" baseline="0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/>
                        <a:t>“</a:t>
                      </a:r>
                      <a:r>
                        <a:rPr lang="pt-PT" b="1" dirty="0" err="1" smtClean="0"/>
                        <a:t>Führer</a:t>
                      </a:r>
                      <a:r>
                        <a:rPr lang="pt-PT" b="1" baseline="0" dirty="0" err="1" smtClean="0"/>
                        <a:t>prinzip</a:t>
                      </a:r>
                      <a:r>
                        <a:rPr lang="pt-PT" b="1" baseline="0" dirty="0" smtClean="0"/>
                        <a:t>” 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08621"/>
                  </a:ext>
                </a:extLst>
              </a:tr>
              <a:tr h="49586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Civic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virtue</a:t>
                      </a:r>
                      <a:r>
                        <a:rPr lang="pt-PT" b="1" baseline="0" dirty="0" smtClean="0"/>
                        <a:t> of </a:t>
                      </a:r>
                      <a:r>
                        <a:rPr lang="pt-PT" b="1" baseline="0" dirty="0" err="1" smtClean="0"/>
                        <a:t>the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typical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politician</a:t>
                      </a:r>
                      <a:r>
                        <a:rPr lang="pt-PT" b="1" baseline="0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Bad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manners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and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disruptive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behavior</a:t>
                      </a:r>
                      <a:r>
                        <a:rPr lang="pt-PT" b="1" baseline="0" dirty="0" smtClean="0"/>
                        <a:t> 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14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8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Populism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governance</a:t>
            </a:r>
            <a:r>
              <a:rPr lang="pt-PT" dirty="0" smtClean="0"/>
              <a:t> 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141284"/>
              </p:ext>
            </p:extLst>
          </p:nvPr>
        </p:nvGraphicFramePr>
        <p:xfrm>
          <a:off x="1143000" y="2057400"/>
          <a:ext cx="987266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1">
                  <a:extLst>
                    <a:ext uri="{9D8B030D-6E8A-4147-A177-3AD203B41FA5}">
                      <a16:colId xmlns:a16="http://schemas.microsoft.com/office/drawing/2014/main" val="3360118037"/>
                    </a:ext>
                  </a:extLst>
                </a:gridCol>
                <a:gridCol w="4936331">
                  <a:extLst>
                    <a:ext uri="{9D8B030D-6E8A-4147-A177-3AD203B41FA5}">
                      <a16:colId xmlns:a16="http://schemas.microsoft.com/office/drawing/2014/main" val="2923396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latin typeface="+mn-lt"/>
                        </a:rPr>
                        <a:t>Populist</a:t>
                      </a:r>
                      <a:r>
                        <a:rPr lang="pt-PT" sz="2400" b="0" dirty="0" smtClean="0">
                          <a:latin typeface="+mn-lt"/>
                        </a:rPr>
                        <a:t> </a:t>
                      </a:r>
                      <a:r>
                        <a:rPr lang="pt-PT" sz="2400" b="0" dirty="0" err="1" smtClean="0">
                          <a:latin typeface="+mn-lt"/>
                        </a:rPr>
                        <a:t>national</a:t>
                      </a:r>
                      <a:r>
                        <a:rPr lang="pt-PT" sz="2400" b="0" dirty="0" smtClean="0">
                          <a:latin typeface="+mn-lt"/>
                        </a:rPr>
                        <a:t> </a:t>
                      </a:r>
                      <a:r>
                        <a:rPr lang="pt-PT" sz="2400" b="0" dirty="0" err="1" smtClean="0">
                          <a:latin typeface="+mn-lt"/>
                        </a:rPr>
                        <a:t>governance</a:t>
                      </a:r>
                      <a:endParaRPr lang="pt-PT" sz="2400" b="0" dirty="0">
                        <a:latin typeface="+mn-lt"/>
                      </a:endParaRPr>
                    </a:p>
                  </a:txBody>
                  <a:tcPr marL="89751" marR="89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smtClean="0"/>
                        <a:t>International </a:t>
                      </a:r>
                      <a:r>
                        <a:rPr lang="pt-PT" sz="2400" b="0" dirty="0" err="1" smtClean="0"/>
                        <a:t>governance</a:t>
                      </a:r>
                      <a:endParaRPr lang="pt-PT" sz="2400" b="0" dirty="0"/>
                    </a:p>
                  </a:txBody>
                  <a:tcPr marL="89751" marR="89751"/>
                </a:tc>
                <a:extLst>
                  <a:ext uri="{0D108BD9-81ED-4DB2-BD59-A6C34878D82A}">
                    <a16:rowId xmlns:a16="http://schemas.microsoft.com/office/drawing/2014/main" val="3524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Hijack</a:t>
                      </a:r>
                      <a:r>
                        <a:rPr lang="pt-PT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r>
                        <a:rPr lang="pt-PT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apparatus</a:t>
                      </a:r>
                      <a:endParaRPr lang="pt-PT" sz="2400" b="0" dirty="0">
                        <a:latin typeface="+mn-lt"/>
                      </a:endParaRPr>
                    </a:p>
                  </a:txBody>
                  <a:tcPr marL="89751" marR="89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smtClean="0"/>
                        <a:t>Realpolitik</a:t>
                      </a:r>
                      <a:endParaRPr lang="pt-PT" sz="2400" b="0" dirty="0"/>
                    </a:p>
                  </a:txBody>
                  <a:tcPr marL="89751" marR="89751"/>
                </a:tc>
                <a:extLst>
                  <a:ext uri="{0D108BD9-81ED-4DB2-BD59-A6C34878D82A}">
                    <a16:rowId xmlns:a16="http://schemas.microsoft.com/office/drawing/2014/main" val="3081116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Corruption</a:t>
                      </a:r>
                      <a:endParaRPr lang="pt-PT" sz="2400" b="0" dirty="0">
                        <a:latin typeface="+mn-lt"/>
                      </a:endParaRPr>
                    </a:p>
                  </a:txBody>
                  <a:tcPr marL="89751" marR="89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/>
                        <a:t>Unilateralism</a:t>
                      </a:r>
                      <a:endParaRPr lang="pt-PT" sz="2400" b="0" dirty="0"/>
                    </a:p>
                  </a:txBody>
                  <a:tcPr marL="89751" marR="89751"/>
                </a:tc>
                <a:extLst>
                  <a:ext uri="{0D108BD9-81ED-4DB2-BD59-A6C34878D82A}">
                    <a16:rowId xmlns:a16="http://schemas.microsoft.com/office/drawing/2014/main" val="417505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pt-PT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clientelism</a:t>
                      </a:r>
                      <a:endParaRPr lang="pt-PT" sz="2400" b="0" dirty="0">
                        <a:latin typeface="+mn-lt"/>
                      </a:endParaRPr>
                    </a:p>
                  </a:txBody>
                  <a:tcPr marL="89751" marR="89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/>
                        <a:t>Distrust</a:t>
                      </a:r>
                      <a:r>
                        <a:rPr lang="pt-PT" sz="2400" b="0" dirty="0" smtClean="0"/>
                        <a:t> of </a:t>
                      </a:r>
                      <a:r>
                        <a:rPr lang="pt-PT" sz="2400" b="0" dirty="0" err="1" smtClean="0"/>
                        <a:t>external</a:t>
                      </a:r>
                      <a:r>
                        <a:rPr lang="pt-PT" sz="2400" b="0" baseline="0" dirty="0" smtClean="0"/>
                        <a:t> centres of </a:t>
                      </a:r>
                      <a:r>
                        <a:rPr lang="pt-PT" sz="2400" b="0" baseline="0" dirty="0" err="1" smtClean="0"/>
                        <a:t>power</a:t>
                      </a:r>
                      <a:r>
                        <a:rPr lang="pt-PT" sz="2400" b="0" baseline="0" dirty="0" smtClean="0"/>
                        <a:t> </a:t>
                      </a:r>
                      <a:endParaRPr lang="pt-PT" sz="2400" b="0" dirty="0"/>
                    </a:p>
                  </a:txBody>
                  <a:tcPr marL="89751" marR="89751"/>
                </a:tc>
                <a:extLst>
                  <a:ext uri="{0D108BD9-81ED-4DB2-BD59-A6C34878D82A}">
                    <a16:rowId xmlns:a16="http://schemas.microsoft.com/office/drawing/2014/main" val="1393302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Constitutional</a:t>
            </a:r>
            <a:r>
              <a:rPr lang="pt-PT" dirty="0" smtClean="0"/>
              <a:t> </a:t>
            </a:r>
            <a:r>
              <a:rPr lang="pt-PT" dirty="0" err="1" smtClean="0"/>
              <a:t>impact</a:t>
            </a:r>
            <a:r>
              <a:rPr lang="pt-PT" dirty="0" smtClean="0"/>
              <a:t> of </a:t>
            </a:r>
            <a:r>
              <a:rPr lang="pt-PT" dirty="0" err="1"/>
              <a:t>P</a:t>
            </a:r>
            <a:r>
              <a:rPr lang="pt-PT" dirty="0" err="1" smtClean="0"/>
              <a:t>opulism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Attack</a:t>
            </a:r>
            <a:r>
              <a:rPr lang="pt-PT" sz="3200" dirty="0" smtClean="0"/>
              <a:t> </a:t>
            </a:r>
            <a:r>
              <a:rPr lang="pt-PT" sz="3200" dirty="0" err="1" smtClean="0"/>
              <a:t>on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existing</a:t>
            </a:r>
            <a:r>
              <a:rPr lang="pt-PT" sz="3200" dirty="0" smtClean="0"/>
              <a:t> </a:t>
            </a:r>
            <a:r>
              <a:rPr lang="pt-PT" sz="3200" dirty="0" err="1" smtClean="0"/>
              <a:t>order</a:t>
            </a:r>
            <a:endParaRPr lang="pt-PT" sz="3200" dirty="0" smtClean="0"/>
          </a:p>
          <a:p>
            <a:pPr lvl="1"/>
            <a:r>
              <a:rPr lang="pt-PT" sz="3200" dirty="0" smtClean="0"/>
              <a:t>Impeachment</a:t>
            </a:r>
          </a:p>
          <a:p>
            <a:pPr lvl="1"/>
            <a:r>
              <a:rPr lang="pt-PT" sz="3200" dirty="0" err="1" smtClean="0"/>
              <a:t>Anticorruption</a:t>
            </a:r>
            <a:r>
              <a:rPr lang="pt-PT" sz="3200" dirty="0" smtClean="0"/>
              <a:t> </a:t>
            </a:r>
            <a:r>
              <a:rPr lang="pt-PT" sz="3200" dirty="0" err="1" smtClean="0"/>
              <a:t>laws</a:t>
            </a:r>
            <a:endParaRPr lang="pt-PT" sz="3200" dirty="0" smtClean="0"/>
          </a:p>
          <a:p>
            <a:pPr lvl="1"/>
            <a:r>
              <a:rPr lang="pt-PT" sz="3200" dirty="0" err="1" smtClean="0"/>
              <a:t>Gerrymandering</a:t>
            </a:r>
            <a:endParaRPr lang="pt-PT" sz="3200" dirty="0"/>
          </a:p>
          <a:p>
            <a:pPr lvl="1"/>
            <a:r>
              <a:rPr lang="pt-PT" sz="3200" dirty="0" err="1" smtClean="0"/>
              <a:t>Voter</a:t>
            </a:r>
            <a:r>
              <a:rPr lang="pt-PT" sz="3200" dirty="0" smtClean="0"/>
              <a:t> </a:t>
            </a:r>
            <a:r>
              <a:rPr lang="pt-PT" sz="3200" dirty="0" err="1" smtClean="0"/>
              <a:t>identification</a:t>
            </a:r>
            <a:r>
              <a:rPr lang="pt-PT" sz="3200" dirty="0" smtClean="0"/>
              <a:t> </a:t>
            </a:r>
            <a:r>
              <a:rPr lang="pt-PT" sz="3200" dirty="0" err="1" smtClean="0"/>
              <a:t>laws</a:t>
            </a:r>
            <a:r>
              <a:rPr lang="pt-PT" sz="3200" dirty="0" smtClean="0"/>
              <a:t> </a:t>
            </a:r>
          </a:p>
          <a:p>
            <a:pPr lvl="1"/>
            <a:endParaRPr lang="pt-PT" sz="3200" dirty="0" smtClean="0"/>
          </a:p>
        </p:txBody>
      </p:sp>
      <p:pic>
        <p:nvPicPr>
          <p:cNvPr id="11" name="Marcador de Posição de Conteúdo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4787" y="2057399"/>
            <a:ext cx="4249280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Populism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liberal </a:t>
            </a:r>
            <a:r>
              <a:rPr lang="pt-PT" dirty="0" err="1" smtClean="0"/>
              <a:t>democracy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rgbClr val="333333"/>
              </a:solidFill>
              <a:latin typeface="helvetica neue"/>
            </a:endParaRPr>
          </a:p>
          <a:p>
            <a:r>
              <a:rPr lang="en-US" sz="3200" dirty="0" smtClean="0">
                <a:solidFill>
                  <a:srgbClr val="333333"/>
                </a:solidFill>
                <a:latin typeface="helvetica neue"/>
              </a:rPr>
              <a:t>“We </a:t>
            </a:r>
            <a:r>
              <a:rPr lang="en-US" sz="3200" dirty="0">
                <a:solidFill>
                  <a:srgbClr val="333333"/>
                </a:solidFill>
                <a:latin typeface="helvetica neue"/>
              </a:rPr>
              <a:t>have to abandon liberal methods and principles of organizing a </a:t>
            </a:r>
            <a:r>
              <a:rPr lang="en-US" sz="3200" dirty="0" smtClean="0">
                <a:solidFill>
                  <a:srgbClr val="333333"/>
                </a:solidFill>
                <a:latin typeface="helvetica neue"/>
              </a:rPr>
              <a:t>society”</a:t>
            </a:r>
          </a:p>
          <a:p>
            <a:pPr lvl="1"/>
            <a:r>
              <a:rPr lang="en-US" sz="3000" dirty="0" smtClean="0">
                <a:solidFill>
                  <a:srgbClr val="333333"/>
                </a:solidFill>
                <a:latin typeface="helvetica neue"/>
              </a:rPr>
              <a:t>Viktor </a:t>
            </a:r>
            <a:r>
              <a:rPr lang="en-US" sz="3000" dirty="0" err="1" smtClean="0">
                <a:solidFill>
                  <a:srgbClr val="333333"/>
                </a:solidFill>
                <a:latin typeface="helvetica neue"/>
              </a:rPr>
              <a:t>Orban</a:t>
            </a:r>
            <a:endParaRPr lang="pt-PT" sz="30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6778" y="2105361"/>
            <a:ext cx="3918902" cy="29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Constitutional</a:t>
            </a:r>
            <a:r>
              <a:rPr lang="pt-PT" dirty="0"/>
              <a:t> </a:t>
            </a:r>
            <a:r>
              <a:rPr lang="pt-PT" dirty="0" err="1"/>
              <a:t>impact</a:t>
            </a:r>
            <a:r>
              <a:rPr lang="pt-PT" dirty="0"/>
              <a:t> of </a:t>
            </a:r>
            <a:r>
              <a:rPr lang="pt-PT" dirty="0" err="1"/>
              <a:t>P</a:t>
            </a:r>
            <a:r>
              <a:rPr lang="pt-PT" dirty="0" err="1" smtClean="0"/>
              <a:t>opulism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PT" sz="2800" dirty="0" err="1"/>
              <a:t>Attack</a:t>
            </a:r>
            <a:r>
              <a:rPr lang="pt-PT" sz="2800" dirty="0"/>
              <a:t> </a:t>
            </a:r>
            <a:r>
              <a:rPr lang="pt-PT" sz="2800" dirty="0" err="1"/>
              <a:t>on</a:t>
            </a:r>
            <a:r>
              <a:rPr lang="pt-PT" sz="2800" dirty="0"/>
              <a:t> liberal </a:t>
            </a:r>
            <a:r>
              <a:rPr lang="pt-PT" sz="2800" dirty="0" err="1"/>
              <a:t>democracy</a:t>
            </a:r>
            <a:endParaRPr lang="pt-PT" sz="2800" dirty="0"/>
          </a:p>
          <a:p>
            <a:pPr lvl="2"/>
            <a:r>
              <a:rPr lang="pt-PT" sz="2000" dirty="0" err="1"/>
              <a:t>Personalization</a:t>
            </a:r>
            <a:r>
              <a:rPr lang="pt-PT" sz="2000" dirty="0"/>
              <a:t> of </a:t>
            </a:r>
            <a:r>
              <a:rPr lang="pt-PT" sz="2000" dirty="0" err="1"/>
              <a:t>power</a:t>
            </a:r>
            <a:endParaRPr lang="pt-PT" sz="2000" dirty="0"/>
          </a:p>
          <a:p>
            <a:pPr lvl="2"/>
            <a:r>
              <a:rPr lang="pt-PT" sz="2000" dirty="0" err="1"/>
              <a:t>Hyperpolarization</a:t>
            </a:r>
            <a:endParaRPr lang="pt-PT" sz="2000" dirty="0"/>
          </a:p>
          <a:p>
            <a:pPr lvl="2"/>
            <a:r>
              <a:rPr lang="pt-PT" sz="2000" dirty="0" err="1"/>
              <a:t>Constitutional</a:t>
            </a:r>
            <a:r>
              <a:rPr lang="pt-PT" sz="2000" dirty="0"/>
              <a:t> </a:t>
            </a:r>
            <a:r>
              <a:rPr lang="pt-PT" sz="2000" dirty="0" err="1"/>
              <a:t>changes</a:t>
            </a:r>
            <a:endParaRPr lang="pt-PT" sz="2000" dirty="0"/>
          </a:p>
          <a:p>
            <a:pPr lvl="3"/>
            <a:r>
              <a:rPr lang="pt-PT" sz="2000" dirty="0" err="1"/>
              <a:t>Populist</a:t>
            </a:r>
            <a:r>
              <a:rPr lang="pt-PT" sz="2000" dirty="0"/>
              <a:t> </a:t>
            </a:r>
            <a:r>
              <a:rPr lang="pt-PT" sz="2000" dirty="0" err="1"/>
              <a:t>constitutional</a:t>
            </a:r>
            <a:r>
              <a:rPr lang="pt-PT" sz="2000" dirty="0"/>
              <a:t> </a:t>
            </a:r>
            <a:r>
              <a:rPr lang="pt-PT" sz="2000" dirty="0" smtClean="0"/>
              <a:t>“</a:t>
            </a:r>
            <a:r>
              <a:rPr lang="pt-PT" sz="2000" dirty="0" err="1" smtClean="0"/>
              <a:t>improvements</a:t>
            </a:r>
            <a:r>
              <a:rPr lang="pt-PT" sz="2000" dirty="0" smtClean="0"/>
              <a:t>” </a:t>
            </a:r>
            <a:endParaRPr lang="pt-PT" sz="2000" dirty="0"/>
          </a:p>
          <a:p>
            <a:pPr lvl="2"/>
            <a:r>
              <a:rPr lang="pt-PT" sz="2000" dirty="0" err="1"/>
              <a:t>Weakening</a:t>
            </a:r>
            <a:r>
              <a:rPr lang="pt-PT" sz="2000" dirty="0"/>
              <a:t> of civil </a:t>
            </a:r>
            <a:r>
              <a:rPr lang="pt-PT" sz="2000" dirty="0" err="1" smtClean="0"/>
              <a:t>society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NGO’s</a:t>
            </a:r>
            <a:r>
              <a:rPr lang="pt-PT" sz="2000" dirty="0" smtClean="0"/>
              <a:t> </a:t>
            </a:r>
          </a:p>
          <a:p>
            <a:pPr lvl="2"/>
            <a:r>
              <a:rPr lang="pt-PT" sz="2000" dirty="0" err="1" smtClean="0"/>
              <a:t>Blame</a:t>
            </a:r>
            <a:r>
              <a:rPr lang="pt-PT" sz="2000" dirty="0" smtClean="0"/>
              <a:t> </a:t>
            </a:r>
            <a:r>
              <a:rPr lang="pt-PT" sz="2000" dirty="0" err="1" smtClean="0"/>
              <a:t>foreign</a:t>
            </a:r>
            <a:r>
              <a:rPr lang="pt-PT" sz="2000" dirty="0" smtClean="0"/>
              <a:t> </a:t>
            </a:r>
            <a:r>
              <a:rPr lang="pt-PT" sz="2000" dirty="0" err="1" smtClean="0"/>
              <a:t>entities</a:t>
            </a:r>
            <a:r>
              <a:rPr lang="pt-PT" sz="2000" dirty="0" smtClean="0"/>
              <a:t> (v.g. Putin; Soros; </a:t>
            </a:r>
            <a:r>
              <a:rPr lang="pt-PT" sz="2000" dirty="0" err="1" smtClean="0"/>
              <a:t>speculators</a:t>
            </a:r>
            <a:r>
              <a:rPr lang="pt-PT" sz="2000" dirty="0" smtClean="0"/>
              <a:t>) </a:t>
            </a:r>
          </a:p>
          <a:p>
            <a:pPr lvl="2"/>
            <a:r>
              <a:rPr lang="pt-PT" sz="2000" dirty="0" err="1" smtClean="0"/>
              <a:t>Create</a:t>
            </a:r>
            <a:r>
              <a:rPr lang="pt-PT" sz="2000" dirty="0" smtClean="0"/>
              <a:t> a </a:t>
            </a:r>
            <a:r>
              <a:rPr lang="pt-PT" sz="2000" dirty="0" err="1" smtClean="0"/>
              <a:t>new</a:t>
            </a:r>
            <a:r>
              <a:rPr lang="pt-PT" sz="2000" dirty="0" smtClean="0"/>
              <a:t> </a:t>
            </a:r>
            <a:r>
              <a:rPr lang="pt-PT" sz="2000" dirty="0" err="1" smtClean="0"/>
              <a:t>oligarchy</a:t>
            </a:r>
            <a:r>
              <a:rPr lang="pt-PT" sz="2000" dirty="0" smtClean="0"/>
              <a:t> </a:t>
            </a:r>
            <a:endParaRPr lang="pt-PT" sz="2000" dirty="0"/>
          </a:p>
          <a:p>
            <a:pPr lvl="2"/>
            <a:r>
              <a:rPr lang="pt-PT" sz="2000" dirty="0" err="1"/>
              <a:t>Proto-authoritarianism</a:t>
            </a:r>
            <a:r>
              <a:rPr lang="pt-PT" sz="2000" dirty="0"/>
              <a:t> </a:t>
            </a:r>
          </a:p>
          <a:p>
            <a:endParaRPr lang="pt-PT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2919" y="2797636"/>
            <a:ext cx="452362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populism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“I </a:t>
            </a:r>
            <a:r>
              <a:rPr lang="en-US" sz="6000" dirty="0"/>
              <a:t>know </a:t>
            </a:r>
            <a:r>
              <a:rPr lang="en-US" sz="6000" dirty="0" smtClean="0"/>
              <a:t>it </a:t>
            </a:r>
            <a:r>
              <a:rPr lang="en-US" sz="6000" dirty="0"/>
              <a:t>when I see </a:t>
            </a:r>
            <a:r>
              <a:rPr lang="en-US" sz="6000" dirty="0" smtClean="0"/>
              <a:t>it“</a:t>
            </a:r>
          </a:p>
          <a:p>
            <a:pPr lvl="1"/>
            <a:r>
              <a:rPr lang="en-US" sz="2800" dirty="0" smtClean="0"/>
              <a:t>Justice Potter Stuart </a:t>
            </a:r>
            <a:endParaRPr lang="pt-PT" sz="28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50704" y="1737360"/>
            <a:ext cx="2803974" cy="33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Constitutional</a:t>
            </a:r>
            <a:r>
              <a:rPr lang="pt-PT" dirty="0"/>
              <a:t> </a:t>
            </a:r>
            <a:r>
              <a:rPr lang="pt-PT" dirty="0" err="1"/>
              <a:t>impact</a:t>
            </a:r>
            <a:r>
              <a:rPr lang="pt-PT" dirty="0"/>
              <a:t> of </a:t>
            </a:r>
            <a:r>
              <a:rPr lang="pt-PT" dirty="0" err="1"/>
              <a:t>P</a:t>
            </a:r>
            <a:r>
              <a:rPr lang="pt-PT" dirty="0" err="1" smtClean="0"/>
              <a:t>opulism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Institutional</a:t>
            </a:r>
            <a:r>
              <a:rPr lang="pt-PT" sz="3200" dirty="0" smtClean="0"/>
              <a:t> </a:t>
            </a:r>
            <a:r>
              <a:rPr lang="pt-PT" sz="3200" dirty="0" err="1" smtClean="0"/>
              <a:t>arrangements</a:t>
            </a:r>
            <a:endParaRPr lang="pt-PT" sz="3200" dirty="0" smtClean="0"/>
          </a:p>
          <a:p>
            <a:pPr lvl="1"/>
            <a:r>
              <a:rPr lang="pt-PT" sz="2800" dirty="0" err="1" smtClean="0"/>
              <a:t>Centralization</a:t>
            </a:r>
            <a:r>
              <a:rPr lang="pt-PT" sz="2800" dirty="0" smtClean="0"/>
              <a:t> of </a:t>
            </a:r>
            <a:r>
              <a:rPr lang="pt-PT" sz="2800" dirty="0" err="1" smtClean="0"/>
              <a:t>executive</a:t>
            </a:r>
            <a:r>
              <a:rPr lang="pt-PT" sz="2800" dirty="0" smtClean="0"/>
              <a:t> </a:t>
            </a:r>
            <a:r>
              <a:rPr lang="pt-PT" sz="2800" dirty="0" err="1" smtClean="0"/>
              <a:t>power</a:t>
            </a:r>
            <a:endParaRPr lang="pt-PT" sz="2800" dirty="0" smtClean="0"/>
          </a:p>
          <a:p>
            <a:pPr lvl="2"/>
            <a:r>
              <a:rPr lang="pt-PT" sz="2800" dirty="0" err="1" smtClean="0"/>
              <a:t>Presidencialism</a:t>
            </a:r>
            <a:endParaRPr lang="pt-PT" sz="2800" dirty="0"/>
          </a:p>
          <a:p>
            <a:pPr lvl="2"/>
            <a:r>
              <a:rPr lang="pt-PT" sz="2800" dirty="0" err="1" smtClean="0"/>
              <a:t>Extension</a:t>
            </a:r>
            <a:r>
              <a:rPr lang="pt-PT" sz="2800" dirty="0" smtClean="0"/>
              <a:t> of </a:t>
            </a:r>
            <a:r>
              <a:rPr lang="pt-PT" sz="2800" dirty="0" err="1" smtClean="0"/>
              <a:t>term</a:t>
            </a:r>
            <a:r>
              <a:rPr lang="pt-PT" sz="2800" dirty="0" smtClean="0"/>
              <a:t> </a:t>
            </a:r>
            <a:r>
              <a:rPr lang="pt-PT" sz="2800" dirty="0" err="1" smtClean="0"/>
              <a:t>limits</a:t>
            </a:r>
            <a:r>
              <a:rPr lang="pt-PT" sz="2800" dirty="0" smtClean="0"/>
              <a:t> </a:t>
            </a:r>
          </a:p>
          <a:p>
            <a:pPr lvl="2"/>
            <a:r>
              <a:rPr lang="pt-PT" sz="2800" dirty="0" err="1" smtClean="0"/>
              <a:t>Expansion</a:t>
            </a:r>
            <a:r>
              <a:rPr lang="pt-PT" sz="2800" dirty="0" smtClean="0"/>
              <a:t> of </a:t>
            </a:r>
            <a:r>
              <a:rPr lang="pt-PT" sz="2800" dirty="0" err="1" smtClean="0"/>
              <a:t>emergency</a:t>
            </a:r>
            <a:r>
              <a:rPr lang="pt-PT" sz="2800" dirty="0" smtClean="0"/>
              <a:t> </a:t>
            </a:r>
            <a:r>
              <a:rPr lang="pt-PT" sz="2800" dirty="0" err="1" smtClean="0"/>
              <a:t>powers</a:t>
            </a:r>
            <a:r>
              <a:rPr lang="pt-PT" sz="2800" dirty="0" smtClean="0"/>
              <a:t> </a:t>
            </a:r>
            <a:endParaRPr lang="pt-PT" sz="28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6253" y="2050173"/>
            <a:ext cx="4549427" cy="30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Constitutional</a:t>
            </a:r>
            <a:r>
              <a:rPr lang="pt-PT" dirty="0"/>
              <a:t> </a:t>
            </a:r>
            <a:r>
              <a:rPr lang="pt-PT" dirty="0" err="1"/>
              <a:t>impact</a:t>
            </a:r>
            <a:r>
              <a:rPr lang="pt-PT" dirty="0"/>
              <a:t> of </a:t>
            </a:r>
            <a:r>
              <a:rPr lang="pt-PT" dirty="0" err="1"/>
              <a:t>P</a:t>
            </a:r>
            <a:r>
              <a:rPr lang="pt-PT" dirty="0" err="1" smtClean="0"/>
              <a:t>opulism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PT" sz="2800" dirty="0" err="1" smtClean="0"/>
              <a:t>Institutional</a:t>
            </a:r>
            <a:r>
              <a:rPr lang="pt-PT" sz="2800" dirty="0" smtClean="0"/>
              <a:t> </a:t>
            </a:r>
            <a:r>
              <a:rPr lang="pt-PT" sz="2800" dirty="0" err="1" smtClean="0"/>
              <a:t>arrangements</a:t>
            </a:r>
            <a:endParaRPr lang="pt-PT" sz="2800" dirty="0" smtClean="0"/>
          </a:p>
          <a:p>
            <a:pPr lvl="1"/>
            <a:r>
              <a:rPr lang="pt-PT" sz="2400" dirty="0" err="1" smtClean="0"/>
              <a:t>Weakening</a:t>
            </a:r>
            <a:r>
              <a:rPr lang="pt-PT" sz="2400" dirty="0" smtClean="0"/>
              <a:t> of </a:t>
            </a:r>
            <a:r>
              <a:rPr lang="pt-PT" sz="2400" dirty="0" err="1" smtClean="0"/>
              <a:t>parliament</a:t>
            </a:r>
            <a:endParaRPr lang="pt-PT" sz="2400" dirty="0" smtClean="0"/>
          </a:p>
          <a:p>
            <a:pPr lvl="2"/>
            <a:r>
              <a:rPr lang="pt-PT" sz="2400" dirty="0" err="1" smtClean="0"/>
              <a:t>Changes</a:t>
            </a:r>
            <a:r>
              <a:rPr lang="pt-PT" sz="2400" dirty="0" smtClean="0"/>
              <a:t> in </a:t>
            </a:r>
            <a:r>
              <a:rPr lang="pt-PT" sz="2400" dirty="0" err="1" smtClean="0"/>
              <a:t>electoral</a:t>
            </a:r>
            <a:r>
              <a:rPr lang="pt-PT" sz="2400" dirty="0" smtClean="0"/>
              <a:t> </a:t>
            </a:r>
            <a:r>
              <a:rPr lang="pt-PT" sz="2400" dirty="0" err="1" smtClean="0"/>
              <a:t>laws</a:t>
            </a:r>
            <a:endParaRPr lang="pt-PT" sz="2400" dirty="0" smtClean="0"/>
          </a:p>
          <a:p>
            <a:pPr lvl="2"/>
            <a:r>
              <a:rPr lang="pt-PT" sz="2400" dirty="0" err="1" smtClean="0"/>
              <a:t>Control</a:t>
            </a:r>
            <a:r>
              <a:rPr lang="pt-PT" sz="2400" dirty="0" smtClean="0"/>
              <a:t> of </a:t>
            </a:r>
            <a:r>
              <a:rPr lang="pt-PT" sz="2400" dirty="0" err="1" smtClean="0"/>
              <a:t>election</a:t>
            </a:r>
            <a:r>
              <a:rPr lang="pt-PT" sz="2400" dirty="0" smtClean="0"/>
              <a:t> </a:t>
            </a:r>
            <a:r>
              <a:rPr lang="pt-PT" sz="2400" dirty="0" err="1" smtClean="0"/>
              <a:t>administration</a:t>
            </a:r>
            <a:endParaRPr lang="pt-PT" sz="2400" dirty="0" smtClean="0"/>
          </a:p>
          <a:p>
            <a:pPr lvl="2"/>
            <a:r>
              <a:rPr lang="pt-PT" sz="2400" dirty="0" err="1" smtClean="0"/>
              <a:t>Limiting</a:t>
            </a:r>
            <a:r>
              <a:rPr lang="pt-PT" sz="2400" dirty="0" smtClean="0"/>
              <a:t> </a:t>
            </a:r>
            <a:r>
              <a:rPr lang="pt-PT" sz="2400" dirty="0" err="1" smtClean="0"/>
              <a:t>parliament´s</a:t>
            </a:r>
            <a:r>
              <a:rPr lang="pt-PT" sz="2400" dirty="0" smtClean="0"/>
              <a:t> </a:t>
            </a:r>
            <a:r>
              <a:rPr lang="pt-PT" sz="2400" dirty="0" err="1" smtClean="0"/>
              <a:t>control</a:t>
            </a:r>
            <a:r>
              <a:rPr lang="pt-PT" sz="2400" dirty="0" smtClean="0"/>
              <a:t> </a:t>
            </a:r>
            <a:r>
              <a:rPr lang="pt-PT" sz="2400" dirty="0" err="1" smtClean="0"/>
              <a:t>powers</a:t>
            </a:r>
            <a:r>
              <a:rPr lang="pt-PT" sz="2400" dirty="0" smtClean="0"/>
              <a:t> </a:t>
            </a:r>
          </a:p>
          <a:p>
            <a:pPr lvl="2"/>
            <a:r>
              <a:rPr lang="pt-PT" sz="2400" dirty="0" err="1" smtClean="0"/>
              <a:t>Limiting</a:t>
            </a:r>
            <a:r>
              <a:rPr lang="pt-PT" sz="2400" dirty="0" smtClean="0"/>
              <a:t> </a:t>
            </a:r>
            <a:r>
              <a:rPr lang="pt-PT" sz="2400" dirty="0" err="1" smtClean="0"/>
              <a:t>opposition’s</a:t>
            </a:r>
            <a:r>
              <a:rPr lang="pt-PT" sz="2400" dirty="0" smtClean="0"/>
              <a:t> </a:t>
            </a:r>
            <a:r>
              <a:rPr lang="pt-PT" sz="2400" dirty="0" err="1" smtClean="0"/>
              <a:t>rights</a:t>
            </a:r>
            <a:r>
              <a:rPr lang="pt-PT" sz="2400" dirty="0" smtClean="0"/>
              <a:t> </a:t>
            </a:r>
          </a:p>
          <a:p>
            <a:pPr lvl="2"/>
            <a:r>
              <a:rPr lang="pt-PT" sz="2400" dirty="0"/>
              <a:t>Referenda </a:t>
            </a:r>
            <a:r>
              <a:rPr lang="pt-PT" sz="2400" dirty="0" err="1"/>
              <a:t>and</a:t>
            </a:r>
            <a:r>
              <a:rPr lang="pt-PT" sz="2400" dirty="0"/>
              <a:t> “</a:t>
            </a:r>
            <a:r>
              <a:rPr lang="pt-PT" sz="2400" dirty="0" err="1"/>
              <a:t>direct</a:t>
            </a:r>
            <a:r>
              <a:rPr lang="pt-PT" sz="2400" dirty="0"/>
              <a:t> dialogues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people</a:t>
            </a:r>
            <a:r>
              <a:rPr lang="pt-PT" sz="2400" dirty="0"/>
              <a:t>” </a:t>
            </a:r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0577" y="2252849"/>
            <a:ext cx="4713397" cy="29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Constitutional</a:t>
            </a:r>
            <a:r>
              <a:rPr lang="pt-PT" dirty="0"/>
              <a:t> </a:t>
            </a:r>
            <a:r>
              <a:rPr lang="pt-PT" dirty="0" err="1"/>
              <a:t>impact</a:t>
            </a:r>
            <a:r>
              <a:rPr lang="pt-PT" dirty="0"/>
              <a:t> of </a:t>
            </a:r>
            <a:r>
              <a:rPr lang="pt-PT" dirty="0" err="1"/>
              <a:t>populism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pt-PT" sz="2000" dirty="0" err="1" smtClean="0"/>
              <a:t>Controlling</a:t>
            </a:r>
            <a:r>
              <a:rPr lang="pt-PT" sz="2000" dirty="0" smtClean="0"/>
              <a:t> “</a:t>
            </a:r>
            <a:r>
              <a:rPr lang="pt-PT" sz="2000" dirty="0" err="1" smtClean="0"/>
              <a:t>independent</a:t>
            </a:r>
            <a:r>
              <a:rPr lang="pt-PT" sz="2000" dirty="0" smtClean="0"/>
              <a:t>” agencies </a:t>
            </a:r>
          </a:p>
          <a:p>
            <a:pPr lvl="1"/>
            <a:r>
              <a:rPr lang="pt-PT" sz="2000" dirty="0" err="1" smtClean="0"/>
              <a:t>Weakening</a:t>
            </a:r>
            <a:r>
              <a:rPr lang="pt-PT" sz="2000" dirty="0" smtClean="0"/>
              <a:t> </a:t>
            </a:r>
            <a:r>
              <a:rPr lang="pt-PT" sz="2000" dirty="0"/>
              <a:t>of </a:t>
            </a:r>
            <a:r>
              <a:rPr lang="pt-PT" sz="2000" dirty="0" err="1"/>
              <a:t>the</a:t>
            </a:r>
            <a:r>
              <a:rPr lang="pt-PT" sz="2000" dirty="0"/>
              <a:t> courts</a:t>
            </a:r>
          </a:p>
          <a:p>
            <a:pPr lvl="2"/>
            <a:r>
              <a:rPr lang="pt-PT" sz="1800" dirty="0" err="1"/>
              <a:t>Control</a:t>
            </a:r>
            <a:r>
              <a:rPr lang="pt-PT" sz="1800" dirty="0"/>
              <a:t> of </a:t>
            </a:r>
            <a:r>
              <a:rPr lang="pt-PT" sz="1800" dirty="0" err="1"/>
              <a:t>Constitutional</a:t>
            </a:r>
            <a:r>
              <a:rPr lang="pt-PT" sz="1800" dirty="0"/>
              <a:t> Court</a:t>
            </a:r>
          </a:p>
          <a:p>
            <a:pPr lvl="3"/>
            <a:r>
              <a:rPr lang="pt-PT" sz="1600" dirty="0" err="1"/>
              <a:t>Removing</a:t>
            </a:r>
            <a:r>
              <a:rPr lang="pt-PT" sz="1600" dirty="0"/>
              <a:t> </a:t>
            </a:r>
            <a:r>
              <a:rPr lang="pt-PT" sz="1600" dirty="0" err="1"/>
              <a:t>hostile</a:t>
            </a:r>
            <a:r>
              <a:rPr lang="pt-PT" sz="1600" dirty="0"/>
              <a:t> justices</a:t>
            </a:r>
          </a:p>
          <a:p>
            <a:pPr lvl="3"/>
            <a:r>
              <a:rPr lang="pt-PT" sz="1600" dirty="0" err="1" smtClean="0"/>
              <a:t>Apoint</a:t>
            </a:r>
            <a:r>
              <a:rPr lang="pt-PT" sz="1600" dirty="0" smtClean="0"/>
              <a:t> </a:t>
            </a:r>
            <a:r>
              <a:rPr lang="pt-PT" sz="1600" dirty="0" err="1" smtClean="0"/>
              <a:t>friendly</a:t>
            </a:r>
            <a:r>
              <a:rPr lang="pt-PT" sz="1600" dirty="0" smtClean="0"/>
              <a:t> justices </a:t>
            </a:r>
          </a:p>
          <a:p>
            <a:pPr lvl="3"/>
            <a:r>
              <a:rPr lang="pt-PT" sz="1600" dirty="0" err="1" smtClean="0"/>
              <a:t>Expanding</a:t>
            </a:r>
            <a:r>
              <a:rPr lang="pt-PT" sz="1600" dirty="0" smtClean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size</a:t>
            </a:r>
            <a:r>
              <a:rPr lang="pt-PT" sz="1600" dirty="0"/>
              <a:t> of </a:t>
            </a:r>
            <a:r>
              <a:rPr lang="pt-PT" sz="1600" dirty="0" err="1"/>
              <a:t>the</a:t>
            </a:r>
            <a:r>
              <a:rPr lang="pt-PT" sz="1600" dirty="0"/>
              <a:t> Court </a:t>
            </a:r>
          </a:p>
          <a:p>
            <a:pPr lvl="2"/>
            <a:r>
              <a:rPr lang="pt-PT" sz="1800" dirty="0" err="1"/>
              <a:t>Removal</a:t>
            </a:r>
            <a:r>
              <a:rPr lang="pt-PT" sz="1800" dirty="0"/>
              <a:t> of </a:t>
            </a:r>
            <a:r>
              <a:rPr lang="pt-PT" sz="1800" dirty="0" err="1"/>
              <a:t>hostile</a:t>
            </a:r>
            <a:r>
              <a:rPr lang="pt-PT" sz="1800" dirty="0"/>
              <a:t> justices  </a:t>
            </a:r>
            <a:r>
              <a:rPr lang="pt-PT" sz="1800" dirty="0" err="1"/>
              <a:t>from</a:t>
            </a:r>
            <a:r>
              <a:rPr lang="pt-PT" sz="1800" dirty="0"/>
              <a:t> </a:t>
            </a:r>
            <a:r>
              <a:rPr lang="pt-PT" sz="1800" dirty="0" err="1"/>
              <a:t>other</a:t>
            </a:r>
            <a:r>
              <a:rPr lang="pt-PT" sz="1800" dirty="0"/>
              <a:t> courts </a:t>
            </a:r>
          </a:p>
          <a:p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0760" y="2365020"/>
            <a:ext cx="4808618" cy="27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Populism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freedom</a:t>
            </a:r>
            <a:r>
              <a:rPr lang="pt-PT" dirty="0" smtClean="0"/>
              <a:t> of </a:t>
            </a:r>
            <a:r>
              <a:rPr lang="pt-PT" dirty="0" err="1" smtClean="0"/>
              <a:t>expression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PT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Creation</a:t>
            </a:r>
            <a:r>
              <a:rPr lang="pt-PT" sz="2400" dirty="0" smtClean="0"/>
              <a:t> of a </a:t>
            </a:r>
            <a:r>
              <a:rPr lang="pt-PT" sz="2400" dirty="0" err="1" smtClean="0"/>
              <a:t>post-human</a:t>
            </a:r>
            <a:r>
              <a:rPr lang="pt-PT" sz="2400" dirty="0" smtClean="0"/>
              <a:t> </a:t>
            </a:r>
            <a:r>
              <a:rPr lang="pt-PT" sz="2400" dirty="0" err="1" smtClean="0"/>
              <a:t>rights</a:t>
            </a:r>
            <a:r>
              <a:rPr lang="pt-PT" sz="2400" dirty="0" smtClean="0"/>
              <a:t> </a:t>
            </a:r>
            <a:r>
              <a:rPr lang="pt-PT" sz="2400" dirty="0" err="1" smtClean="0"/>
              <a:t>world</a:t>
            </a:r>
            <a:r>
              <a:rPr lang="pt-PT" sz="24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Control</a:t>
            </a:r>
            <a:r>
              <a:rPr lang="pt-PT" sz="2400" dirty="0" smtClean="0"/>
              <a:t> “</a:t>
            </a:r>
            <a:r>
              <a:rPr lang="pt-PT" sz="2400" dirty="0" err="1" smtClean="0"/>
              <a:t>private</a:t>
            </a:r>
            <a:r>
              <a:rPr lang="pt-PT" sz="2400" dirty="0" smtClean="0"/>
              <a:t>” media </a:t>
            </a:r>
            <a:r>
              <a:rPr lang="pt-PT" sz="2400" dirty="0" err="1" smtClean="0"/>
              <a:t>outlets</a:t>
            </a:r>
            <a:r>
              <a:rPr lang="pt-PT" sz="2400" dirty="0" smtClean="0"/>
              <a:t> </a:t>
            </a:r>
            <a:r>
              <a:rPr lang="pt-PT" sz="2400" dirty="0" err="1" smtClean="0"/>
              <a:t>through</a:t>
            </a:r>
            <a:r>
              <a:rPr lang="pt-PT" sz="2400" dirty="0" smtClean="0"/>
              <a:t> </a:t>
            </a:r>
            <a:r>
              <a:rPr lang="pt-PT" sz="2400" dirty="0" err="1" smtClean="0"/>
              <a:t>friendly</a:t>
            </a:r>
            <a:r>
              <a:rPr lang="pt-PT" sz="2400" dirty="0" smtClean="0"/>
              <a:t> </a:t>
            </a:r>
            <a:r>
              <a:rPr lang="pt-PT" sz="2400" dirty="0" err="1" smtClean="0"/>
              <a:t>tycons</a:t>
            </a:r>
            <a:r>
              <a:rPr lang="pt-PT" sz="24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Control</a:t>
            </a:r>
            <a:r>
              <a:rPr lang="pt-PT" sz="2400" dirty="0" smtClean="0"/>
              <a:t> of </a:t>
            </a:r>
            <a:r>
              <a:rPr lang="pt-PT" sz="2400" dirty="0" err="1" smtClean="0"/>
              <a:t>the</a:t>
            </a:r>
            <a:r>
              <a:rPr lang="pt-PT" sz="2400" dirty="0" smtClean="0"/>
              <a:t> labor </a:t>
            </a:r>
            <a:r>
              <a:rPr lang="pt-PT" sz="2400" dirty="0" err="1" smtClean="0"/>
              <a:t>unions</a:t>
            </a:r>
            <a:endParaRPr lang="pt-PT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Attacks</a:t>
            </a:r>
            <a:r>
              <a:rPr lang="pt-PT" sz="2400" dirty="0" smtClean="0"/>
              <a:t> </a:t>
            </a:r>
            <a:r>
              <a:rPr lang="pt-PT" sz="2400" dirty="0" err="1" smtClean="0"/>
              <a:t>on</a:t>
            </a:r>
            <a:r>
              <a:rPr lang="pt-PT" sz="2400" dirty="0" smtClean="0"/>
              <a:t> </a:t>
            </a:r>
            <a:r>
              <a:rPr lang="pt-PT" sz="2400" dirty="0" err="1" smtClean="0"/>
              <a:t>journalists</a:t>
            </a:r>
            <a:r>
              <a:rPr lang="pt-PT" sz="24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Attacks</a:t>
            </a:r>
            <a:r>
              <a:rPr lang="pt-PT" sz="2400" dirty="0" smtClean="0"/>
              <a:t> </a:t>
            </a:r>
            <a:r>
              <a:rPr lang="pt-PT" sz="2400" dirty="0" err="1" smtClean="0"/>
              <a:t>on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news</a:t>
            </a:r>
            <a:r>
              <a:rPr lang="pt-PT" sz="2400" dirty="0" smtClean="0"/>
              <a:t> 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Tougher</a:t>
            </a:r>
            <a:r>
              <a:rPr lang="pt-PT" sz="2400" dirty="0" smtClean="0"/>
              <a:t> </a:t>
            </a:r>
            <a:r>
              <a:rPr lang="pt-PT" sz="2400" dirty="0" err="1" smtClean="0"/>
              <a:t>laws</a:t>
            </a:r>
            <a:r>
              <a:rPr lang="pt-PT" sz="2400" dirty="0" smtClean="0"/>
              <a:t> </a:t>
            </a:r>
            <a:r>
              <a:rPr lang="pt-PT" sz="2400" dirty="0" err="1" smtClean="0"/>
              <a:t>on</a:t>
            </a:r>
            <a:r>
              <a:rPr lang="pt-PT" sz="2400" dirty="0" smtClean="0"/>
              <a:t> </a:t>
            </a:r>
            <a:r>
              <a:rPr lang="pt-PT" sz="2400" dirty="0" err="1" smtClean="0"/>
              <a:t>defamation</a:t>
            </a:r>
            <a:r>
              <a:rPr lang="pt-PT" sz="2400" dirty="0" smtClean="0"/>
              <a:t> </a:t>
            </a: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7450" y="2532464"/>
            <a:ext cx="4754563" cy="30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Populism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freedom</a:t>
            </a:r>
            <a:r>
              <a:rPr lang="pt-PT" dirty="0" smtClean="0"/>
              <a:t> of </a:t>
            </a:r>
            <a:r>
              <a:rPr lang="pt-PT" dirty="0" err="1" smtClean="0"/>
              <a:t>religion</a:t>
            </a:r>
            <a:r>
              <a:rPr lang="pt-PT" dirty="0" smtClean="0"/>
              <a:t> 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t-PT" sz="3200" dirty="0" err="1" smtClean="0"/>
              <a:t>Alliance</a:t>
            </a:r>
            <a:r>
              <a:rPr lang="pt-PT" sz="3200" dirty="0" smtClean="0"/>
              <a:t> </a:t>
            </a:r>
            <a:r>
              <a:rPr lang="pt-PT" sz="3200" dirty="0" err="1" smtClean="0"/>
              <a:t>with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/>
              <a:t> </a:t>
            </a:r>
            <a:r>
              <a:rPr lang="pt-PT" sz="3200" dirty="0" err="1" smtClean="0"/>
              <a:t>dominant</a:t>
            </a:r>
            <a:r>
              <a:rPr lang="pt-PT" sz="3200" dirty="0" smtClean="0"/>
              <a:t> </a:t>
            </a:r>
            <a:r>
              <a:rPr lang="pt-PT" sz="3200" dirty="0" err="1" smtClean="0"/>
              <a:t>religions</a:t>
            </a:r>
            <a:endParaRPr lang="pt-PT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dirty="0" err="1" smtClean="0"/>
              <a:t>Restriction</a:t>
            </a:r>
            <a:r>
              <a:rPr lang="pt-PT" sz="3200" dirty="0" smtClean="0"/>
              <a:t> </a:t>
            </a:r>
            <a:r>
              <a:rPr lang="pt-PT" sz="3200" dirty="0"/>
              <a:t>of </a:t>
            </a:r>
            <a:r>
              <a:rPr lang="pt-PT" sz="3200" dirty="0" err="1" smtClean="0"/>
              <a:t>religious</a:t>
            </a:r>
            <a:r>
              <a:rPr lang="pt-PT" sz="3200" dirty="0" smtClean="0"/>
              <a:t> </a:t>
            </a:r>
            <a:r>
              <a:rPr lang="pt-PT" sz="3200" dirty="0" err="1" smtClean="0"/>
              <a:t>freedom</a:t>
            </a:r>
            <a:endParaRPr lang="pt-PT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dirty="0"/>
              <a:t>Social </a:t>
            </a:r>
            <a:r>
              <a:rPr lang="pt-PT" sz="3200" dirty="0" err="1"/>
              <a:t>hostility</a:t>
            </a:r>
            <a:r>
              <a:rPr lang="pt-PT" sz="3200" dirty="0"/>
              <a:t> </a:t>
            </a:r>
            <a:r>
              <a:rPr lang="pt-PT" sz="3200" dirty="0" err="1"/>
              <a:t>towards</a:t>
            </a:r>
            <a:r>
              <a:rPr lang="pt-PT" sz="3200" dirty="0"/>
              <a:t> </a:t>
            </a:r>
            <a:r>
              <a:rPr lang="pt-PT" sz="3200" dirty="0" err="1"/>
              <a:t>religious</a:t>
            </a:r>
            <a:r>
              <a:rPr lang="pt-PT" sz="3200" dirty="0"/>
              <a:t> </a:t>
            </a:r>
            <a:r>
              <a:rPr lang="pt-PT" sz="3200" dirty="0" err="1"/>
              <a:t>minorities</a:t>
            </a:r>
            <a:endParaRPr lang="pt-PT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3200" dirty="0" err="1"/>
              <a:t>Incitement</a:t>
            </a:r>
            <a:r>
              <a:rPr lang="pt-PT" sz="3200" dirty="0"/>
              <a:t> to </a:t>
            </a:r>
            <a:r>
              <a:rPr lang="pt-PT" sz="3200" dirty="0" err="1"/>
              <a:t>hatred</a:t>
            </a:r>
            <a:r>
              <a:rPr lang="pt-PT" sz="3200" dirty="0"/>
              <a:t> </a:t>
            </a:r>
            <a:r>
              <a:rPr lang="pt-PT" sz="3200" dirty="0" err="1"/>
              <a:t>and</a:t>
            </a:r>
            <a:r>
              <a:rPr lang="pt-PT" sz="3200" dirty="0"/>
              <a:t> </a:t>
            </a:r>
            <a:r>
              <a:rPr lang="pt-PT" sz="3200" dirty="0" err="1" smtClean="0"/>
              <a:t>violence</a:t>
            </a:r>
            <a:r>
              <a:rPr lang="pt-PT" sz="3200" dirty="0" smtClean="0"/>
              <a:t> </a:t>
            </a:r>
            <a:r>
              <a:rPr lang="pt-PT" sz="3200" dirty="0" err="1" smtClean="0"/>
              <a:t>against</a:t>
            </a:r>
            <a:r>
              <a:rPr lang="pt-PT" sz="3200" dirty="0" smtClean="0"/>
              <a:t> </a:t>
            </a:r>
            <a:r>
              <a:rPr lang="pt-PT" sz="3200" dirty="0" err="1" smtClean="0"/>
              <a:t>minorities</a:t>
            </a:r>
            <a:r>
              <a:rPr lang="pt-PT" sz="3200" dirty="0" smtClean="0"/>
              <a:t>  </a:t>
            </a:r>
            <a:endParaRPr lang="pt-PT" sz="3200" dirty="0"/>
          </a:p>
          <a:p>
            <a:endParaRPr lang="pt-PT" sz="3200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2202" y="2369035"/>
            <a:ext cx="5003923" cy="28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Important</a:t>
            </a:r>
            <a:r>
              <a:rPr lang="pt-PT" dirty="0" smtClean="0"/>
              <a:t> </a:t>
            </a:r>
            <a:r>
              <a:rPr lang="pt-PT" dirty="0" err="1" smtClean="0"/>
              <a:t>lessons</a:t>
            </a:r>
            <a:r>
              <a:rPr lang="pt-PT" dirty="0" smtClean="0"/>
              <a:t> of </a:t>
            </a:r>
            <a:r>
              <a:rPr lang="pt-PT" dirty="0" err="1" smtClean="0"/>
              <a:t>Populism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314279" cy="425385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Historical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cultural </a:t>
            </a:r>
            <a:r>
              <a:rPr lang="pt-PT" sz="2400" dirty="0" err="1" smtClean="0"/>
              <a:t>identity</a:t>
            </a:r>
            <a:r>
              <a:rPr lang="pt-PT" sz="2400" dirty="0" smtClean="0"/>
              <a:t> </a:t>
            </a:r>
            <a:r>
              <a:rPr lang="pt-PT" sz="2400" dirty="0" err="1" smtClean="0"/>
              <a:t>matters</a:t>
            </a:r>
            <a:endParaRPr lang="pt-PT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smtClean="0"/>
              <a:t>Moral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normative</a:t>
            </a:r>
            <a:r>
              <a:rPr lang="pt-PT" sz="2400" dirty="0" smtClean="0"/>
              <a:t> </a:t>
            </a:r>
            <a:r>
              <a:rPr lang="pt-PT" sz="2400" dirty="0" err="1" smtClean="0"/>
              <a:t>values</a:t>
            </a:r>
            <a:r>
              <a:rPr lang="pt-PT" sz="2400" dirty="0" smtClean="0"/>
              <a:t> </a:t>
            </a:r>
            <a:r>
              <a:rPr lang="pt-PT" sz="2400" dirty="0" err="1" smtClean="0"/>
              <a:t>matter</a:t>
            </a:r>
            <a:endParaRPr lang="pt-PT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Freedom</a:t>
            </a:r>
            <a:r>
              <a:rPr lang="pt-PT" sz="2400" dirty="0" smtClean="0"/>
              <a:t> of </a:t>
            </a:r>
            <a:r>
              <a:rPr lang="pt-PT" sz="2400" dirty="0" err="1" smtClean="0"/>
              <a:t>critical</a:t>
            </a:r>
            <a:r>
              <a:rPr lang="pt-PT" sz="2400" dirty="0" smtClean="0"/>
              <a:t> </a:t>
            </a:r>
            <a:r>
              <a:rPr lang="pt-PT" sz="2400" dirty="0" err="1" smtClean="0"/>
              <a:t>thinking</a:t>
            </a:r>
            <a:r>
              <a:rPr lang="pt-PT" sz="2400" dirty="0" smtClean="0"/>
              <a:t> cuts </a:t>
            </a:r>
            <a:r>
              <a:rPr lang="pt-PT" sz="2400" dirty="0" err="1" smtClean="0"/>
              <a:t>both</a:t>
            </a:r>
            <a:r>
              <a:rPr lang="pt-PT" sz="2400" dirty="0" smtClean="0"/>
              <a:t> </a:t>
            </a:r>
            <a:r>
              <a:rPr lang="pt-PT" sz="2400" dirty="0" err="1" smtClean="0"/>
              <a:t>ways</a:t>
            </a:r>
            <a:r>
              <a:rPr lang="pt-PT" sz="2400" dirty="0" smtClean="0"/>
              <a:t>  </a:t>
            </a:r>
            <a:endParaRPr lang="pt-P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Politicians</a:t>
            </a:r>
            <a:r>
              <a:rPr lang="pt-PT" sz="2400" dirty="0" smtClean="0"/>
              <a:t> </a:t>
            </a:r>
            <a:r>
              <a:rPr lang="pt-PT" sz="2400" dirty="0" err="1" smtClean="0"/>
              <a:t>should</a:t>
            </a:r>
            <a:r>
              <a:rPr lang="pt-PT" sz="2400" dirty="0" smtClean="0"/>
              <a:t> take </a:t>
            </a:r>
            <a:r>
              <a:rPr lang="pt-PT" sz="2400" dirty="0" err="1" smtClean="0"/>
              <a:t>the</a:t>
            </a:r>
            <a:r>
              <a:rPr lang="pt-PT" sz="2400" dirty="0"/>
              <a:t> </a:t>
            </a:r>
            <a:r>
              <a:rPr lang="pt-PT" sz="2400" dirty="0" smtClean="0"/>
              <a:t>feelings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fears</a:t>
            </a:r>
            <a:r>
              <a:rPr lang="pt-PT" sz="2400" dirty="0" smtClean="0"/>
              <a:t> of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people</a:t>
            </a:r>
            <a:r>
              <a:rPr lang="pt-PT" sz="2400" dirty="0" smtClean="0"/>
              <a:t> </a:t>
            </a:r>
            <a:r>
              <a:rPr lang="pt-PT" sz="2400" dirty="0" err="1" smtClean="0"/>
              <a:t>seriously</a:t>
            </a:r>
            <a:r>
              <a:rPr lang="pt-PT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State</a:t>
            </a:r>
            <a:r>
              <a:rPr lang="pt-PT" sz="2400" dirty="0" smtClean="0"/>
              <a:t> </a:t>
            </a:r>
            <a:r>
              <a:rPr lang="pt-PT" sz="2400" dirty="0" err="1" smtClean="0"/>
              <a:t>religious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moral </a:t>
            </a:r>
            <a:r>
              <a:rPr lang="pt-PT" sz="2400" dirty="0" err="1" smtClean="0"/>
              <a:t>neutrality</a:t>
            </a:r>
            <a:r>
              <a:rPr lang="pt-PT" sz="2400" dirty="0" smtClean="0"/>
              <a:t> can </a:t>
            </a:r>
            <a:r>
              <a:rPr lang="pt-PT" sz="2400" dirty="0" err="1" smtClean="0"/>
              <a:t>never</a:t>
            </a:r>
            <a:r>
              <a:rPr lang="pt-PT" sz="2400" dirty="0" smtClean="0"/>
              <a:t> </a:t>
            </a:r>
            <a:r>
              <a:rPr lang="pt-PT" sz="2400" dirty="0" err="1" smtClean="0"/>
              <a:t>be</a:t>
            </a:r>
            <a:r>
              <a:rPr lang="pt-PT" sz="2400" dirty="0" smtClean="0"/>
              <a:t> </a:t>
            </a:r>
            <a:r>
              <a:rPr lang="pt-PT" sz="2400" dirty="0" err="1" smtClean="0"/>
              <a:t>absolute</a:t>
            </a:r>
            <a:endParaRPr lang="pt-P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There</a:t>
            </a:r>
            <a:r>
              <a:rPr lang="pt-PT" sz="2400" dirty="0" smtClean="0"/>
              <a:t> are social </a:t>
            </a:r>
            <a:r>
              <a:rPr lang="pt-PT" sz="2400" dirty="0" err="1" smtClean="0"/>
              <a:t>limits</a:t>
            </a:r>
            <a:r>
              <a:rPr lang="pt-PT" sz="2400" dirty="0" smtClean="0"/>
              <a:t> to </a:t>
            </a:r>
            <a:r>
              <a:rPr lang="pt-PT" sz="2400" dirty="0" err="1" smtClean="0"/>
              <a:t>migration</a:t>
            </a:r>
            <a:r>
              <a:rPr lang="pt-PT" sz="2400" dirty="0" smtClean="0"/>
              <a:t> </a:t>
            </a:r>
            <a:r>
              <a:rPr lang="pt-PT" sz="2400" dirty="0" err="1" smtClean="0"/>
              <a:t>flows</a:t>
            </a:r>
            <a:endParaRPr lang="pt-PT" sz="2400" dirty="0"/>
          </a:p>
          <a:p>
            <a:endParaRPr lang="pt-PT" sz="24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4971" y="1965960"/>
            <a:ext cx="4638867" cy="30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Overcoming</a:t>
            </a:r>
            <a:r>
              <a:rPr lang="pt-PT" dirty="0" smtClean="0"/>
              <a:t> </a:t>
            </a:r>
            <a:r>
              <a:rPr lang="pt-PT" dirty="0" err="1" smtClean="0"/>
              <a:t>Populism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“My </a:t>
            </a:r>
            <a:r>
              <a:rPr lang="en-US" sz="3600" dirty="0"/>
              <a:t>lesson from history is that if there is a strong moderate centrist party which can lead the country, there is no room for extremists from the right or left</a:t>
            </a:r>
            <a:r>
              <a:rPr lang="en-US" sz="3600" dirty="0" smtClean="0"/>
              <a:t>.”</a:t>
            </a:r>
          </a:p>
          <a:p>
            <a:pPr lvl="1"/>
            <a:r>
              <a:rPr lang="en-US" sz="3600" dirty="0" smtClean="0"/>
              <a:t>Viktor </a:t>
            </a:r>
            <a:r>
              <a:rPr lang="en-US" sz="3600" dirty="0" err="1" smtClean="0"/>
              <a:t>Orban</a:t>
            </a:r>
            <a:r>
              <a:rPr lang="en-US" dirty="0"/>
              <a:t/>
            </a:r>
            <a:br>
              <a:rPr lang="en-US" dirty="0"/>
            </a:b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7811" y="1990221"/>
            <a:ext cx="5410814" cy="32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Postsecularism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Philosophical</a:t>
            </a:r>
            <a:r>
              <a:rPr lang="pt-PT" dirty="0" smtClean="0"/>
              <a:t> </a:t>
            </a:r>
            <a:r>
              <a:rPr lang="pt-PT" dirty="0" err="1" smtClean="0"/>
              <a:t>naturalism</a:t>
            </a:r>
            <a:r>
              <a:rPr lang="pt-PT" dirty="0" smtClean="0"/>
              <a:t> </a:t>
            </a:r>
            <a:r>
              <a:rPr lang="pt-PT" dirty="0" err="1"/>
              <a:t>l</a:t>
            </a:r>
            <a:r>
              <a:rPr lang="pt-PT" dirty="0" err="1" smtClean="0"/>
              <a:t>ack</a:t>
            </a:r>
            <a:r>
              <a:rPr lang="pt-PT" dirty="0" smtClean="0"/>
              <a:t> of </a:t>
            </a:r>
            <a:r>
              <a:rPr lang="pt-PT" dirty="0" err="1" smtClean="0"/>
              <a:t>ontological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epistemological</a:t>
            </a:r>
            <a:r>
              <a:rPr lang="pt-PT" dirty="0" smtClean="0"/>
              <a:t> </a:t>
            </a:r>
            <a:r>
              <a:rPr lang="pt-PT" dirty="0" err="1" smtClean="0"/>
              <a:t>priviledge</a:t>
            </a:r>
            <a:endParaRPr lang="pt-PT" dirty="0" smtClean="0"/>
          </a:p>
          <a:p>
            <a:r>
              <a:rPr lang="pt-PT" dirty="0" err="1" smtClean="0"/>
              <a:t>Science</a:t>
            </a:r>
            <a:r>
              <a:rPr lang="pt-PT" dirty="0" smtClean="0"/>
              <a:t> </a:t>
            </a:r>
            <a:r>
              <a:rPr lang="pt-PT" dirty="0" err="1" smtClean="0"/>
              <a:t>has</a:t>
            </a:r>
            <a:r>
              <a:rPr lang="pt-PT" dirty="0" smtClean="0"/>
              <a:t> no </a:t>
            </a:r>
            <a:r>
              <a:rPr lang="pt-PT" dirty="0" err="1" smtClean="0"/>
              <a:t>objective</a:t>
            </a:r>
            <a:r>
              <a:rPr lang="pt-PT" dirty="0" smtClean="0"/>
              <a:t> </a:t>
            </a:r>
            <a:r>
              <a:rPr lang="pt-PT" dirty="0" err="1" smtClean="0"/>
              <a:t>answer</a:t>
            </a:r>
            <a:r>
              <a:rPr lang="pt-PT" dirty="0" smtClean="0"/>
              <a:t> to </a:t>
            </a:r>
            <a:r>
              <a:rPr lang="pt-PT" dirty="0" err="1" smtClean="0"/>
              <a:t>ultimate</a:t>
            </a:r>
            <a:r>
              <a:rPr lang="pt-PT" dirty="0" smtClean="0"/>
              <a:t> </a:t>
            </a:r>
            <a:r>
              <a:rPr lang="pt-PT" dirty="0" err="1" smtClean="0"/>
              <a:t>questions</a:t>
            </a:r>
            <a:r>
              <a:rPr lang="pt-PT" dirty="0" smtClean="0"/>
              <a:t> </a:t>
            </a:r>
            <a:r>
              <a:rPr lang="pt-PT" dirty="0" err="1" smtClean="0"/>
              <a:t>about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Universe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Life</a:t>
            </a:r>
            <a:endParaRPr lang="pt-PT" dirty="0" smtClean="0"/>
          </a:p>
          <a:p>
            <a:r>
              <a:rPr lang="pt-PT" dirty="0" err="1" smtClean="0"/>
              <a:t>Religion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as </a:t>
            </a:r>
            <a:r>
              <a:rPr lang="pt-PT" dirty="0" err="1" smtClean="0"/>
              <a:t>legitimate</a:t>
            </a:r>
            <a:r>
              <a:rPr lang="pt-PT" dirty="0" smtClean="0"/>
              <a:t> </a:t>
            </a:r>
            <a:r>
              <a:rPr lang="pt-PT" dirty="0" err="1" smtClean="0"/>
              <a:t>presence</a:t>
            </a:r>
            <a:r>
              <a:rPr lang="pt-PT" dirty="0" smtClean="0"/>
              <a:t> in </a:t>
            </a:r>
            <a:r>
              <a:rPr lang="pt-PT" dirty="0" err="1" smtClean="0"/>
              <a:t>public</a:t>
            </a:r>
            <a:r>
              <a:rPr lang="pt-PT" dirty="0" smtClean="0"/>
              <a:t> </a:t>
            </a:r>
            <a:r>
              <a:rPr lang="pt-PT" dirty="0" err="1" smtClean="0"/>
              <a:t>life</a:t>
            </a:r>
            <a:r>
              <a:rPr lang="pt-PT" dirty="0" smtClean="0"/>
              <a:t> as </a:t>
            </a:r>
            <a:r>
              <a:rPr lang="pt-PT" dirty="0" err="1" smtClean="0"/>
              <a:t>athersm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naturalism</a:t>
            </a:r>
            <a:endParaRPr lang="pt-PT" dirty="0" smtClean="0"/>
          </a:p>
          <a:p>
            <a:r>
              <a:rPr lang="pt-PT" dirty="0" err="1" smtClean="0"/>
              <a:t>There</a:t>
            </a:r>
            <a:r>
              <a:rPr lang="pt-PT" dirty="0" smtClean="0"/>
              <a:t> are </a:t>
            </a:r>
            <a:r>
              <a:rPr lang="pt-PT" dirty="0" err="1" smtClean="0"/>
              <a:t>fidelistic</a:t>
            </a:r>
            <a:r>
              <a:rPr lang="pt-PT" dirty="0" smtClean="0"/>
              <a:t>, </a:t>
            </a:r>
            <a:r>
              <a:rPr lang="pt-PT" dirty="0" err="1" smtClean="0"/>
              <a:t>traditional</a:t>
            </a:r>
            <a:r>
              <a:rPr lang="pt-PT" dirty="0" smtClean="0"/>
              <a:t>, </a:t>
            </a:r>
            <a:r>
              <a:rPr lang="pt-PT" dirty="0" err="1" smtClean="0"/>
              <a:t>rational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logical </a:t>
            </a:r>
            <a:r>
              <a:rPr lang="pt-PT" dirty="0" err="1" smtClean="0"/>
              <a:t>elements</a:t>
            </a:r>
            <a:r>
              <a:rPr lang="pt-PT" dirty="0" smtClean="0"/>
              <a:t> in </a:t>
            </a:r>
            <a:r>
              <a:rPr lang="pt-PT" dirty="0" err="1" smtClean="0"/>
              <a:t>both</a:t>
            </a:r>
            <a:r>
              <a:rPr lang="pt-PT" dirty="0" smtClean="0"/>
              <a:t> </a:t>
            </a:r>
            <a:r>
              <a:rPr lang="pt-PT" dirty="0" err="1" smtClean="0"/>
              <a:t>science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religion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Importance</a:t>
            </a:r>
            <a:r>
              <a:rPr lang="pt-PT" dirty="0" smtClean="0"/>
              <a:t> of </a:t>
            </a:r>
            <a:r>
              <a:rPr lang="pt-PT" dirty="0" err="1" smtClean="0"/>
              <a:t>freedom</a:t>
            </a:r>
            <a:r>
              <a:rPr lang="pt-PT" dirty="0" smtClean="0"/>
              <a:t> of open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critical</a:t>
            </a:r>
            <a:r>
              <a:rPr lang="pt-PT" dirty="0" smtClean="0"/>
              <a:t> </a:t>
            </a:r>
            <a:r>
              <a:rPr lang="pt-PT" dirty="0" err="1" smtClean="0"/>
              <a:t>discussion</a:t>
            </a:r>
            <a:r>
              <a:rPr lang="pt-PT" dirty="0" smtClean="0"/>
              <a:t> of </a:t>
            </a:r>
            <a:r>
              <a:rPr lang="pt-PT" dirty="0" err="1" smtClean="0"/>
              <a:t>religious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non </a:t>
            </a:r>
            <a:r>
              <a:rPr lang="pt-PT" dirty="0" err="1" smtClean="0"/>
              <a:t>religious</a:t>
            </a:r>
            <a:r>
              <a:rPr lang="pt-PT" dirty="0" smtClean="0"/>
              <a:t> </a:t>
            </a:r>
            <a:r>
              <a:rPr lang="pt-PT" dirty="0" err="1" smtClean="0"/>
              <a:t>worldviews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Allow</a:t>
            </a:r>
            <a:r>
              <a:rPr lang="pt-PT" dirty="0" smtClean="0"/>
              <a:t> for a </a:t>
            </a:r>
            <a:r>
              <a:rPr lang="pt-PT" dirty="0" err="1" smtClean="0"/>
              <a:t>plurality</a:t>
            </a:r>
            <a:r>
              <a:rPr lang="pt-PT" dirty="0" smtClean="0"/>
              <a:t> of </a:t>
            </a:r>
            <a:r>
              <a:rPr lang="pt-PT" dirty="0" err="1" smtClean="0"/>
              <a:t>religious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non </a:t>
            </a:r>
            <a:r>
              <a:rPr lang="pt-PT" dirty="0" err="1" smtClean="0"/>
              <a:t>religious</a:t>
            </a:r>
            <a:r>
              <a:rPr lang="pt-PT" dirty="0" smtClean="0"/>
              <a:t> </a:t>
            </a:r>
            <a:r>
              <a:rPr lang="pt-PT" dirty="0" err="1" smtClean="0"/>
              <a:t>voices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perspetives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793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Overcoming</a:t>
            </a:r>
            <a:r>
              <a:rPr lang="pt-PT" dirty="0" smtClean="0"/>
              <a:t> </a:t>
            </a:r>
            <a:r>
              <a:rPr lang="pt-PT" dirty="0" err="1"/>
              <a:t>P</a:t>
            </a:r>
            <a:r>
              <a:rPr lang="pt-PT" dirty="0" err="1" smtClean="0"/>
              <a:t>opulism</a:t>
            </a:r>
            <a:r>
              <a:rPr lang="pt-PT" dirty="0" smtClean="0"/>
              <a:t> </a:t>
            </a:r>
            <a:r>
              <a:rPr lang="pt-PT" dirty="0" err="1" smtClean="0"/>
              <a:t>through</a:t>
            </a:r>
            <a:r>
              <a:rPr lang="pt-PT" dirty="0" smtClean="0"/>
              <a:t> </a:t>
            </a:r>
            <a:r>
              <a:rPr lang="pt-PT" dirty="0" err="1" smtClean="0"/>
              <a:t>freedom</a:t>
            </a:r>
            <a:r>
              <a:rPr lang="pt-PT" dirty="0" smtClean="0"/>
              <a:t> of </a:t>
            </a:r>
            <a:r>
              <a:rPr lang="pt-PT" dirty="0" err="1" smtClean="0"/>
              <a:t>religion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329069" y="1965960"/>
            <a:ext cx="5641885" cy="489204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Recognize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existence</a:t>
            </a:r>
            <a:r>
              <a:rPr lang="pt-PT" sz="2400" dirty="0" smtClean="0"/>
              <a:t> of </a:t>
            </a:r>
            <a:r>
              <a:rPr lang="pt-PT" sz="2400" dirty="0" err="1" smtClean="0"/>
              <a:t>national</a:t>
            </a:r>
            <a:r>
              <a:rPr lang="pt-PT" sz="2400" dirty="0" smtClean="0"/>
              <a:t> </a:t>
            </a:r>
            <a:r>
              <a:rPr lang="pt-PT" sz="2400" dirty="0" err="1" smtClean="0"/>
              <a:t>conceptions</a:t>
            </a:r>
            <a:r>
              <a:rPr lang="pt-PT" sz="2400" dirty="0" smtClean="0"/>
              <a:t> of </a:t>
            </a:r>
            <a:r>
              <a:rPr lang="pt-PT" sz="2400" dirty="0" err="1" smtClean="0"/>
              <a:t>morality</a:t>
            </a:r>
            <a:endParaRPr lang="pt-PT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Recognize</a:t>
            </a:r>
            <a:r>
              <a:rPr lang="pt-PT" sz="2400" dirty="0" smtClean="0"/>
              <a:t> a </a:t>
            </a:r>
            <a:r>
              <a:rPr lang="pt-PT" sz="2400" dirty="0" err="1" smtClean="0"/>
              <a:t>reasonable</a:t>
            </a:r>
            <a:r>
              <a:rPr lang="pt-PT" sz="2400" dirty="0" smtClean="0"/>
              <a:t> </a:t>
            </a:r>
            <a:r>
              <a:rPr lang="pt-PT" sz="2400" dirty="0" err="1" smtClean="0"/>
              <a:t>amount</a:t>
            </a:r>
            <a:r>
              <a:rPr lang="pt-PT" sz="2400" dirty="0" smtClean="0"/>
              <a:t> of </a:t>
            </a:r>
            <a:r>
              <a:rPr lang="pt-PT" sz="2400" dirty="0" err="1" smtClean="0"/>
              <a:t>religious</a:t>
            </a:r>
            <a:r>
              <a:rPr lang="pt-PT" sz="2400" dirty="0" smtClean="0"/>
              <a:t> </a:t>
            </a:r>
            <a:r>
              <a:rPr lang="pt-PT" sz="2400" dirty="0" err="1"/>
              <a:t>and</a:t>
            </a:r>
            <a:r>
              <a:rPr lang="pt-PT" sz="2400" dirty="0"/>
              <a:t> moral </a:t>
            </a:r>
            <a:r>
              <a:rPr lang="pt-PT" sz="2400" dirty="0" err="1"/>
              <a:t>plurality</a:t>
            </a:r>
            <a:r>
              <a:rPr lang="pt-PT" sz="2400" dirty="0"/>
              <a:t> of </a:t>
            </a:r>
            <a:r>
              <a:rPr lang="pt-PT" sz="2400" dirty="0" err="1" smtClean="0"/>
              <a:t>views</a:t>
            </a:r>
            <a:endParaRPr lang="pt-PT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Accomodate</a:t>
            </a:r>
            <a:r>
              <a:rPr lang="pt-PT" sz="2400" dirty="0" smtClean="0"/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recessive</a:t>
            </a:r>
            <a:r>
              <a:rPr lang="pt-PT" sz="2400" dirty="0" smtClean="0"/>
              <a:t> </a:t>
            </a:r>
            <a:r>
              <a:rPr lang="pt-PT" sz="2400" dirty="0" err="1" smtClean="0"/>
              <a:t>worldviews</a:t>
            </a:r>
            <a:r>
              <a:rPr lang="pt-PT" sz="2400" dirty="0" smtClean="0"/>
              <a:t> </a:t>
            </a:r>
            <a:r>
              <a:rPr lang="pt-PT" sz="2400" dirty="0" err="1" smtClean="0"/>
              <a:t>within</a:t>
            </a:r>
            <a:r>
              <a:rPr lang="pt-PT" sz="2400" dirty="0" smtClean="0"/>
              <a:t> </a:t>
            </a:r>
            <a:r>
              <a:rPr lang="pt-PT" sz="2400" dirty="0"/>
              <a:t>a </a:t>
            </a:r>
            <a:r>
              <a:rPr lang="pt-PT" sz="2400" dirty="0" err="1">
                <a:solidFill>
                  <a:srgbClr val="002060"/>
                </a:solidFill>
              </a:rPr>
              <a:t>dominant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 smtClean="0"/>
              <a:t>worldview</a:t>
            </a:r>
            <a:endParaRPr lang="pt-PT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Allow</a:t>
            </a:r>
            <a:r>
              <a:rPr lang="pt-PT" sz="2400" dirty="0" smtClean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PT" sz="2000" dirty="0" err="1" smtClean="0"/>
              <a:t>religious</a:t>
            </a:r>
            <a:r>
              <a:rPr lang="pt-PT" sz="2000" dirty="0" smtClean="0"/>
              <a:t> </a:t>
            </a:r>
            <a:r>
              <a:rPr lang="pt-PT" sz="2000" dirty="0" err="1"/>
              <a:t>teaching</a:t>
            </a:r>
            <a:r>
              <a:rPr lang="pt-PT" sz="2000" dirty="0"/>
              <a:t> in </a:t>
            </a:r>
            <a:r>
              <a:rPr lang="pt-PT" sz="2000" dirty="0" err="1"/>
              <a:t>public</a:t>
            </a:r>
            <a:r>
              <a:rPr lang="pt-PT" sz="2000" dirty="0"/>
              <a:t> </a:t>
            </a:r>
            <a:r>
              <a:rPr lang="pt-PT" sz="2000" dirty="0" err="1" smtClean="0"/>
              <a:t>schools</a:t>
            </a:r>
            <a:endParaRPr lang="pt-PT" sz="20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pt-PT" sz="2000" dirty="0" err="1" smtClean="0"/>
              <a:t>private</a:t>
            </a:r>
            <a:r>
              <a:rPr lang="pt-PT" sz="2000" dirty="0" smtClean="0"/>
              <a:t> </a:t>
            </a:r>
            <a:r>
              <a:rPr lang="pt-PT" sz="2000" dirty="0" err="1"/>
              <a:t>religious</a:t>
            </a:r>
            <a:r>
              <a:rPr lang="pt-PT" sz="2000" dirty="0"/>
              <a:t> </a:t>
            </a:r>
            <a:r>
              <a:rPr lang="pt-PT" sz="2000" dirty="0" err="1"/>
              <a:t>schools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 smtClean="0"/>
              <a:t>homeschooling</a:t>
            </a:r>
            <a:endParaRPr lang="pt-PT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pt-PT" sz="2000" dirty="0" err="1" smtClean="0"/>
              <a:t>theology</a:t>
            </a:r>
            <a:r>
              <a:rPr lang="pt-PT" sz="2000" dirty="0" smtClean="0"/>
              <a:t> </a:t>
            </a:r>
            <a:r>
              <a:rPr lang="pt-PT" sz="2000" dirty="0" err="1" smtClean="0"/>
              <a:t>programs</a:t>
            </a:r>
            <a:r>
              <a:rPr lang="pt-PT" sz="2000" dirty="0" smtClean="0"/>
              <a:t> </a:t>
            </a:r>
            <a:r>
              <a:rPr lang="pt-PT" sz="2000" dirty="0" err="1" smtClean="0"/>
              <a:t>within</a:t>
            </a:r>
            <a:r>
              <a:rPr lang="pt-PT" sz="2000" dirty="0" smtClean="0"/>
              <a:t> </a:t>
            </a:r>
            <a:r>
              <a:rPr lang="pt-PT" sz="2000" dirty="0" err="1" smtClean="0"/>
              <a:t>public</a:t>
            </a:r>
            <a:r>
              <a:rPr lang="pt-PT" sz="2000" dirty="0" smtClean="0"/>
              <a:t> </a:t>
            </a:r>
            <a:r>
              <a:rPr lang="pt-PT" sz="2000" dirty="0" err="1" smtClean="0"/>
              <a:t>universities</a:t>
            </a:r>
            <a:r>
              <a:rPr lang="pt-PT" sz="20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2400" dirty="0" err="1" smtClean="0"/>
              <a:t>Establish</a:t>
            </a:r>
            <a:r>
              <a:rPr lang="pt-PT" sz="2400" dirty="0" smtClean="0"/>
              <a:t> plural </a:t>
            </a:r>
            <a:r>
              <a:rPr lang="pt-PT" sz="2400" dirty="0" err="1" smtClean="0"/>
              <a:t>commissions</a:t>
            </a:r>
            <a:r>
              <a:rPr lang="pt-PT" sz="2400" dirty="0" smtClean="0"/>
              <a:t> </a:t>
            </a:r>
            <a:r>
              <a:rPr lang="pt-PT" sz="2400" dirty="0" err="1" smtClean="0"/>
              <a:t>on</a:t>
            </a:r>
            <a:r>
              <a:rPr lang="pt-PT" sz="2400" dirty="0" smtClean="0"/>
              <a:t> </a:t>
            </a:r>
            <a:r>
              <a:rPr lang="pt-PT" sz="2400" dirty="0" err="1" smtClean="0"/>
              <a:t>religious</a:t>
            </a:r>
            <a:r>
              <a:rPr lang="pt-PT" sz="2400" dirty="0" smtClean="0"/>
              <a:t> </a:t>
            </a:r>
            <a:r>
              <a:rPr lang="pt-PT" sz="2400" dirty="0" err="1" smtClean="0"/>
              <a:t>freedom</a:t>
            </a:r>
            <a:endParaRPr lang="pt-PT" sz="2400" dirty="0" smtClean="0"/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pt-PT" sz="2400" dirty="0"/>
          </a:p>
          <a:p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1181" y="3411537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Overcoming</a:t>
            </a:r>
            <a:r>
              <a:rPr lang="pt-PT" dirty="0" smtClean="0"/>
              <a:t> </a:t>
            </a:r>
            <a:r>
              <a:rPr lang="pt-PT" dirty="0" err="1" smtClean="0"/>
              <a:t>Populism</a:t>
            </a:r>
            <a:r>
              <a:rPr lang="pt-PT" dirty="0" smtClean="0"/>
              <a:t> </a:t>
            </a:r>
            <a:r>
              <a:rPr lang="pt-PT" dirty="0" err="1" smtClean="0"/>
              <a:t>through</a:t>
            </a:r>
            <a:r>
              <a:rPr lang="pt-PT" dirty="0" smtClean="0"/>
              <a:t> </a:t>
            </a:r>
            <a:r>
              <a:rPr lang="pt-PT" dirty="0" err="1" smtClean="0"/>
              <a:t>freedom</a:t>
            </a:r>
            <a:r>
              <a:rPr lang="pt-PT" dirty="0"/>
              <a:t> </a:t>
            </a:r>
            <a:r>
              <a:rPr lang="pt-PT" dirty="0" smtClean="0"/>
              <a:t>of </a:t>
            </a:r>
            <a:r>
              <a:rPr lang="pt-PT" dirty="0" err="1" smtClean="0"/>
              <a:t>expression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2428" y="1845733"/>
            <a:ext cx="5714841" cy="511446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PT" dirty="0" smtClean="0"/>
          </a:p>
          <a:p>
            <a:pPr lvl="1"/>
            <a:r>
              <a:rPr lang="pt-PT" sz="2400" dirty="0" err="1"/>
              <a:t>R</a:t>
            </a:r>
            <a:r>
              <a:rPr lang="pt-PT" sz="2400" dirty="0" err="1" smtClean="0"/>
              <a:t>obust</a:t>
            </a:r>
            <a:r>
              <a:rPr lang="pt-PT" sz="2400" dirty="0" smtClean="0"/>
              <a:t> free </a:t>
            </a:r>
            <a:r>
              <a:rPr lang="pt-PT" sz="2400" dirty="0" err="1" smtClean="0"/>
              <a:t>marketplace</a:t>
            </a:r>
            <a:r>
              <a:rPr lang="pt-PT" sz="2400" dirty="0" smtClean="0"/>
              <a:t> of secular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religious</a:t>
            </a:r>
            <a:r>
              <a:rPr lang="pt-PT" sz="2400" dirty="0" smtClean="0"/>
              <a:t> </a:t>
            </a:r>
            <a:r>
              <a:rPr lang="pt-PT" sz="2400" dirty="0" err="1" smtClean="0"/>
              <a:t>ideas</a:t>
            </a:r>
            <a:endParaRPr lang="pt-PT" sz="2400" dirty="0"/>
          </a:p>
          <a:p>
            <a:pPr lvl="1"/>
            <a:r>
              <a:rPr lang="pt-PT" sz="2400" dirty="0" err="1" smtClean="0"/>
              <a:t>Critical</a:t>
            </a:r>
            <a:r>
              <a:rPr lang="pt-PT" sz="2400" dirty="0" smtClean="0"/>
              <a:t> </a:t>
            </a:r>
            <a:r>
              <a:rPr lang="pt-PT" sz="2400" dirty="0" err="1" smtClean="0"/>
              <a:t>thinking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cross-</a:t>
            </a:r>
            <a:r>
              <a:rPr lang="pt-PT" sz="2400" dirty="0" err="1" smtClean="0"/>
              <a:t>examination</a:t>
            </a:r>
            <a:r>
              <a:rPr lang="pt-PT" sz="2400" dirty="0" smtClean="0"/>
              <a:t>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realm</a:t>
            </a:r>
            <a:r>
              <a:rPr lang="pt-PT" sz="2400" dirty="0" smtClean="0"/>
              <a:t> of </a:t>
            </a:r>
            <a:r>
              <a:rPr lang="pt-PT" sz="2400" dirty="0" err="1" smtClean="0"/>
              <a:t>religious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non-</a:t>
            </a:r>
            <a:r>
              <a:rPr lang="pt-PT" sz="2400" dirty="0" err="1" smtClean="0"/>
              <a:t>religious</a:t>
            </a:r>
            <a:r>
              <a:rPr lang="pt-PT" sz="2400" dirty="0" smtClean="0"/>
              <a:t> </a:t>
            </a:r>
            <a:r>
              <a:rPr lang="pt-PT" sz="2400" dirty="0" err="1" smtClean="0"/>
              <a:t>belief</a:t>
            </a:r>
            <a:endParaRPr lang="pt-PT" sz="2400" dirty="0" smtClean="0"/>
          </a:p>
          <a:p>
            <a:pPr lvl="1"/>
            <a:r>
              <a:rPr lang="pt-PT" sz="2400" dirty="0" err="1" smtClean="0"/>
              <a:t>Policentric</a:t>
            </a:r>
            <a:r>
              <a:rPr lang="pt-PT" sz="2400" dirty="0" smtClean="0"/>
              <a:t> </a:t>
            </a:r>
            <a:r>
              <a:rPr lang="pt-PT" sz="2400" dirty="0" err="1" smtClean="0"/>
              <a:t>structure</a:t>
            </a:r>
            <a:r>
              <a:rPr lang="pt-PT" sz="2400" dirty="0" smtClean="0"/>
              <a:t> of </a:t>
            </a:r>
            <a:r>
              <a:rPr lang="pt-PT" sz="2400" dirty="0" err="1" smtClean="0"/>
              <a:t>communication</a:t>
            </a:r>
            <a:r>
              <a:rPr lang="pt-PT" sz="2400" dirty="0" smtClean="0"/>
              <a:t> </a:t>
            </a:r>
          </a:p>
          <a:p>
            <a:pPr lvl="1"/>
            <a:r>
              <a:rPr lang="pt-PT" sz="2400" dirty="0" err="1"/>
              <a:t>R</a:t>
            </a:r>
            <a:r>
              <a:rPr lang="pt-PT" sz="2400" dirty="0" err="1" smtClean="0"/>
              <a:t>eligious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secular media </a:t>
            </a:r>
            <a:r>
              <a:rPr lang="pt-PT" sz="2400" dirty="0" err="1" smtClean="0"/>
              <a:t>outlets</a:t>
            </a:r>
            <a:endParaRPr lang="pt-PT" sz="2400" dirty="0"/>
          </a:p>
          <a:p>
            <a:pPr lvl="1"/>
            <a:r>
              <a:rPr lang="pt-PT" sz="2400" dirty="0" err="1" smtClean="0"/>
              <a:t>Accept</a:t>
            </a:r>
            <a:r>
              <a:rPr lang="pt-PT" sz="2400" dirty="0" smtClean="0"/>
              <a:t> a </a:t>
            </a:r>
            <a:r>
              <a:rPr lang="pt-PT" sz="2400" dirty="0" err="1" smtClean="0"/>
              <a:t>limited</a:t>
            </a:r>
            <a:r>
              <a:rPr lang="pt-PT" sz="2400" dirty="0" smtClean="0"/>
              <a:t> scope of </a:t>
            </a:r>
            <a:r>
              <a:rPr lang="pt-PT" sz="2400" dirty="0" err="1" smtClean="0"/>
              <a:t>concepts</a:t>
            </a:r>
            <a:r>
              <a:rPr lang="pt-PT" sz="2400" dirty="0" smtClean="0"/>
              <a:t> </a:t>
            </a:r>
            <a:r>
              <a:rPr lang="pt-PT" sz="2400" dirty="0" err="1" smtClean="0"/>
              <a:t>such</a:t>
            </a:r>
            <a:r>
              <a:rPr lang="pt-PT" sz="2400" dirty="0" smtClean="0"/>
              <a:t> as </a:t>
            </a:r>
            <a:r>
              <a:rPr lang="pt-PT" sz="2400" dirty="0" err="1" smtClean="0"/>
              <a:t>hate</a:t>
            </a:r>
            <a:r>
              <a:rPr lang="pt-PT" sz="2400" dirty="0" smtClean="0"/>
              <a:t> </a:t>
            </a:r>
            <a:r>
              <a:rPr lang="pt-PT" sz="2400" dirty="0" err="1" smtClean="0"/>
              <a:t>speech</a:t>
            </a:r>
            <a:r>
              <a:rPr lang="pt-PT" sz="2400" dirty="0" smtClean="0"/>
              <a:t>, </a:t>
            </a:r>
            <a:r>
              <a:rPr lang="pt-PT" sz="2400" dirty="0" err="1" smtClean="0"/>
              <a:t>group</a:t>
            </a:r>
            <a:r>
              <a:rPr lang="pt-PT" sz="2400" dirty="0" smtClean="0"/>
              <a:t> </a:t>
            </a:r>
            <a:r>
              <a:rPr lang="pt-PT" sz="2400" dirty="0" err="1" smtClean="0"/>
              <a:t>defamation</a:t>
            </a:r>
            <a:r>
              <a:rPr lang="pt-PT" sz="2400" dirty="0" smtClean="0"/>
              <a:t>, </a:t>
            </a:r>
            <a:r>
              <a:rPr lang="pt-PT" sz="2400" dirty="0" err="1" smtClean="0"/>
              <a:t>religious</a:t>
            </a:r>
            <a:r>
              <a:rPr lang="pt-PT" sz="2400" dirty="0" smtClean="0"/>
              <a:t> </a:t>
            </a:r>
            <a:r>
              <a:rPr lang="pt-PT" sz="2400" dirty="0" err="1" smtClean="0"/>
              <a:t>defamation</a:t>
            </a:r>
            <a:r>
              <a:rPr lang="pt-PT" sz="2400" dirty="0" smtClean="0"/>
              <a:t>, </a:t>
            </a:r>
            <a:r>
              <a:rPr lang="pt-PT" sz="2400" dirty="0" err="1" smtClean="0"/>
              <a:t>islamophobia</a:t>
            </a:r>
            <a:r>
              <a:rPr lang="pt-PT" sz="2400" dirty="0" smtClean="0"/>
              <a:t> (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CEE’s</a:t>
            </a:r>
            <a:r>
              <a:rPr lang="pt-PT" sz="2400" dirty="0" smtClean="0"/>
              <a:t>) to </a:t>
            </a:r>
            <a:r>
              <a:rPr lang="pt-PT" sz="2400" dirty="0" err="1" smtClean="0"/>
              <a:t>prevent</a:t>
            </a:r>
            <a:r>
              <a:rPr lang="pt-PT" sz="2400" dirty="0" smtClean="0"/>
              <a:t> </a:t>
            </a:r>
            <a:r>
              <a:rPr lang="pt-PT" sz="2400" dirty="0" err="1" smtClean="0"/>
              <a:t>them</a:t>
            </a:r>
            <a:r>
              <a:rPr lang="pt-PT" sz="2400" dirty="0" smtClean="0"/>
              <a:t> </a:t>
            </a:r>
            <a:r>
              <a:rPr lang="pt-PT" sz="2400" dirty="0" err="1" smtClean="0"/>
              <a:t>from</a:t>
            </a:r>
            <a:r>
              <a:rPr lang="pt-PT" sz="2400" dirty="0" smtClean="0"/>
              <a:t> </a:t>
            </a:r>
            <a:r>
              <a:rPr lang="pt-PT" sz="2400" dirty="0" err="1" smtClean="0"/>
              <a:t>censuring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stiffling</a:t>
            </a:r>
            <a:r>
              <a:rPr lang="pt-PT" sz="2400" dirty="0" smtClean="0"/>
              <a:t> </a:t>
            </a:r>
            <a:r>
              <a:rPr lang="pt-PT" sz="2400" dirty="0" err="1" smtClean="0"/>
              <a:t>legitimate</a:t>
            </a:r>
            <a:r>
              <a:rPr lang="pt-PT" sz="2400" dirty="0" smtClean="0"/>
              <a:t> debate </a:t>
            </a:r>
            <a:endParaRPr lang="pt-PT" sz="24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7269" y="2298009"/>
            <a:ext cx="4816158" cy="256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Roots</a:t>
            </a:r>
            <a:r>
              <a:rPr lang="pt-PT" dirty="0" smtClean="0"/>
              <a:t> of </a:t>
            </a:r>
            <a:r>
              <a:rPr lang="pt-PT" dirty="0" err="1" smtClean="0"/>
              <a:t>Populism</a:t>
            </a:r>
            <a:r>
              <a:rPr lang="pt-PT" dirty="0" smtClean="0"/>
              <a:t> (</a:t>
            </a:r>
            <a:r>
              <a:rPr lang="pt-PT" dirty="0" err="1" smtClean="0"/>
              <a:t>ideology</a:t>
            </a:r>
            <a:r>
              <a:rPr lang="pt-PT" dirty="0"/>
              <a:t>)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Tribalism</a:t>
            </a:r>
            <a:r>
              <a:rPr lang="pt-PT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Nationalism</a:t>
            </a:r>
            <a:r>
              <a:rPr lang="pt-PT" sz="2400" dirty="0" smtClean="0"/>
              <a:t> (</a:t>
            </a:r>
            <a:r>
              <a:rPr lang="pt-PT" sz="2400" dirty="0" err="1" smtClean="0"/>
              <a:t>political</a:t>
            </a:r>
            <a:r>
              <a:rPr lang="pt-PT" sz="2400" dirty="0" smtClean="0"/>
              <a:t>, </a:t>
            </a:r>
            <a:r>
              <a:rPr lang="pt-PT" sz="2400" dirty="0" err="1" smtClean="0"/>
              <a:t>economic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social)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smtClean="0"/>
              <a:t>Antiestablishment (</a:t>
            </a:r>
            <a:r>
              <a:rPr lang="pt-PT" sz="2400" dirty="0" err="1" smtClean="0"/>
              <a:t>big</a:t>
            </a:r>
            <a:r>
              <a:rPr lang="pt-PT" sz="2400" dirty="0" smtClean="0"/>
              <a:t> </a:t>
            </a:r>
            <a:r>
              <a:rPr lang="pt-PT" sz="2400" dirty="0" err="1" smtClean="0"/>
              <a:t>government</a:t>
            </a:r>
            <a:r>
              <a:rPr lang="pt-PT" sz="2400" dirty="0" smtClean="0"/>
              <a:t>; </a:t>
            </a:r>
            <a:r>
              <a:rPr lang="pt-PT" sz="2400" dirty="0" err="1" smtClean="0"/>
              <a:t>millionaires</a:t>
            </a:r>
            <a:r>
              <a:rPr lang="pt-PT" sz="2400" dirty="0" smtClean="0"/>
              <a:t>; media)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Antiglobalism</a:t>
            </a:r>
            <a:endParaRPr lang="pt-P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Identity</a:t>
            </a:r>
            <a:r>
              <a:rPr lang="pt-PT" sz="2400" dirty="0" smtClean="0"/>
              <a:t> </a:t>
            </a:r>
            <a:r>
              <a:rPr lang="pt-PT" sz="2400" dirty="0" err="1" smtClean="0"/>
              <a:t>politics</a:t>
            </a:r>
            <a:r>
              <a:rPr lang="pt-PT" sz="2400" dirty="0" smtClean="0"/>
              <a:t> (</a:t>
            </a:r>
            <a:r>
              <a:rPr lang="pt-PT" sz="2400" dirty="0" err="1" smtClean="0"/>
              <a:t>left</a:t>
            </a:r>
            <a:r>
              <a:rPr lang="pt-PT" sz="2400" dirty="0" smtClean="0"/>
              <a:t> &amp; </a:t>
            </a:r>
            <a:r>
              <a:rPr lang="pt-PT" sz="2400" dirty="0" err="1" smtClean="0"/>
              <a:t>right</a:t>
            </a:r>
            <a:r>
              <a:rPr lang="pt-PT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Anti-muslim</a:t>
            </a:r>
            <a:r>
              <a:rPr lang="pt-PT" sz="2400" dirty="0" smtClean="0"/>
              <a:t> </a:t>
            </a:r>
            <a:r>
              <a:rPr lang="pt-PT" sz="2400" dirty="0" err="1" smtClean="0"/>
              <a:t>populism</a:t>
            </a:r>
            <a:endParaRPr lang="pt-P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2400" dirty="0" err="1" smtClean="0"/>
              <a:t>Anti-migrant</a:t>
            </a:r>
            <a:r>
              <a:rPr lang="pt-PT" sz="2400" dirty="0" smtClean="0"/>
              <a:t> </a:t>
            </a:r>
            <a:r>
              <a:rPr lang="pt-PT" sz="2400" dirty="0" err="1" smtClean="0"/>
              <a:t>populism</a:t>
            </a:r>
            <a:r>
              <a:rPr lang="pt-PT" sz="2400" dirty="0" smtClean="0"/>
              <a:t> </a:t>
            </a:r>
          </a:p>
          <a:p>
            <a:endParaRPr lang="pt-PT" sz="24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5646" y="2057399"/>
            <a:ext cx="4795070" cy="32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Overcoming</a:t>
            </a:r>
            <a:r>
              <a:rPr lang="pt-PT" dirty="0" smtClean="0"/>
              <a:t> </a:t>
            </a:r>
            <a:r>
              <a:rPr lang="pt-PT" dirty="0" err="1" smtClean="0"/>
              <a:t>Populism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"Solidarity with migrants and refugees must be accompanied by the courage and creativity necessary to develop, on a world-wide level, a more just and equitable financial and economic order, as well as an increasing commitment to peace, the indispensable condition for all authentic progress</a:t>
            </a:r>
            <a:r>
              <a:rPr lang="en-US" sz="2800" dirty="0" smtClean="0"/>
              <a:t>.“</a:t>
            </a:r>
          </a:p>
          <a:p>
            <a:pPr lvl="1"/>
            <a:r>
              <a:rPr lang="en-US" sz="2600" dirty="0" smtClean="0"/>
              <a:t>Pope Francis </a:t>
            </a:r>
            <a:endParaRPr lang="pt-PT" sz="26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9381" y="1964111"/>
            <a:ext cx="4808080" cy="31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Overcoming</a:t>
            </a:r>
            <a:r>
              <a:rPr lang="pt-PT" dirty="0" smtClean="0"/>
              <a:t> </a:t>
            </a:r>
            <a:r>
              <a:rPr lang="pt-PT" dirty="0" err="1" smtClean="0"/>
              <a:t>Populism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2428" y="1845734"/>
            <a:ext cx="5421853" cy="437218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Draw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universal </a:t>
            </a:r>
            <a:r>
              <a:rPr lang="pt-PT" dirty="0" err="1" smtClean="0"/>
              <a:t>elements</a:t>
            </a:r>
            <a:r>
              <a:rPr lang="pt-PT" dirty="0" smtClean="0"/>
              <a:t> of </a:t>
            </a:r>
            <a:r>
              <a:rPr lang="pt-PT" dirty="0" err="1" smtClean="0"/>
              <a:t>religious</a:t>
            </a:r>
            <a:r>
              <a:rPr lang="pt-PT" dirty="0" smtClean="0"/>
              <a:t> </a:t>
            </a:r>
            <a:r>
              <a:rPr lang="pt-PT" dirty="0" err="1" smtClean="0"/>
              <a:t>doctrines</a:t>
            </a:r>
            <a:r>
              <a:rPr lang="pt-PT" dirty="0" smtClean="0"/>
              <a:t> 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Don’t</a:t>
            </a:r>
            <a:r>
              <a:rPr lang="pt-PT" dirty="0" smtClean="0"/>
              <a:t> </a:t>
            </a:r>
            <a:r>
              <a:rPr lang="pt-PT" dirty="0" err="1" smtClean="0"/>
              <a:t>underestimate</a:t>
            </a:r>
            <a:r>
              <a:rPr lang="pt-PT" dirty="0" smtClean="0"/>
              <a:t> populismo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its</a:t>
            </a:r>
            <a:r>
              <a:rPr lang="pt-PT" dirty="0" smtClean="0"/>
              <a:t> </a:t>
            </a:r>
            <a:r>
              <a:rPr lang="pt-PT" dirty="0" err="1" smtClean="0"/>
              <a:t>dangers</a:t>
            </a:r>
            <a:r>
              <a:rPr lang="pt-PT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Don’t</a:t>
            </a:r>
            <a:r>
              <a:rPr lang="pt-PT" dirty="0" smtClean="0"/>
              <a:t> </a:t>
            </a:r>
            <a:r>
              <a:rPr lang="pt-PT" dirty="0" err="1" smtClean="0"/>
              <a:t>undersestimate</a:t>
            </a:r>
            <a:r>
              <a:rPr lang="pt-PT" dirty="0" smtClean="0"/>
              <a:t> cultural </a:t>
            </a:r>
            <a:r>
              <a:rPr lang="pt-PT" dirty="0" err="1" smtClean="0"/>
              <a:t>and</a:t>
            </a:r>
            <a:r>
              <a:rPr lang="pt-PT" dirty="0" smtClean="0"/>
              <a:t> moral diferences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Don’t</a:t>
            </a:r>
            <a:r>
              <a:rPr lang="pt-PT" dirty="0" smtClean="0"/>
              <a:t> </a:t>
            </a:r>
            <a:r>
              <a:rPr lang="pt-PT" dirty="0" err="1" smtClean="0"/>
              <a:t>neglet</a:t>
            </a:r>
            <a:r>
              <a:rPr lang="pt-PT" dirty="0" smtClean="0"/>
              <a:t> </a:t>
            </a:r>
            <a:r>
              <a:rPr lang="pt-PT" dirty="0" err="1" smtClean="0"/>
              <a:t>people’s</a:t>
            </a:r>
            <a:r>
              <a:rPr lang="pt-PT" dirty="0" smtClean="0"/>
              <a:t> </a:t>
            </a:r>
            <a:r>
              <a:rPr lang="pt-PT" dirty="0" err="1" smtClean="0"/>
              <a:t>fears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anxieties</a:t>
            </a:r>
            <a:r>
              <a:rPr lang="pt-PT" dirty="0" smtClean="0"/>
              <a:t> 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Uphold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moral </a:t>
            </a:r>
            <a:r>
              <a:rPr lang="pt-PT" dirty="0" err="1" smtClean="0"/>
              <a:t>dignity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worth</a:t>
            </a:r>
            <a:r>
              <a:rPr lang="pt-PT" dirty="0" smtClean="0"/>
              <a:t> of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human</a:t>
            </a:r>
            <a:r>
              <a:rPr lang="pt-PT" dirty="0" smtClean="0"/>
              <a:t> </a:t>
            </a:r>
            <a:r>
              <a:rPr lang="pt-PT" dirty="0" err="1" smtClean="0"/>
              <a:t>beins</a:t>
            </a:r>
            <a:r>
              <a:rPr lang="pt-PT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Offer</a:t>
            </a:r>
            <a:r>
              <a:rPr lang="pt-PT" dirty="0" smtClean="0"/>
              <a:t> </a:t>
            </a:r>
            <a:r>
              <a:rPr lang="pt-PT" dirty="0" err="1" smtClean="0"/>
              <a:t>reasoned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realist</a:t>
            </a:r>
            <a:r>
              <a:rPr lang="pt-PT" dirty="0" smtClean="0"/>
              <a:t> </a:t>
            </a:r>
            <a:r>
              <a:rPr lang="pt-PT" dirty="0" err="1" smtClean="0"/>
              <a:t>solutions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Sustain</a:t>
            </a:r>
            <a:r>
              <a:rPr lang="pt-PT" dirty="0" smtClean="0"/>
              <a:t> </a:t>
            </a:r>
            <a:r>
              <a:rPr lang="pt-PT" dirty="0" err="1" smtClean="0"/>
              <a:t>freedom</a:t>
            </a:r>
            <a:r>
              <a:rPr lang="pt-PT" dirty="0" smtClean="0"/>
              <a:t> of </a:t>
            </a:r>
            <a:r>
              <a:rPr lang="pt-PT" dirty="0" err="1" smtClean="0"/>
              <a:t>conscience</a:t>
            </a:r>
            <a:r>
              <a:rPr lang="pt-PT" dirty="0" smtClean="0"/>
              <a:t>, </a:t>
            </a:r>
            <a:r>
              <a:rPr lang="pt-PT" dirty="0" err="1" smtClean="0"/>
              <a:t>thought</a:t>
            </a:r>
            <a:r>
              <a:rPr lang="pt-PT" dirty="0" smtClean="0"/>
              <a:t>, </a:t>
            </a:r>
            <a:r>
              <a:rPr lang="pt-PT" dirty="0" err="1" smtClean="0"/>
              <a:t>religion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expression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Strenghten</a:t>
            </a:r>
            <a:r>
              <a:rPr lang="pt-PT" dirty="0" smtClean="0"/>
              <a:t> </a:t>
            </a:r>
            <a:r>
              <a:rPr lang="pt-PT" dirty="0" err="1" smtClean="0"/>
              <a:t>constitutional</a:t>
            </a:r>
            <a:r>
              <a:rPr lang="pt-PT" dirty="0" smtClean="0"/>
              <a:t> </a:t>
            </a:r>
            <a:r>
              <a:rPr lang="pt-PT" dirty="0" err="1" smtClean="0"/>
              <a:t>governance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172" y="2280621"/>
            <a:ext cx="5205933" cy="29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Populist</a:t>
            </a:r>
            <a:r>
              <a:rPr lang="pt-PT" dirty="0" smtClean="0"/>
              <a:t> </a:t>
            </a:r>
            <a:r>
              <a:rPr lang="pt-PT" dirty="0" err="1" smtClean="0"/>
              <a:t>nationalism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“There </a:t>
            </a:r>
            <a:r>
              <a:rPr lang="en-US" sz="3600" dirty="0"/>
              <a:t>is no global anthem, no global currency, no certificate of global citizenship, we pledge allegiance to one flag and that flag is the American Flag</a:t>
            </a:r>
            <a:r>
              <a:rPr lang="en-US" sz="3600" dirty="0" smtClean="0"/>
              <a:t>!”</a:t>
            </a:r>
          </a:p>
          <a:p>
            <a:r>
              <a:rPr lang="en-US" dirty="0" smtClean="0"/>
              <a:t>Donald Trump, Cincinnati, 2016</a:t>
            </a:r>
            <a:endParaRPr lang="en-US" dirty="0"/>
          </a:p>
          <a:p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7641" y="2286672"/>
            <a:ext cx="4597773" cy="27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Characteristics</a:t>
            </a:r>
            <a:r>
              <a:rPr lang="pt-PT" dirty="0" smtClean="0"/>
              <a:t> of </a:t>
            </a:r>
            <a:r>
              <a:rPr lang="pt-PT" dirty="0" err="1"/>
              <a:t>P</a:t>
            </a:r>
            <a:r>
              <a:rPr lang="pt-PT" dirty="0" err="1" smtClean="0"/>
              <a:t>opulism</a:t>
            </a:r>
            <a:r>
              <a:rPr lang="pt-PT" dirty="0" smtClean="0"/>
              <a:t> (</a:t>
            </a:r>
            <a:r>
              <a:rPr lang="pt-PT" dirty="0" err="1" smtClean="0"/>
              <a:t>discourse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1" cy="4791734"/>
          </a:xfrm>
        </p:spPr>
        <p:txBody>
          <a:bodyPr>
            <a:normAutofit/>
          </a:bodyPr>
          <a:lstStyle/>
          <a:p>
            <a:r>
              <a:rPr lang="pt-PT" dirty="0" err="1" smtClean="0"/>
              <a:t>Not</a:t>
            </a:r>
            <a:r>
              <a:rPr lang="pt-PT" dirty="0" smtClean="0"/>
              <a:t> a </a:t>
            </a:r>
            <a:r>
              <a:rPr lang="pt-PT" dirty="0" err="1" smtClean="0"/>
              <a:t>compreensive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coherent</a:t>
            </a:r>
            <a:r>
              <a:rPr lang="pt-PT" dirty="0" smtClean="0"/>
              <a:t> </a:t>
            </a:r>
            <a:r>
              <a:rPr lang="pt-PT" dirty="0" err="1" smtClean="0"/>
              <a:t>worldview</a:t>
            </a:r>
            <a:endParaRPr lang="pt-PT" dirty="0"/>
          </a:p>
          <a:p>
            <a:pPr lvl="1"/>
            <a:r>
              <a:rPr lang="pt-PT" dirty="0" err="1" smtClean="0"/>
              <a:t>Left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right</a:t>
            </a:r>
            <a:endParaRPr lang="pt-PT" dirty="0" smtClean="0"/>
          </a:p>
          <a:p>
            <a:pPr lvl="1"/>
            <a:r>
              <a:rPr lang="pt-PT" dirty="0" err="1" smtClean="0"/>
              <a:t>Religious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secular</a:t>
            </a:r>
          </a:p>
          <a:p>
            <a:pPr lvl="1"/>
            <a:r>
              <a:rPr lang="pt-PT" dirty="0" err="1" smtClean="0"/>
              <a:t>Broadband</a:t>
            </a:r>
            <a:r>
              <a:rPr lang="pt-PT" dirty="0" smtClean="0"/>
              <a:t> </a:t>
            </a:r>
            <a:r>
              <a:rPr lang="pt-PT" dirty="0" err="1" smtClean="0"/>
              <a:t>concept</a:t>
            </a:r>
            <a:r>
              <a:rPr lang="pt-PT" dirty="0" smtClean="0"/>
              <a:t>  </a:t>
            </a:r>
          </a:p>
          <a:p>
            <a:r>
              <a:rPr lang="pt-PT" dirty="0" err="1" smtClean="0"/>
              <a:t>Endangered</a:t>
            </a:r>
            <a:r>
              <a:rPr lang="pt-PT" dirty="0" smtClean="0"/>
              <a:t> </a:t>
            </a:r>
            <a:r>
              <a:rPr lang="pt-PT" dirty="0" err="1" smtClean="0"/>
              <a:t>objects</a:t>
            </a:r>
            <a:r>
              <a:rPr lang="pt-PT" dirty="0" smtClean="0"/>
              <a:t>: </a:t>
            </a:r>
            <a:endParaRPr lang="pt-PT" dirty="0"/>
          </a:p>
          <a:p>
            <a:pPr lvl="1"/>
            <a:r>
              <a:rPr lang="pt-PT" dirty="0"/>
              <a:t>W</a:t>
            </a:r>
            <a:r>
              <a:rPr lang="pt-PT" dirty="0" smtClean="0"/>
              <a:t>estern (</a:t>
            </a:r>
            <a:r>
              <a:rPr lang="pt-PT" dirty="0" err="1" smtClean="0"/>
              <a:t>judeo-christian</a:t>
            </a:r>
            <a:r>
              <a:rPr lang="pt-PT" dirty="0" smtClean="0"/>
              <a:t>) </a:t>
            </a:r>
            <a:r>
              <a:rPr lang="pt-PT" dirty="0" err="1" smtClean="0"/>
              <a:t>values</a:t>
            </a:r>
            <a:endParaRPr lang="pt-PT" dirty="0"/>
          </a:p>
          <a:p>
            <a:pPr lvl="1"/>
            <a:r>
              <a:rPr lang="pt-PT" dirty="0"/>
              <a:t>L</a:t>
            </a:r>
            <a:r>
              <a:rPr lang="pt-PT" dirty="0" smtClean="0"/>
              <a:t>iberal </a:t>
            </a:r>
            <a:r>
              <a:rPr lang="pt-PT" dirty="0" err="1" smtClean="0"/>
              <a:t>way</a:t>
            </a:r>
            <a:r>
              <a:rPr lang="pt-PT" dirty="0" smtClean="0"/>
              <a:t> of </a:t>
            </a:r>
            <a:r>
              <a:rPr lang="pt-PT" dirty="0" err="1" smtClean="0"/>
              <a:t>life</a:t>
            </a:r>
            <a:r>
              <a:rPr lang="pt-PT" dirty="0" smtClean="0"/>
              <a:t>  </a:t>
            </a:r>
          </a:p>
          <a:p>
            <a:pPr lvl="1"/>
            <a:r>
              <a:rPr lang="pt-PT" dirty="0" err="1" smtClean="0"/>
              <a:t>Modern</a:t>
            </a:r>
            <a:r>
              <a:rPr lang="pt-PT" dirty="0" smtClean="0"/>
              <a:t> </a:t>
            </a:r>
            <a:r>
              <a:rPr lang="pt-PT" dirty="0" err="1" smtClean="0"/>
              <a:t>civilization</a:t>
            </a:r>
            <a:r>
              <a:rPr lang="pt-PT" dirty="0" smtClean="0"/>
              <a:t> </a:t>
            </a:r>
          </a:p>
          <a:p>
            <a:pPr lvl="1"/>
            <a:r>
              <a:rPr lang="pt-PT" dirty="0" err="1" smtClean="0"/>
              <a:t>Laicism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secular </a:t>
            </a:r>
            <a:r>
              <a:rPr lang="pt-PT" dirty="0" err="1" smtClean="0"/>
              <a:t>State</a:t>
            </a:r>
            <a:r>
              <a:rPr lang="pt-PT" dirty="0" smtClean="0"/>
              <a:t> (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pen</a:t>
            </a:r>
            <a:r>
              <a:rPr lang="pt-PT" dirty="0" smtClean="0"/>
              <a:t>) </a:t>
            </a:r>
          </a:p>
          <a:p>
            <a:pPr lvl="1"/>
            <a:r>
              <a:rPr lang="pt-PT" dirty="0" err="1" smtClean="0"/>
              <a:t>Public</a:t>
            </a:r>
            <a:r>
              <a:rPr lang="pt-PT" dirty="0" smtClean="0"/>
              <a:t> </a:t>
            </a:r>
            <a:r>
              <a:rPr lang="pt-PT" dirty="0" err="1" smtClean="0"/>
              <a:t>order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security</a:t>
            </a:r>
            <a:r>
              <a:rPr lang="pt-PT" dirty="0" smtClean="0"/>
              <a:t> </a:t>
            </a:r>
          </a:p>
          <a:p>
            <a:pPr lvl="1"/>
            <a:r>
              <a:rPr lang="pt-PT" dirty="0" err="1" smtClean="0"/>
              <a:t>Common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(v. global elite) </a:t>
            </a:r>
          </a:p>
          <a:p>
            <a:pPr lvl="1"/>
            <a:r>
              <a:rPr lang="pt-PT" dirty="0" err="1" smtClean="0"/>
              <a:t>Middle</a:t>
            </a:r>
            <a:r>
              <a:rPr lang="pt-PT" dirty="0" smtClean="0"/>
              <a:t> </a:t>
            </a:r>
            <a:r>
              <a:rPr lang="pt-PT" dirty="0" err="1" smtClean="0"/>
              <a:t>class</a:t>
            </a:r>
            <a:endParaRPr lang="pt-PT" dirty="0"/>
          </a:p>
          <a:p>
            <a:endParaRPr lang="pt-PT" dirty="0"/>
          </a:p>
        </p:txBody>
      </p:sp>
      <p:pic>
        <p:nvPicPr>
          <p:cNvPr id="3" name="Marcador de Posição de Conteúdo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7880" y="1801905"/>
            <a:ext cx="5868267" cy="3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targets</a:t>
            </a:r>
            <a:r>
              <a:rPr lang="pt-PT" dirty="0"/>
              <a:t> </a:t>
            </a:r>
            <a:r>
              <a:rPr lang="pt-PT" dirty="0" smtClean="0"/>
              <a:t>of </a:t>
            </a:r>
            <a:r>
              <a:rPr lang="pt-PT" dirty="0" err="1" smtClean="0"/>
              <a:t>populism</a:t>
            </a:r>
            <a:r>
              <a:rPr lang="pt-PT" dirty="0" smtClean="0"/>
              <a:t> (</a:t>
            </a:r>
            <a:r>
              <a:rPr lang="pt-PT" dirty="0" err="1" smtClean="0"/>
              <a:t>discourse</a:t>
            </a:r>
            <a:r>
              <a:rPr lang="pt-PT" dirty="0" smtClean="0"/>
              <a:t>) 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Migrants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Multiculturalism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Political</a:t>
            </a:r>
            <a:r>
              <a:rPr lang="pt-PT" dirty="0" smtClean="0"/>
              <a:t> </a:t>
            </a:r>
            <a:r>
              <a:rPr lang="pt-PT" dirty="0" err="1" smtClean="0"/>
              <a:t>correctness</a:t>
            </a:r>
            <a:r>
              <a:rPr lang="pt-PT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Globalism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Elitism</a:t>
            </a:r>
            <a:r>
              <a:rPr lang="pt-PT" dirty="0" smtClean="0"/>
              <a:t>  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6386" y="1845734"/>
            <a:ext cx="4216488" cy="32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/>
              <a:t>Populist</a:t>
            </a:r>
            <a:r>
              <a:rPr lang="pt-PT" dirty="0" smtClean="0"/>
              <a:t> </a:t>
            </a:r>
            <a:r>
              <a:rPr lang="pt-PT" dirty="0" err="1" smtClean="0"/>
              <a:t>Manichaeism</a:t>
            </a:r>
            <a:r>
              <a:rPr lang="pt-PT" dirty="0" smtClean="0"/>
              <a:t> 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204712"/>
              </p:ext>
            </p:extLst>
          </p:nvPr>
        </p:nvGraphicFramePr>
        <p:xfrm>
          <a:off x="1143000" y="1737356"/>
          <a:ext cx="10012680" cy="445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369">
                  <a:extLst>
                    <a:ext uri="{9D8B030D-6E8A-4147-A177-3AD203B41FA5}">
                      <a16:colId xmlns:a16="http://schemas.microsoft.com/office/drawing/2014/main" val="2672498480"/>
                    </a:ext>
                  </a:extLst>
                </a:gridCol>
                <a:gridCol w="5017311">
                  <a:extLst>
                    <a:ext uri="{9D8B030D-6E8A-4147-A177-3AD203B41FA5}">
                      <a16:colId xmlns:a16="http://schemas.microsoft.com/office/drawing/2014/main" val="2170002665"/>
                    </a:ext>
                  </a:extLst>
                </a:gridCol>
              </a:tblGrid>
              <a:tr h="557381"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bg1"/>
                          </a:solidFill>
                        </a:rPr>
                        <a:t>Good</a:t>
                      </a:r>
                      <a:r>
                        <a:rPr lang="pt-PT" sz="2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PT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bg1"/>
                          </a:solidFill>
                        </a:rPr>
                        <a:t>Evil</a:t>
                      </a:r>
                      <a:r>
                        <a:rPr lang="pt-PT" sz="2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PT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173955"/>
                  </a:ext>
                </a:extLst>
              </a:tr>
              <a:tr h="557381"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Friend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Foe</a:t>
                      </a:r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627206"/>
                  </a:ext>
                </a:extLst>
              </a:tr>
              <a:tr h="557381"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Virtue</a:t>
                      </a:r>
                      <a:r>
                        <a:rPr lang="pt-PT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Vice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541115"/>
                  </a:ext>
                </a:extLst>
              </a:tr>
              <a:tr h="557381"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Nativist</a:t>
                      </a:r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Migrant</a:t>
                      </a:r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286"/>
                  </a:ext>
                </a:extLst>
              </a:tr>
              <a:tr h="557381"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People</a:t>
                      </a:r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Elite (</a:t>
                      </a:r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diversity</a:t>
                      </a:r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24470"/>
                  </a:ext>
                </a:extLst>
              </a:tr>
              <a:tr h="557381"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343003"/>
                  </a:ext>
                </a:extLst>
              </a:tr>
              <a:tr h="557381"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Nation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baseline="0" dirty="0" err="1" smtClean="0">
                          <a:solidFill>
                            <a:schemeClr val="tx1"/>
                          </a:solidFill>
                        </a:rPr>
                        <a:t>Globalization</a:t>
                      </a:r>
                      <a:r>
                        <a:rPr lang="pt-PT" sz="2400" b="0" baseline="0" dirty="0" smtClean="0">
                          <a:solidFill>
                            <a:schemeClr val="tx1"/>
                          </a:solidFill>
                        </a:rPr>
                        <a:t> (UN; EU; WTO; ICC) 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91243"/>
                  </a:ext>
                </a:extLst>
              </a:tr>
              <a:tr h="557381"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err="1" smtClean="0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 Street 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Wall Street</a:t>
                      </a:r>
                      <a:endParaRPr lang="pt-PT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96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Populist</a:t>
            </a:r>
            <a:r>
              <a:rPr lang="pt-PT" dirty="0" smtClean="0"/>
              <a:t> </a:t>
            </a:r>
            <a:r>
              <a:rPr lang="pt-PT" dirty="0" err="1" smtClean="0"/>
              <a:t>rethoric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1143000" y="2053142"/>
            <a:ext cx="475488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The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only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antidote to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decades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of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ruinous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rule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by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a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small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handful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of elites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is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a bold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infusion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of 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popular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will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.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On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every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major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issue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affecting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this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country,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the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people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are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right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and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the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governing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elite are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wrong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.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The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elites are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wrong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on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taxes,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on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the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size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of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government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,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on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trade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,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on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immigration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,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on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foreign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pt-PT" altLang="pt-PT" sz="24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policy</a:t>
            </a:r>
            <a:r>
              <a:rPr kumimoji="0" lang="pt-PT" altLang="pt-PT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--</a:t>
            </a:r>
            <a:r>
              <a:rPr kumimoji="0" lang="pt-PT" altLang="pt-PT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Donald</a:t>
            </a:r>
            <a:r>
              <a:rPr kumimoji="0" lang="pt-PT" altLang="pt-P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J. </a:t>
            </a:r>
            <a:r>
              <a:rPr kumimoji="0" lang="pt-PT" altLang="pt-PT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Trump</a:t>
            </a:r>
            <a:r>
              <a:rPr kumimoji="0" lang="pt-PT" altLang="pt-P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kumimoji="0" lang="pt-PT" altLang="pt-PT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</a:t>
            </a:r>
            <a:r>
              <a:rPr kumimoji="0" lang="pt-PT" altLang="pt-PT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Wall Street </a:t>
            </a:r>
            <a:r>
              <a:rPr kumimoji="0" lang="pt-PT" altLang="pt-PT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Journal</a:t>
            </a:r>
            <a:r>
              <a:rPr kumimoji="0" lang="pt-PT" altLang="pt-P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</a:t>
            </a:r>
            <a:endParaRPr kumimoji="0" lang="pt-PT" alt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April</a:t>
            </a:r>
            <a:r>
              <a:rPr kumimoji="0" lang="pt-PT" altLang="pt-P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14, 2016</a:t>
            </a:r>
            <a:endParaRPr kumimoji="0" lang="pt-PT" alt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Marcador de Posição de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7450" y="2882972"/>
            <a:ext cx="4754563" cy="23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ways</a:t>
            </a:r>
            <a:r>
              <a:rPr lang="pt-PT" dirty="0" smtClean="0"/>
              <a:t> of </a:t>
            </a:r>
            <a:r>
              <a:rPr lang="pt-PT" dirty="0" err="1" smtClean="0"/>
              <a:t>populism</a:t>
            </a:r>
            <a:r>
              <a:rPr lang="pt-PT" dirty="0" smtClean="0"/>
              <a:t> (</a:t>
            </a:r>
            <a:r>
              <a:rPr lang="pt-PT" dirty="0" err="1" smtClean="0"/>
              <a:t>strategy</a:t>
            </a:r>
            <a:r>
              <a:rPr lang="pt-PT" dirty="0" smtClean="0"/>
              <a:t>)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Simple</a:t>
            </a:r>
            <a:r>
              <a:rPr lang="pt-PT" dirty="0" smtClean="0"/>
              <a:t> </a:t>
            </a:r>
            <a:r>
              <a:rPr lang="pt-PT" dirty="0" err="1" smtClean="0"/>
              <a:t>rethoric</a:t>
            </a:r>
            <a:endParaRPr lang="pt-P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Anti-elitism</a:t>
            </a:r>
            <a:r>
              <a:rPr lang="pt-PT" dirty="0" smtClean="0"/>
              <a:t> (</a:t>
            </a:r>
            <a:r>
              <a:rPr lang="pt-PT" dirty="0" err="1" smtClean="0"/>
              <a:t>anti-experts</a:t>
            </a:r>
            <a:r>
              <a:rPr lang="pt-PT" dirty="0" smtClean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Collectivism</a:t>
            </a:r>
            <a:r>
              <a:rPr lang="pt-PT" dirty="0" smtClean="0"/>
              <a:t> (</a:t>
            </a:r>
            <a:r>
              <a:rPr lang="pt-PT" dirty="0" err="1" smtClean="0"/>
              <a:t>majority</a:t>
            </a:r>
            <a:r>
              <a:rPr lang="pt-PT" dirty="0" smtClean="0"/>
              <a:t>; </a:t>
            </a:r>
            <a:r>
              <a:rPr lang="pt-PT" dirty="0" err="1" smtClean="0"/>
              <a:t>nation</a:t>
            </a:r>
            <a:r>
              <a:rPr lang="pt-PT" dirty="0" smtClean="0"/>
              <a:t>; </a:t>
            </a:r>
            <a:r>
              <a:rPr lang="pt-PT" dirty="0" err="1" smtClean="0"/>
              <a:t>state</a:t>
            </a:r>
            <a:r>
              <a:rPr lang="pt-PT" dirty="0" smtClean="0"/>
              <a:t>; </a:t>
            </a:r>
            <a:r>
              <a:rPr lang="pt-PT" dirty="0" err="1" smtClean="0"/>
              <a:t>people</a:t>
            </a:r>
            <a:r>
              <a:rPr lang="pt-PT" dirty="0" smtClean="0"/>
              <a:t>) 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Fake</a:t>
            </a:r>
            <a:r>
              <a:rPr lang="pt-PT" dirty="0" smtClean="0"/>
              <a:t> </a:t>
            </a:r>
            <a:r>
              <a:rPr lang="pt-PT" dirty="0" err="1" smtClean="0"/>
              <a:t>news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incitement</a:t>
            </a:r>
            <a:r>
              <a:rPr lang="pt-PT" dirty="0" smtClean="0"/>
              <a:t> to </a:t>
            </a:r>
            <a:r>
              <a:rPr lang="pt-PT" dirty="0" err="1" smtClean="0"/>
              <a:t>violence</a:t>
            </a:r>
            <a:r>
              <a:rPr lang="pt-PT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Conspiracy</a:t>
            </a:r>
            <a:r>
              <a:rPr lang="pt-PT" dirty="0" smtClean="0"/>
              <a:t> </a:t>
            </a:r>
            <a:r>
              <a:rPr lang="pt-PT" dirty="0" err="1" smtClean="0"/>
              <a:t>theories</a:t>
            </a:r>
            <a:r>
              <a:rPr lang="pt-PT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Fear</a:t>
            </a:r>
            <a:r>
              <a:rPr lang="pt-PT" dirty="0" smtClean="0"/>
              <a:t> </a:t>
            </a:r>
            <a:r>
              <a:rPr lang="pt-PT" dirty="0" err="1" smtClean="0"/>
              <a:t>mongering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 smtClean="0"/>
              <a:t>Attacks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media </a:t>
            </a: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0806" y="2057399"/>
            <a:ext cx="4571276" cy="33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Vermelho Cor de L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1548</TotalTime>
  <Words>1172</Words>
  <Application>Microsoft Office PowerPoint</Application>
  <PresentationFormat>Ecrã Panorâmico</PresentationFormat>
  <Paragraphs>237</Paragraphs>
  <Slides>31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6" baseType="lpstr">
      <vt:lpstr>Arial</vt:lpstr>
      <vt:lpstr>Corbel</vt:lpstr>
      <vt:lpstr>helvetica neue</vt:lpstr>
      <vt:lpstr>Verdana</vt:lpstr>
      <vt:lpstr>Base</vt:lpstr>
      <vt:lpstr>Freedom of religion and expression  POSTSECULARISM AND THE CHALLANGES OF POPULISM</vt:lpstr>
      <vt:lpstr>What is populism?</vt:lpstr>
      <vt:lpstr>The Roots of Populism (ideology) </vt:lpstr>
      <vt:lpstr>Populist nationalism </vt:lpstr>
      <vt:lpstr>Characteristics of Populism (discourse)</vt:lpstr>
      <vt:lpstr>The targets of populism (discourse)  </vt:lpstr>
      <vt:lpstr>Populist Manichaeism </vt:lpstr>
      <vt:lpstr>Populist rethoric </vt:lpstr>
      <vt:lpstr>The ways of populism (strategy) </vt:lpstr>
      <vt:lpstr>The populist mindset (style)  </vt:lpstr>
      <vt:lpstr>The populist leader (style) </vt:lpstr>
      <vt:lpstr>Populism in Europe  (political mobilization)  </vt:lpstr>
      <vt:lpstr>Populism in the Americas </vt:lpstr>
      <vt:lpstr>Populism in the World </vt:lpstr>
      <vt:lpstr>Democracy and Populism </vt:lpstr>
      <vt:lpstr>Populism and governance </vt:lpstr>
      <vt:lpstr>Constitutional impact of Populism</vt:lpstr>
      <vt:lpstr>Populism and liberal democracy </vt:lpstr>
      <vt:lpstr>Constitutional impact of Populism</vt:lpstr>
      <vt:lpstr>Constitutional impact of Populism</vt:lpstr>
      <vt:lpstr>Constitutional impact of Populism</vt:lpstr>
      <vt:lpstr>Constitutional impact of populism</vt:lpstr>
      <vt:lpstr>Populism and freedom of expression</vt:lpstr>
      <vt:lpstr>Populism and freedom of religion  </vt:lpstr>
      <vt:lpstr>Important lessons of Populism</vt:lpstr>
      <vt:lpstr>Overcoming Populism</vt:lpstr>
      <vt:lpstr>Postsecularism </vt:lpstr>
      <vt:lpstr>Overcoming Populism through freedom of religion </vt:lpstr>
      <vt:lpstr>Overcoming Populism through freedom of expression</vt:lpstr>
      <vt:lpstr>Overcoming Populism </vt:lpstr>
      <vt:lpstr>Overcoming Populism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of religion and expression  THE CHALLANGES OF POPULISM</dc:title>
  <dc:creator>Jónatas Machado</dc:creator>
  <cp:lastModifiedBy>Jónatas Machado</cp:lastModifiedBy>
  <cp:revision>60</cp:revision>
  <dcterms:created xsi:type="dcterms:W3CDTF">2018-04-05T16:28:23Z</dcterms:created>
  <dcterms:modified xsi:type="dcterms:W3CDTF">2018-07-03T18:07:13Z</dcterms:modified>
</cp:coreProperties>
</file>