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7" r:id="rId1"/>
  </p:sldMasterIdLst>
  <p:notesMasterIdLst>
    <p:notesMasterId r:id="rId44"/>
  </p:notesMasterIdLst>
  <p:sldIdLst>
    <p:sldId id="257" r:id="rId2"/>
    <p:sldId id="314" r:id="rId3"/>
    <p:sldId id="298" r:id="rId4"/>
    <p:sldId id="301" r:id="rId5"/>
    <p:sldId id="259" r:id="rId6"/>
    <p:sldId id="293" r:id="rId7"/>
    <p:sldId id="295" r:id="rId8"/>
    <p:sldId id="300" r:id="rId9"/>
    <p:sldId id="292" r:id="rId10"/>
    <p:sldId id="312" r:id="rId11"/>
    <p:sldId id="302" r:id="rId12"/>
    <p:sldId id="313" r:id="rId13"/>
    <p:sldId id="311" r:id="rId14"/>
    <p:sldId id="308" r:id="rId15"/>
    <p:sldId id="299" r:id="rId16"/>
    <p:sldId id="315" r:id="rId17"/>
    <p:sldId id="316" r:id="rId18"/>
    <p:sldId id="309" r:id="rId19"/>
    <p:sldId id="310" r:id="rId20"/>
    <p:sldId id="303"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304" r:id="rId41"/>
    <p:sldId id="306" r:id="rId42"/>
    <p:sldId id="305" r:id="rId43"/>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8" autoAdjust="0"/>
    <p:restoredTop sz="94660"/>
  </p:normalViewPr>
  <p:slideViewPr>
    <p:cSldViewPr snapToGrid="0">
      <p:cViewPr varScale="1">
        <p:scale>
          <a:sx n="79" d="100"/>
          <a:sy n="79" d="100"/>
        </p:scale>
        <p:origin x="96"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AC6212-4302-4472-8A17-8181350FA89C}" type="datetimeFigureOut">
              <a:rPr lang="pt-PT" smtClean="0"/>
              <a:t>12/06/2019</a:t>
            </a:fld>
            <a:endParaRPr lang="pt-PT"/>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5DE488-E80F-4173-AB05-DBB3D790126D}" type="slidenum">
              <a:rPr lang="pt-PT" smtClean="0"/>
              <a:t>‹nº›</a:t>
            </a:fld>
            <a:endParaRPr lang="pt-PT"/>
          </a:p>
        </p:txBody>
      </p:sp>
    </p:spTree>
    <p:extLst>
      <p:ext uri="{BB962C8B-B14F-4D97-AF65-F5344CB8AC3E}">
        <p14:creationId xmlns:p14="http://schemas.microsoft.com/office/powerpoint/2010/main" val="2165235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txBox="1">
            <a:spLocks noGrp="1"/>
          </p:cNvSpPr>
          <p:nvPr>
            <p:ph type="body" sz="quarter" idx="1"/>
          </p:nvPr>
        </p:nvSpPr>
        <p:spPr/>
        <p:txBody>
          <a:bodyPr/>
          <a:lstStyle/>
          <a:p>
            <a:endParaRPr lang="pt-PT" dirty="0"/>
          </a:p>
        </p:txBody>
      </p:sp>
      <p:sp>
        <p:nvSpPr>
          <p:cNvPr id="4" name="Marcador de Posição do Número do Diapositivo 3"/>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CFED438-0A29-49F0-9DF5-28E905E510CD}" type="slidenum">
              <a:t>1</a:t>
            </a:fld>
            <a:endParaRPr lang="pt-PT" sz="1200" b="0" i="0" u="none" strike="noStrike" kern="1200" cap="none" spc="0" baseline="0" dirty="0">
              <a:solidFill>
                <a:srgbClr val="000000"/>
              </a:solidFill>
              <a:uFillTx/>
              <a:latin typeface="Calibri"/>
            </a:endParaRPr>
          </a:p>
        </p:txBody>
      </p:sp>
    </p:spTree>
    <p:extLst>
      <p:ext uri="{BB962C8B-B14F-4D97-AF65-F5344CB8AC3E}">
        <p14:creationId xmlns:p14="http://schemas.microsoft.com/office/powerpoint/2010/main" val="3427176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txBox="1">
            <a:spLocks noGrp="1"/>
          </p:cNvSpPr>
          <p:nvPr>
            <p:ph type="body" sz="quarter" idx="1"/>
          </p:nvPr>
        </p:nvSpPr>
        <p:spPr/>
        <p:txBody>
          <a:bodyPr/>
          <a:lstStyle/>
          <a:p>
            <a:endParaRPr lang="pt-PT"/>
          </a:p>
        </p:txBody>
      </p:sp>
      <p:sp>
        <p:nvSpPr>
          <p:cNvPr id="4" name="Marcador de Posição do Número do Diapositivo 3"/>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7470720-8A74-4EFE-9BE1-6E49FB0A6699}" type="slidenum">
              <a:t>27</a:t>
            </a:fld>
            <a:endParaRPr lang="pt-PT" sz="1200" b="0" i="0" u="none" strike="noStrike" kern="1200" cap="none" spc="0" baseline="0">
              <a:solidFill>
                <a:srgbClr val="000000"/>
              </a:solidFill>
              <a:uFillTx/>
              <a:latin typeface="Calibri"/>
              <a:ea typeface=""/>
              <a:cs typeface=""/>
            </a:endParaRPr>
          </a:p>
        </p:txBody>
      </p:sp>
    </p:spTree>
    <p:extLst>
      <p:ext uri="{BB962C8B-B14F-4D97-AF65-F5344CB8AC3E}">
        <p14:creationId xmlns:p14="http://schemas.microsoft.com/office/powerpoint/2010/main" val="3488774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txBox="1">
            <a:spLocks noGrp="1"/>
          </p:cNvSpPr>
          <p:nvPr>
            <p:ph type="body" sz="quarter" idx="1"/>
          </p:nvPr>
        </p:nvSpPr>
        <p:spPr/>
        <p:txBody>
          <a:bodyPr/>
          <a:lstStyle/>
          <a:p>
            <a:endParaRPr lang="pt-PT"/>
          </a:p>
        </p:txBody>
      </p:sp>
      <p:sp>
        <p:nvSpPr>
          <p:cNvPr id="4" name="Marcador de Posição do Número do Diapositivo 3"/>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2FFF400-8917-47EA-A4C7-6AE81778643C}" type="slidenum">
              <a:t>28</a:t>
            </a:fld>
            <a:endParaRPr lang="pt-PT" sz="1200" b="0" i="0" u="none" strike="noStrike" kern="1200" cap="none" spc="0" baseline="0">
              <a:solidFill>
                <a:srgbClr val="000000"/>
              </a:solidFill>
              <a:uFillTx/>
              <a:latin typeface="Calibri"/>
              <a:ea typeface=""/>
              <a:cs typeface=""/>
            </a:endParaRPr>
          </a:p>
        </p:txBody>
      </p:sp>
    </p:spTree>
    <p:extLst>
      <p:ext uri="{BB962C8B-B14F-4D97-AF65-F5344CB8AC3E}">
        <p14:creationId xmlns:p14="http://schemas.microsoft.com/office/powerpoint/2010/main" val="1880742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txBox="1">
            <a:spLocks noGrp="1"/>
          </p:cNvSpPr>
          <p:nvPr>
            <p:ph type="body" sz="quarter" idx="1"/>
          </p:nvPr>
        </p:nvSpPr>
        <p:spPr/>
        <p:txBody>
          <a:bodyPr/>
          <a:lstStyle/>
          <a:p>
            <a:endParaRPr lang="pt-PT"/>
          </a:p>
        </p:txBody>
      </p:sp>
      <p:sp>
        <p:nvSpPr>
          <p:cNvPr id="4" name="Marcador de Posição do Número do Diapositivo 3"/>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C124608-1300-44B3-9F22-CBD6053C7CDE}" type="slidenum">
              <a:t>29</a:t>
            </a:fld>
            <a:endParaRPr lang="pt-PT" sz="1200" b="0" i="0" u="none" strike="noStrike" kern="1200" cap="none" spc="0" baseline="0">
              <a:solidFill>
                <a:srgbClr val="000000"/>
              </a:solidFill>
              <a:uFillTx/>
              <a:latin typeface="Calibri"/>
              <a:ea typeface=""/>
              <a:cs typeface=""/>
            </a:endParaRPr>
          </a:p>
        </p:txBody>
      </p:sp>
    </p:spTree>
    <p:extLst>
      <p:ext uri="{BB962C8B-B14F-4D97-AF65-F5344CB8AC3E}">
        <p14:creationId xmlns:p14="http://schemas.microsoft.com/office/powerpoint/2010/main" val="3060391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txBox="1">
            <a:spLocks noGrp="1"/>
          </p:cNvSpPr>
          <p:nvPr>
            <p:ph type="body" sz="quarter" idx="1"/>
          </p:nvPr>
        </p:nvSpPr>
        <p:spPr/>
        <p:txBody>
          <a:bodyPr/>
          <a:lstStyle/>
          <a:p>
            <a:endParaRPr lang="pt-PT"/>
          </a:p>
        </p:txBody>
      </p:sp>
      <p:sp>
        <p:nvSpPr>
          <p:cNvPr id="4" name="Marcador de Posição do Número do Diapositivo 3"/>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34F29E7-E2E6-40CE-B7E4-5844FD99E845}" type="slidenum">
              <a:t>30</a:t>
            </a:fld>
            <a:endParaRPr lang="pt-PT" sz="1200" b="0" i="0" u="none" strike="noStrike" kern="1200" cap="none" spc="0" baseline="0">
              <a:solidFill>
                <a:srgbClr val="000000"/>
              </a:solidFill>
              <a:uFillTx/>
              <a:latin typeface="Calibri"/>
              <a:ea typeface=""/>
              <a:cs typeface=""/>
            </a:endParaRPr>
          </a:p>
        </p:txBody>
      </p:sp>
    </p:spTree>
    <p:extLst>
      <p:ext uri="{BB962C8B-B14F-4D97-AF65-F5344CB8AC3E}">
        <p14:creationId xmlns:p14="http://schemas.microsoft.com/office/powerpoint/2010/main" val="1525710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txBox="1">
            <a:spLocks noGrp="1"/>
          </p:cNvSpPr>
          <p:nvPr>
            <p:ph type="body" sz="quarter" idx="1"/>
          </p:nvPr>
        </p:nvSpPr>
        <p:spPr/>
        <p:txBody>
          <a:bodyPr/>
          <a:lstStyle/>
          <a:p>
            <a:endParaRPr lang="pt-PT"/>
          </a:p>
        </p:txBody>
      </p:sp>
      <p:sp>
        <p:nvSpPr>
          <p:cNvPr id="4" name="Marcador de Posição do Número do Diapositivo 3"/>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3C31A33-DBB2-4531-9A3F-0D05309401C8}" type="slidenum">
              <a:t>31</a:t>
            </a:fld>
            <a:endParaRPr lang="pt-PT" sz="1200" b="0" i="0" u="none" strike="noStrike" kern="1200" cap="none" spc="0" baseline="0">
              <a:solidFill>
                <a:srgbClr val="000000"/>
              </a:solidFill>
              <a:uFillTx/>
              <a:latin typeface="Calibri"/>
              <a:ea typeface=""/>
              <a:cs typeface=""/>
            </a:endParaRPr>
          </a:p>
        </p:txBody>
      </p:sp>
    </p:spTree>
    <p:extLst>
      <p:ext uri="{BB962C8B-B14F-4D97-AF65-F5344CB8AC3E}">
        <p14:creationId xmlns:p14="http://schemas.microsoft.com/office/powerpoint/2010/main" val="1146483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txBox="1">
            <a:spLocks noGrp="1"/>
          </p:cNvSpPr>
          <p:nvPr>
            <p:ph type="body" sz="quarter" idx="1"/>
          </p:nvPr>
        </p:nvSpPr>
        <p:spPr/>
        <p:txBody>
          <a:bodyPr/>
          <a:lstStyle/>
          <a:p>
            <a:endParaRPr lang="pt-PT"/>
          </a:p>
        </p:txBody>
      </p:sp>
      <p:sp>
        <p:nvSpPr>
          <p:cNvPr id="4" name="Marcador de Posição do Número do Diapositivo 3"/>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39EC094-56A1-4BD1-89FE-97203DACD0F7}" type="slidenum">
              <a:t>32</a:t>
            </a:fld>
            <a:endParaRPr lang="pt-PT" sz="1200" b="0" i="0" u="none" strike="noStrike" kern="1200" cap="none" spc="0" baseline="0">
              <a:solidFill>
                <a:srgbClr val="000000"/>
              </a:solidFill>
              <a:uFillTx/>
              <a:latin typeface="Calibri"/>
              <a:ea typeface=""/>
              <a:cs typeface=""/>
            </a:endParaRPr>
          </a:p>
        </p:txBody>
      </p:sp>
    </p:spTree>
    <p:extLst>
      <p:ext uri="{BB962C8B-B14F-4D97-AF65-F5344CB8AC3E}">
        <p14:creationId xmlns:p14="http://schemas.microsoft.com/office/powerpoint/2010/main" val="792139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txBox="1">
            <a:spLocks noGrp="1"/>
          </p:cNvSpPr>
          <p:nvPr>
            <p:ph type="body" sz="quarter" idx="1"/>
          </p:nvPr>
        </p:nvSpPr>
        <p:spPr/>
        <p:txBody>
          <a:bodyPr/>
          <a:lstStyle/>
          <a:p>
            <a:endParaRPr lang="pt-PT"/>
          </a:p>
        </p:txBody>
      </p:sp>
      <p:sp>
        <p:nvSpPr>
          <p:cNvPr id="4" name="Marcador de Posição do Número do Diapositivo 3"/>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B278BED-6F5B-49FB-872F-9D07141073E5}" type="slidenum">
              <a:t>33</a:t>
            </a:fld>
            <a:endParaRPr lang="pt-PT" sz="1200" b="0" i="0" u="none" strike="noStrike" kern="1200" cap="none" spc="0" baseline="0">
              <a:solidFill>
                <a:srgbClr val="000000"/>
              </a:solidFill>
              <a:uFillTx/>
              <a:latin typeface="Calibri"/>
              <a:ea typeface=""/>
              <a:cs typeface=""/>
            </a:endParaRPr>
          </a:p>
        </p:txBody>
      </p:sp>
    </p:spTree>
    <p:extLst>
      <p:ext uri="{BB962C8B-B14F-4D97-AF65-F5344CB8AC3E}">
        <p14:creationId xmlns:p14="http://schemas.microsoft.com/office/powerpoint/2010/main" val="29645561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txBox="1">
            <a:spLocks noGrp="1"/>
          </p:cNvSpPr>
          <p:nvPr>
            <p:ph type="body" sz="quarter" idx="1"/>
          </p:nvPr>
        </p:nvSpPr>
        <p:spPr/>
        <p:txBody>
          <a:bodyPr/>
          <a:lstStyle/>
          <a:p>
            <a:endParaRPr lang="pt-PT"/>
          </a:p>
        </p:txBody>
      </p:sp>
      <p:sp>
        <p:nvSpPr>
          <p:cNvPr id="4" name="Marcador de Posição do Número do Diapositivo 3"/>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7CB931C-9F0A-43D3-99FB-EBEFCA0E21FC}" type="slidenum">
              <a:t>34</a:t>
            </a:fld>
            <a:endParaRPr lang="pt-PT" sz="1200" b="0" i="0" u="none" strike="noStrike" kern="1200" cap="none" spc="0" baseline="0">
              <a:solidFill>
                <a:srgbClr val="000000"/>
              </a:solidFill>
              <a:uFillTx/>
              <a:latin typeface="Calibri"/>
              <a:ea typeface=""/>
              <a:cs typeface=""/>
            </a:endParaRPr>
          </a:p>
        </p:txBody>
      </p:sp>
    </p:spTree>
    <p:extLst>
      <p:ext uri="{BB962C8B-B14F-4D97-AF65-F5344CB8AC3E}">
        <p14:creationId xmlns:p14="http://schemas.microsoft.com/office/powerpoint/2010/main" val="5937813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txBox="1">
            <a:spLocks noGrp="1"/>
          </p:cNvSpPr>
          <p:nvPr>
            <p:ph type="body" sz="quarter" idx="1"/>
          </p:nvPr>
        </p:nvSpPr>
        <p:spPr/>
        <p:txBody>
          <a:bodyPr/>
          <a:lstStyle/>
          <a:p>
            <a:endParaRPr lang="pt-PT"/>
          </a:p>
        </p:txBody>
      </p:sp>
      <p:sp>
        <p:nvSpPr>
          <p:cNvPr id="4" name="Marcador de Posição do Número do Diapositivo 3"/>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F05164A-5359-492F-9182-2E92F5DEB9F7}" type="slidenum">
              <a:t>35</a:t>
            </a:fld>
            <a:endParaRPr lang="pt-PT" sz="1200" b="0" i="0" u="none" strike="noStrike" kern="1200" cap="none" spc="0" baseline="0">
              <a:solidFill>
                <a:srgbClr val="000000"/>
              </a:solidFill>
              <a:uFillTx/>
              <a:latin typeface="Calibri"/>
              <a:ea typeface=""/>
              <a:cs typeface=""/>
            </a:endParaRPr>
          </a:p>
        </p:txBody>
      </p:sp>
    </p:spTree>
    <p:extLst>
      <p:ext uri="{BB962C8B-B14F-4D97-AF65-F5344CB8AC3E}">
        <p14:creationId xmlns:p14="http://schemas.microsoft.com/office/powerpoint/2010/main" val="30978856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txBox="1">
            <a:spLocks noGrp="1"/>
          </p:cNvSpPr>
          <p:nvPr>
            <p:ph type="body" sz="quarter" idx="1"/>
          </p:nvPr>
        </p:nvSpPr>
        <p:spPr/>
        <p:txBody>
          <a:bodyPr/>
          <a:lstStyle/>
          <a:p>
            <a:endParaRPr lang="pt-PT"/>
          </a:p>
        </p:txBody>
      </p:sp>
      <p:sp>
        <p:nvSpPr>
          <p:cNvPr id="4" name="Marcador de Posição do Número do Diapositivo 3"/>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C29CF8F-0E8A-4AF6-9727-360B96032B7F}" type="slidenum">
              <a:t>36</a:t>
            </a:fld>
            <a:endParaRPr lang="pt-PT" sz="1200" b="0" i="0" u="none" strike="noStrike" kern="1200" cap="none" spc="0" baseline="0">
              <a:solidFill>
                <a:srgbClr val="000000"/>
              </a:solidFill>
              <a:uFillTx/>
              <a:latin typeface="Calibri"/>
              <a:ea typeface=""/>
              <a:cs typeface=""/>
            </a:endParaRPr>
          </a:p>
        </p:txBody>
      </p:sp>
    </p:spTree>
    <p:extLst>
      <p:ext uri="{BB962C8B-B14F-4D97-AF65-F5344CB8AC3E}">
        <p14:creationId xmlns:p14="http://schemas.microsoft.com/office/powerpoint/2010/main" val="770888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txBox="1">
            <a:spLocks noGrp="1"/>
          </p:cNvSpPr>
          <p:nvPr>
            <p:ph type="body" sz="quarter" idx="1"/>
          </p:nvPr>
        </p:nvSpPr>
        <p:spPr/>
        <p:txBody>
          <a:bodyPr/>
          <a:lstStyle/>
          <a:p>
            <a:endParaRPr lang="pt-PT"/>
          </a:p>
        </p:txBody>
      </p:sp>
      <p:sp>
        <p:nvSpPr>
          <p:cNvPr id="4" name="Marcador de Posição do Número do Diapositivo 3"/>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5C8E9DB-487C-44F0-BDD2-25D920019F9D}" type="slidenum">
              <a:t>5</a:t>
            </a:fld>
            <a:endParaRPr lang="pt-PT"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35147148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txBox="1">
            <a:spLocks noGrp="1"/>
          </p:cNvSpPr>
          <p:nvPr>
            <p:ph type="body" sz="quarter" idx="1"/>
          </p:nvPr>
        </p:nvSpPr>
        <p:spPr/>
        <p:txBody>
          <a:bodyPr/>
          <a:lstStyle/>
          <a:p>
            <a:endParaRPr lang="pt-PT"/>
          </a:p>
        </p:txBody>
      </p:sp>
      <p:sp>
        <p:nvSpPr>
          <p:cNvPr id="4" name="Marcador de Posição do Número do Diapositivo 3"/>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992D564-47FB-467C-9741-8CF8353D1463}" type="slidenum">
              <a:t>37</a:t>
            </a:fld>
            <a:endParaRPr lang="pt-PT"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7119293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txBox="1">
            <a:spLocks noGrp="1"/>
          </p:cNvSpPr>
          <p:nvPr>
            <p:ph type="body" sz="quarter" idx="1"/>
          </p:nvPr>
        </p:nvSpPr>
        <p:spPr/>
        <p:txBody>
          <a:bodyPr/>
          <a:lstStyle/>
          <a:p>
            <a:endParaRPr lang="pt-PT"/>
          </a:p>
        </p:txBody>
      </p:sp>
      <p:sp>
        <p:nvSpPr>
          <p:cNvPr id="4" name="Marcador de Posição do Número do Diapositivo 3"/>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0D52D7F-5846-4463-AA60-278C6CBEB4EB}" type="slidenum">
              <a:t>38</a:t>
            </a:fld>
            <a:endParaRPr lang="pt-PT"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40580228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txBox="1">
            <a:spLocks noGrp="1"/>
          </p:cNvSpPr>
          <p:nvPr>
            <p:ph type="body" sz="quarter" idx="1"/>
          </p:nvPr>
        </p:nvSpPr>
        <p:spPr/>
        <p:txBody>
          <a:bodyPr/>
          <a:lstStyle/>
          <a:p>
            <a:endParaRPr lang="pt-PT"/>
          </a:p>
        </p:txBody>
      </p:sp>
      <p:sp>
        <p:nvSpPr>
          <p:cNvPr id="4" name="Marcador de Posição do Número do Diapositivo 3"/>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64F37BE-8141-470C-BDF9-57374830E2E3}" type="slidenum">
              <a:t>39</a:t>
            </a:fld>
            <a:endParaRPr lang="pt-PT"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1529375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txBox="1">
            <a:spLocks noGrp="1"/>
          </p:cNvSpPr>
          <p:nvPr>
            <p:ph type="body" sz="quarter" idx="1"/>
          </p:nvPr>
        </p:nvSpPr>
        <p:spPr/>
        <p:txBody>
          <a:bodyPr/>
          <a:lstStyle/>
          <a:p>
            <a:endParaRPr lang="pt-PT"/>
          </a:p>
        </p:txBody>
      </p:sp>
      <p:sp>
        <p:nvSpPr>
          <p:cNvPr id="4" name="Marcador de Posição do Número do Diapositivo 3"/>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8B37B12-269D-4244-9714-AE1A61828B91}" type="slidenum">
              <a:t>15</a:t>
            </a:fld>
            <a:endParaRPr lang="pt-PT"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4155420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txBox="1">
            <a:spLocks noGrp="1"/>
          </p:cNvSpPr>
          <p:nvPr>
            <p:ph type="body" sz="quarter" idx="1"/>
          </p:nvPr>
        </p:nvSpPr>
        <p:spPr/>
        <p:txBody>
          <a:bodyPr/>
          <a:lstStyle/>
          <a:p>
            <a:endParaRPr lang="pt-PT"/>
          </a:p>
        </p:txBody>
      </p:sp>
      <p:sp>
        <p:nvSpPr>
          <p:cNvPr id="4" name="Marcador de Posição do Número do Diapositivo 3"/>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938AFCB-3B06-436E-903A-D23ADA48FA65}" type="slidenum">
              <a:t>21</a:t>
            </a:fld>
            <a:endParaRPr lang="pt-PT" sz="1200" b="0" i="0" u="none" strike="noStrike" kern="1200" cap="none" spc="0" baseline="0">
              <a:solidFill>
                <a:srgbClr val="000000"/>
              </a:solidFill>
              <a:uFillTx/>
              <a:latin typeface="Calibri"/>
              <a:ea typeface=""/>
              <a:cs typeface=""/>
            </a:endParaRPr>
          </a:p>
        </p:txBody>
      </p:sp>
    </p:spTree>
    <p:extLst>
      <p:ext uri="{BB962C8B-B14F-4D97-AF65-F5344CB8AC3E}">
        <p14:creationId xmlns:p14="http://schemas.microsoft.com/office/powerpoint/2010/main" val="3140914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txBox="1">
            <a:spLocks noGrp="1"/>
          </p:cNvSpPr>
          <p:nvPr>
            <p:ph type="body" sz="quarter" idx="1"/>
          </p:nvPr>
        </p:nvSpPr>
        <p:spPr/>
        <p:txBody>
          <a:bodyPr/>
          <a:lstStyle/>
          <a:p>
            <a:endParaRPr lang="pt-PT"/>
          </a:p>
        </p:txBody>
      </p:sp>
      <p:sp>
        <p:nvSpPr>
          <p:cNvPr id="4" name="Marcador de Posição do Número do Diapositivo 3"/>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43B321E-A3A0-426F-9798-9EA575CDCD3D}" type="slidenum">
              <a:t>22</a:t>
            </a:fld>
            <a:endParaRPr lang="pt-PT" sz="1200" b="0" i="0" u="none" strike="noStrike" kern="1200" cap="none" spc="0" baseline="0">
              <a:solidFill>
                <a:srgbClr val="000000"/>
              </a:solidFill>
              <a:uFillTx/>
              <a:latin typeface="Calibri"/>
              <a:ea typeface=""/>
              <a:cs typeface=""/>
            </a:endParaRPr>
          </a:p>
        </p:txBody>
      </p:sp>
    </p:spTree>
    <p:extLst>
      <p:ext uri="{BB962C8B-B14F-4D97-AF65-F5344CB8AC3E}">
        <p14:creationId xmlns:p14="http://schemas.microsoft.com/office/powerpoint/2010/main" val="1910504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txBox="1">
            <a:spLocks noGrp="1"/>
          </p:cNvSpPr>
          <p:nvPr>
            <p:ph type="body" sz="quarter" idx="1"/>
          </p:nvPr>
        </p:nvSpPr>
        <p:spPr/>
        <p:txBody>
          <a:bodyPr/>
          <a:lstStyle/>
          <a:p>
            <a:endParaRPr lang="pt-PT"/>
          </a:p>
        </p:txBody>
      </p:sp>
      <p:sp>
        <p:nvSpPr>
          <p:cNvPr id="4" name="Marcador de Posição do Número do Diapositivo 3"/>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0766EF7-F1AC-4FCE-A108-23DAC5D0CF84}" type="slidenum">
              <a:t>23</a:t>
            </a:fld>
            <a:endParaRPr lang="pt-PT" sz="1200" b="0" i="0" u="none" strike="noStrike" kern="1200" cap="none" spc="0" baseline="0">
              <a:solidFill>
                <a:srgbClr val="000000"/>
              </a:solidFill>
              <a:uFillTx/>
              <a:latin typeface="Calibri"/>
              <a:ea typeface=""/>
              <a:cs typeface=""/>
            </a:endParaRPr>
          </a:p>
        </p:txBody>
      </p:sp>
    </p:spTree>
    <p:extLst>
      <p:ext uri="{BB962C8B-B14F-4D97-AF65-F5344CB8AC3E}">
        <p14:creationId xmlns:p14="http://schemas.microsoft.com/office/powerpoint/2010/main" val="3553264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txBox="1">
            <a:spLocks noGrp="1"/>
          </p:cNvSpPr>
          <p:nvPr>
            <p:ph type="body" sz="quarter" idx="1"/>
          </p:nvPr>
        </p:nvSpPr>
        <p:spPr/>
        <p:txBody>
          <a:bodyPr/>
          <a:lstStyle/>
          <a:p>
            <a:endParaRPr lang="pt-PT"/>
          </a:p>
        </p:txBody>
      </p:sp>
      <p:sp>
        <p:nvSpPr>
          <p:cNvPr id="4" name="Marcador de Posição do Número do Diapositivo 3"/>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8717C40-2B4F-48BB-8C02-15989566497E}" type="slidenum">
              <a:t>24</a:t>
            </a:fld>
            <a:endParaRPr lang="pt-PT" sz="1200" b="0" i="0" u="none" strike="noStrike" kern="1200" cap="none" spc="0" baseline="0">
              <a:solidFill>
                <a:srgbClr val="000000"/>
              </a:solidFill>
              <a:uFillTx/>
              <a:latin typeface="Calibri"/>
              <a:ea typeface=""/>
              <a:cs typeface=""/>
            </a:endParaRPr>
          </a:p>
        </p:txBody>
      </p:sp>
    </p:spTree>
    <p:extLst>
      <p:ext uri="{BB962C8B-B14F-4D97-AF65-F5344CB8AC3E}">
        <p14:creationId xmlns:p14="http://schemas.microsoft.com/office/powerpoint/2010/main" val="2831178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txBox="1">
            <a:spLocks noGrp="1"/>
          </p:cNvSpPr>
          <p:nvPr>
            <p:ph type="body" sz="quarter" idx="1"/>
          </p:nvPr>
        </p:nvSpPr>
        <p:spPr/>
        <p:txBody>
          <a:bodyPr/>
          <a:lstStyle/>
          <a:p>
            <a:endParaRPr lang="pt-PT"/>
          </a:p>
        </p:txBody>
      </p:sp>
      <p:sp>
        <p:nvSpPr>
          <p:cNvPr id="4" name="Marcador de Posição do Número do Diapositivo 3"/>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BAD6782-E466-4EDD-9DC6-9CE1278541E9}" type="slidenum">
              <a:t>25</a:t>
            </a:fld>
            <a:endParaRPr lang="pt-PT"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858560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txBox="1">
            <a:spLocks noGrp="1"/>
          </p:cNvSpPr>
          <p:nvPr>
            <p:ph type="body" sz="quarter" idx="1"/>
          </p:nvPr>
        </p:nvSpPr>
        <p:spPr/>
        <p:txBody>
          <a:bodyPr/>
          <a:lstStyle/>
          <a:p>
            <a:endParaRPr lang="pt-PT"/>
          </a:p>
        </p:txBody>
      </p:sp>
      <p:sp>
        <p:nvSpPr>
          <p:cNvPr id="4" name="Marcador de Posição do Número do Diapositivo 3"/>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8CE6CF7-AB5C-4F11-B95D-95BBCFA2F455}" type="slidenum">
              <a:t>26</a:t>
            </a:fld>
            <a:endParaRPr lang="pt-PT"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686606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pt-PT" smtClean="0"/>
              <a:t>Clique para editar o estilo</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t-PT" smtClean="0"/>
              <a:t>Clique para editar o estilo do subtítulo do Modelo Global</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E4386A4B-8172-4A5E-BAFB-18AEFE2C65F9}" type="datetimeFigureOut">
              <a:rPr lang="pt-PT" smtClean="0"/>
              <a:t>12/06/2019</a:t>
            </a:fld>
            <a:endParaRPr lang="pt-PT"/>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pt-PT"/>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835CB1B-5C92-4F33-91BF-D82BEDC1CA33}" type="slidenum">
              <a:rPr lang="pt-PT" smtClean="0"/>
              <a:t>‹nº›</a:t>
            </a:fld>
            <a:endParaRPr lang="pt-PT"/>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6431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dirty="0"/>
          </a:p>
        </p:txBody>
      </p:sp>
      <p:sp>
        <p:nvSpPr>
          <p:cNvPr id="3" name="Vertical Text Placeholder 2"/>
          <p:cNvSpPr>
            <a:spLocks noGrp="1"/>
          </p:cNvSpPr>
          <p:nvPr>
            <p:ph type="body" orient="vert" idx="1"/>
          </p:nvPr>
        </p:nvSpPr>
        <p:spPr/>
        <p:txBody>
          <a:bodyPr vert="eaVert"/>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10"/>
          </p:nvPr>
        </p:nvSpPr>
        <p:spPr/>
        <p:txBody>
          <a:bodyPr/>
          <a:lstStyle/>
          <a:p>
            <a:fld id="{E4386A4B-8172-4A5E-BAFB-18AEFE2C65F9}" type="datetimeFigureOut">
              <a:rPr lang="pt-PT" smtClean="0"/>
              <a:t>12/06/2019</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3835CB1B-5C92-4F33-91BF-D82BEDC1CA33}" type="slidenum">
              <a:rPr lang="pt-PT" smtClean="0"/>
              <a:t>‹nº›</a:t>
            </a:fld>
            <a:endParaRPr lang="pt-PT"/>
          </a:p>
        </p:txBody>
      </p:sp>
    </p:spTree>
    <p:extLst>
      <p:ext uri="{BB962C8B-B14F-4D97-AF65-F5344CB8AC3E}">
        <p14:creationId xmlns:p14="http://schemas.microsoft.com/office/powerpoint/2010/main" val="1485134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pt-PT" smtClean="0"/>
              <a:t>Clique para editar o estilo</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10"/>
          </p:nvPr>
        </p:nvSpPr>
        <p:spPr/>
        <p:txBody>
          <a:bodyPr/>
          <a:lstStyle/>
          <a:p>
            <a:fld id="{E4386A4B-8172-4A5E-BAFB-18AEFE2C65F9}" type="datetimeFigureOut">
              <a:rPr lang="pt-PT" smtClean="0"/>
              <a:t>12/06/2019</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3835CB1B-5C92-4F33-91BF-D82BEDC1CA33}" type="slidenum">
              <a:rPr lang="pt-PT" smtClean="0"/>
              <a:t>‹nº›</a:t>
            </a:fld>
            <a:endParaRPr lang="pt-PT"/>
          </a:p>
        </p:txBody>
      </p:sp>
    </p:spTree>
    <p:extLst>
      <p:ext uri="{BB962C8B-B14F-4D97-AF65-F5344CB8AC3E}">
        <p14:creationId xmlns:p14="http://schemas.microsoft.com/office/powerpoint/2010/main" val="2373105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ítulo, ClipArt e texto">
    <p:spTree>
      <p:nvGrpSpPr>
        <p:cNvPr id="1" name=""/>
        <p:cNvGrpSpPr/>
        <p:nvPr/>
      </p:nvGrpSpPr>
      <p:grpSpPr>
        <a:xfrm>
          <a:off x="0" y="0"/>
          <a:ext cx="0" cy="0"/>
          <a:chOff x="0" y="0"/>
          <a:chExt cx="0" cy="0"/>
        </a:xfrm>
      </p:grpSpPr>
      <p:sp>
        <p:nvSpPr>
          <p:cNvPr id="2" name="Título 1"/>
          <p:cNvSpPr txBox="1">
            <a:spLocks noGrp="1"/>
          </p:cNvSpPr>
          <p:nvPr>
            <p:ph type="title"/>
          </p:nvPr>
        </p:nvSpPr>
        <p:spPr>
          <a:xfrm>
            <a:off x="914400" y="609603"/>
            <a:ext cx="10363200" cy="1143000"/>
          </a:xfrm>
        </p:spPr>
        <p:txBody>
          <a:bodyPr/>
          <a:lstStyle>
            <a:lvl1pPr>
              <a:defRPr/>
            </a:lvl1pPr>
          </a:lstStyle>
          <a:p>
            <a:pPr lvl="0"/>
            <a:r>
              <a:rPr lang="pt-PT"/>
              <a:t>Clique para editar o estilo</a:t>
            </a:r>
          </a:p>
        </p:txBody>
      </p:sp>
      <p:sp>
        <p:nvSpPr>
          <p:cNvPr id="3" name="Marcador de Posição do ClipArt 2"/>
          <p:cNvSpPr txBox="1">
            <a:spLocks noGrp="1"/>
          </p:cNvSpPr>
          <p:nvPr>
            <p:ph type="pic" idx="4294967295"/>
          </p:nvPr>
        </p:nvSpPr>
        <p:spPr>
          <a:xfrm>
            <a:off x="914401" y="1981203"/>
            <a:ext cx="5080004" cy="4114800"/>
          </a:xfrm>
        </p:spPr>
        <p:txBody>
          <a:bodyPr/>
          <a:lstStyle>
            <a:lvl1pPr>
              <a:defRPr/>
            </a:lvl1pPr>
          </a:lstStyle>
          <a:p>
            <a:pPr lvl="0"/>
            <a:endParaRPr lang="pt-PT"/>
          </a:p>
        </p:txBody>
      </p:sp>
      <p:sp>
        <p:nvSpPr>
          <p:cNvPr id="4" name="Marcador de Posição do Texto 3"/>
          <p:cNvSpPr txBox="1">
            <a:spLocks noGrp="1"/>
          </p:cNvSpPr>
          <p:nvPr>
            <p:ph type="body" idx="2"/>
          </p:nvPr>
        </p:nvSpPr>
        <p:spPr>
          <a:xfrm>
            <a:off x="6197595" y="1981203"/>
            <a:ext cx="5080004" cy="4114800"/>
          </a:xfrm>
        </p:spPr>
        <p:txBody>
          <a:bodyPr/>
          <a:lstStyle>
            <a:lvl1pPr>
              <a:defRPr/>
            </a:lvl1pPr>
            <a:lvl2pPr>
              <a:defRPr/>
            </a:lvl2pPr>
            <a:lvl3pPr>
              <a:defRPr/>
            </a:lvl3pPr>
            <a:lvl4pPr>
              <a:defRPr/>
            </a:lvl4pPr>
            <a:lvl5pPr>
              <a:defRPr/>
            </a:lvl5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p:cNvSpPr txBox="1">
            <a:spLocks noGrp="1"/>
          </p:cNvSpPr>
          <p:nvPr>
            <p:ph type="dt" sz="half" idx="7"/>
          </p:nvPr>
        </p:nvSpPr>
        <p:spPr>
          <a:xfrm>
            <a:off x="914400" y="6248396"/>
            <a:ext cx="2539995" cy="457200"/>
          </a:xfrm>
        </p:spPr>
        <p:txBody>
          <a:bodyPr/>
          <a:lstStyle>
            <a:lvl1pPr>
              <a:defRPr/>
            </a:lvl1pPr>
          </a:lstStyle>
          <a:p>
            <a:pPr lvl="0"/>
            <a:endParaRPr lang="pt-PT"/>
          </a:p>
        </p:txBody>
      </p:sp>
      <p:sp>
        <p:nvSpPr>
          <p:cNvPr id="6" name="Marcador de Posição do Rodapé 5"/>
          <p:cNvSpPr txBox="1">
            <a:spLocks noGrp="1"/>
          </p:cNvSpPr>
          <p:nvPr>
            <p:ph type="ftr" sz="quarter" idx="9"/>
          </p:nvPr>
        </p:nvSpPr>
        <p:spPr>
          <a:xfrm>
            <a:off x="4165605" y="6248396"/>
            <a:ext cx="3860804" cy="457200"/>
          </a:xfrm>
        </p:spPr>
        <p:txBody>
          <a:bodyPr/>
          <a:lstStyle>
            <a:lvl1pPr>
              <a:defRPr/>
            </a:lvl1pPr>
          </a:lstStyle>
          <a:p>
            <a:pPr lvl="0"/>
            <a:endParaRPr lang="pt-PT"/>
          </a:p>
        </p:txBody>
      </p:sp>
      <p:sp>
        <p:nvSpPr>
          <p:cNvPr id="7" name="Marcador de Posição do Número do Diapositivo 6"/>
          <p:cNvSpPr txBox="1">
            <a:spLocks noGrp="1"/>
          </p:cNvSpPr>
          <p:nvPr>
            <p:ph type="sldNum" sz="quarter" idx="8"/>
          </p:nvPr>
        </p:nvSpPr>
        <p:spPr>
          <a:xfrm>
            <a:off x="8737604" y="6248396"/>
            <a:ext cx="2539995" cy="457200"/>
          </a:xfrm>
        </p:spPr>
        <p:txBody>
          <a:bodyPr/>
          <a:lstStyle>
            <a:lvl1pPr>
              <a:defRPr/>
            </a:lvl1pPr>
          </a:lstStyle>
          <a:p>
            <a:pPr lvl="0"/>
            <a:fld id="{FC13F5B8-732B-4AE3-840E-809066AC5E5F}" type="slidenum">
              <a:t>‹nº›</a:t>
            </a:fld>
            <a:endParaRPr lang="pt-PT"/>
          </a:p>
        </p:txBody>
      </p:sp>
    </p:spTree>
    <p:extLst>
      <p:ext uri="{BB962C8B-B14F-4D97-AF65-F5344CB8AC3E}">
        <p14:creationId xmlns:p14="http://schemas.microsoft.com/office/powerpoint/2010/main" val="1982621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dirty="0"/>
          </a:p>
        </p:txBody>
      </p:sp>
      <p:sp>
        <p:nvSpPr>
          <p:cNvPr id="3" name="Content Placeholder 2"/>
          <p:cNvSpPr>
            <a:spLocks noGrp="1"/>
          </p:cNvSpPr>
          <p:nvPr>
            <p:ph idx="1"/>
          </p:nvPr>
        </p:nvSpPr>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10"/>
          </p:nvPr>
        </p:nvSpPr>
        <p:spPr/>
        <p:txBody>
          <a:bodyPr/>
          <a:lstStyle/>
          <a:p>
            <a:fld id="{E4386A4B-8172-4A5E-BAFB-18AEFE2C65F9}" type="datetimeFigureOut">
              <a:rPr lang="pt-PT" smtClean="0"/>
              <a:t>12/06/2019</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3835CB1B-5C92-4F33-91BF-D82BEDC1CA33}" type="slidenum">
              <a:rPr lang="pt-PT" smtClean="0"/>
              <a:t>‹nº›</a:t>
            </a:fld>
            <a:endParaRPr lang="pt-PT"/>
          </a:p>
        </p:txBody>
      </p:sp>
    </p:spTree>
    <p:extLst>
      <p:ext uri="{BB962C8B-B14F-4D97-AF65-F5344CB8AC3E}">
        <p14:creationId xmlns:p14="http://schemas.microsoft.com/office/powerpoint/2010/main" val="2503544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pt-PT" smtClean="0"/>
              <a:t>Clique para editar o estilo</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Editar os estilos de texto do Modelo Global</a:t>
            </a:r>
          </a:p>
        </p:txBody>
      </p:sp>
      <p:sp>
        <p:nvSpPr>
          <p:cNvPr id="4" name="Date Placeholder 3"/>
          <p:cNvSpPr>
            <a:spLocks noGrp="1"/>
          </p:cNvSpPr>
          <p:nvPr>
            <p:ph type="dt" sz="half" idx="10"/>
          </p:nvPr>
        </p:nvSpPr>
        <p:spPr/>
        <p:txBody>
          <a:bodyPr/>
          <a:lstStyle/>
          <a:p>
            <a:fld id="{E4386A4B-8172-4A5E-BAFB-18AEFE2C65F9}" type="datetimeFigureOut">
              <a:rPr lang="pt-PT" smtClean="0"/>
              <a:t>12/06/2019</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3835CB1B-5C92-4F33-91BF-D82BEDC1CA33}" type="slidenum">
              <a:rPr lang="pt-PT" smtClean="0"/>
              <a:t>‹nº›</a:t>
            </a:fld>
            <a:endParaRPr lang="pt-PT"/>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6351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PT" smtClean="0"/>
              <a:t>Clique para editar o estilo</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5" name="Date Placeholder 4"/>
          <p:cNvSpPr>
            <a:spLocks noGrp="1"/>
          </p:cNvSpPr>
          <p:nvPr>
            <p:ph type="dt" sz="half" idx="10"/>
          </p:nvPr>
        </p:nvSpPr>
        <p:spPr/>
        <p:txBody>
          <a:bodyPr/>
          <a:lstStyle/>
          <a:p>
            <a:fld id="{E4386A4B-8172-4A5E-BAFB-18AEFE2C65F9}" type="datetimeFigureOut">
              <a:rPr lang="pt-PT" smtClean="0"/>
              <a:t>12/06/2019</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3835CB1B-5C92-4F33-91BF-D82BEDC1CA33}" type="slidenum">
              <a:rPr lang="pt-PT" smtClean="0"/>
              <a:t>‹nº›</a:t>
            </a:fld>
            <a:endParaRPr lang="pt-PT"/>
          </a:p>
        </p:txBody>
      </p:sp>
    </p:spTree>
    <p:extLst>
      <p:ext uri="{BB962C8B-B14F-4D97-AF65-F5344CB8AC3E}">
        <p14:creationId xmlns:p14="http://schemas.microsoft.com/office/powerpoint/2010/main" val="616135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PT" smtClean="0"/>
              <a:t>Clique para editar o estilo</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Editar os estilos de texto do Modelo Global</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Editar os estilos de texto do Modelo Global</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7" name="Date Placeholder 6"/>
          <p:cNvSpPr>
            <a:spLocks noGrp="1"/>
          </p:cNvSpPr>
          <p:nvPr>
            <p:ph type="dt" sz="half" idx="10"/>
          </p:nvPr>
        </p:nvSpPr>
        <p:spPr/>
        <p:txBody>
          <a:bodyPr/>
          <a:lstStyle/>
          <a:p>
            <a:fld id="{E4386A4B-8172-4A5E-BAFB-18AEFE2C65F9}" type="datetimeFigureOut">
              <a:rPr lang="pt-PT" smtClean="0"/>
              <a:t>12/06/2019</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3835CB1B-5C92-4F33-91BF-D82BEDC1CA33}" type="slidenum">
              <a:rPr lang="pt-PT" smtClean="0"/>
              <a:t>‹nº›</a:t>
            </a:fld>
            <a:endParaRPr lang="pt-PT"/>
          </a:p>
        </p:txBody>
      </p:sp>
    </p:spTree>
    <p:extLst>
      <p:ext uri="{BB962C8B-B14F-4D97-AF65-F5344CB8AC3E}">
        <p14:creationId xmlns:p14="http://schemas.microsoft.com/office/powerpoint/2010/main" val="3410434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dirty="0"/>
          </a:p>
        </p:txBody>
      </p:sp>
      <p:sp>
        <p:nvSpPr>
          <p:cNvPr id="3" name="Date Placeholder 2"/>
          <p:cNvSpPr>
            <a:spLocks noGrp="1"/>
          </p:cNvSpPr>
          <p:nvPr>
            <p:ph type="dt" sz="half" idx="10"/>
          </p:nvPr>
        </p:nvSpPr>
        <p:spPr/>
        <p:txBody>
          <a:bodyPr/>
          <a:lstStyle/>
          <a:p>
            <a:fld id="{E4386A4B-8172-4A5E-BAFB-18AEFE2C65F9}" type="datetimeFigureOut">
              <a:rPr lang="pt-PT" smtClean="0"/>
              <a:t>12/06/2019</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3835CB1B-5C92-4F33-91BF-D82BEDC1CA33}" type="slidenum">
              <a:rPr lang="pt-PT" smtClean="0"/>
              <a:t>‹nº›</a:t>
            </a:fld>
            <a:endParaRPr lang="pt-PT"/>
          </a:p>
        </p:txBody>
      </p:sp>
    </p:spTree>
    <p:extLst>
      <p:ext uri="{BB962C8B-B14F-4D97-AF65-F5344CB8AC3E}">
        <p14:creationId xmlns:p14="http://schemas.microsoft.com/office/powerpoint/2010/main" val="1924838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386A4B-8172-4A5E-BAFB-18AEFE2C65F9}" type="datetimeFigureOut">
              <a:rPr lang="pt-PT" smtClean="0"/>
              <a:t>12/06/2019</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3835CB1B-5C92-4F33-91BF-D82BEDC1CA33}" type="slidenum">
              <a:rPr lang="pt-PT" smtClean="0"/>
              <a:t>‹nº›</a:t>
            </a:fld>
            <a:endParaRPr lang="pt-PT"/>
          </a:p>
        </p:txBody>
      </p:sp>
    </p:spTree>
    <p:extLst>
      <p:ext uri="{BB962C8B-B14F-4D97-AF65-F5344CB8AC3E}">
        <p14:creationId xmlns:p14="http://schemas.microsoft.com/office/powerpoint/2010/main" val="236622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pt-PT" smtClean="0"/>
              <a:t>Clique para editar o estilo</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Editar os estilos de texto do Modelo Global</a:t>
            </a:r>
          </a:p>
        </p:txBody>
      </p:sp>
      <p:sp>
        <p:nvSpPr>
          <p:cNvPr id="5" name="Date Placeholder 4"/>
          <p:cNvSpPr>
            <a:spLocks noGrp="1"/>
          </p:cNvSpPr>
          <p:nvPr>
            <p:ph type="dt" sz="half" idx="10"/>
          </p:nvPr>
        </p:nvSpPr>
        <p:spPr/>
        <p:txBody>
          <a:bodyPr/>
          <a:lstStyle/>
          <a:p>
            <a:fld id="{E4386A4B-8172-4A5E-BAFB-18AEFE2C65F9}" type="datetimeFigureOut">
              <a:rPr lang="pt-PT" smtClean="0"/>
              <a:t>12/06/2019</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3835CB1B-5C92-4F33-91BF-D82BEDC1CA33}" type="slidenum">
              <a:rPr lang="pt-PT" smtClean="0"/>
              <a:t>‹nº›</a:t>
            </a:fld>
            <a:endParaRPr lang="pt-PT"/>
          </a:p>
        </p:txBody>
      </p:sp>
    </p:spTree>
    <p:extLst>
      <p:ext uri="{BB962C8B-B14F-4D97-AF65-F5344CB8AC3E}">
        <p14:creationId xmlns:p14="http://schemas.microsoft.com/office/powerpoint/2010/main" val="4173104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pt-PT" smtClean="0"/>
              <a:t>Clique para editar o estilo</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smtClean="0"/>
              <a:t>Clique no ícone para adicionar uma imagem</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Editar os estilos de texto do Modelo Global</a:t>
            </a:r>
          </a:p>
        </p:txBody>
      </p:sp>
      <p:sp>
        <p:nvSpPr>
          <p:cNvPr id="5" name="Date Placeholder 4"/>
          <p:cNvSpPr>
            <a:spLocks noGrp="1"/>
          </p:cNvSpPr>
          <p:nvPr>
            <p:ph type="dt" sz="half" idx="10"/>
          </p:nvPr>
        </p:nvSpPr>
        <p:spPr/>
        <p:txBody>
          <a:bodyPr/>
          <a:lstStyle/>
          <a:p>
            <a:fld id="{E4386A4B-8172-4A5E-BAFB-18AEFE2C65F9}" type="datetimeFigureOut">
              <a:rPr lang="pt-PT" smtClean="0"/>
              <a:t>12/06/2019</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3835CB1B-5C92-4F33-91BF-D82BEDC1CA33}" type="slidenum">
              <a:rPr lang="pt-PT" smtClean="0"/>
              <a:t>‹nº›</a:t>
            </a:fld>
            <a:endParaRPr lang="pt-PT"/>
          </a:p>
        </p:txBody>
      </p:sp>
    </p:spTree>
    <p:extLst>
      <p:ext uri="{BB962C8B-B14F-4D97-AF65-F5344CB8AC3E}">
        <p14:creationId xmlns:p14="http://schemas.microsoft.com/office/powerpoint/2010/main" val="47907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pt-PT" smtClean="0"/>
              <a:t>Clique para editar o estilo</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E4386A4B-8172-4A5E-BAFB-18AEFE2C65F9}" type="datetimeFigureOut">
              <a:rPr lang="pt-PT" smtClean="0"/>
              <a:t>12/06/2019</a:t>
            </a:fld>
            <a:endParaRPr lang="pt-PT"/>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pt-PT"/>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3835CB1B-5C92-4F33-91BF-D82BEDC1CA33}" type="slidenum">
              <a:rPr lang="pt-PT" smtClean="0"/>
              <a:t>‹nº›</a:t>
            </a:fld>
            <a:endParaRPr lang="pt-PT"/>
          </a:p>
        </p:txBody>
      </p:sp>
    </p:spTree>
    <p:extLst>
      <p:ext uri="{BB962C8B-B14F-4D97-AF65-F5344CB8AC3E}">
        <p14:creationId xmlns:p14="http://schemas.microsoft.com/office/powerpoint/2010/main" val="3303977307"/>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http://en.wikipedia.org/wiki/File:Pussy_Riot_by_Igor_Mukhin.jpg"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noGrp="1"/>
          </p:cNvSpPr>
          <p:nvPr>
            <p:ph type="ctrTitle"/>
          </p:nvPr>
        </p:nvSpPr>
        <p:spPr/>
        <p:txBody>
          <a:bodyPr/>
          <a:lstStyle/>
          <a:p>
            <a:pPr lvl="0"/>
            <a:r>
              <a:rPr lang="pt-PT" dirty="0"/>
              <a:t>FREEDOM OF </a:t>
            </a:r>
            <a:r>
              <a:rPr lang="pt-PT" dirty="0" smtClean="0"/>
              <a:t>EXPRESSION AND HATE SPEECH</a:t>
            </a:r>
            <a:endParaRPr lang="pt-PT" dirty="0"/>
          </a:p>
        </p:txBody>
      </p:sp>
      <p:sp>
        <p:nvSpPr>
          <p:cNvPr id="3" name="Subtítulo 2"/>
          <p:cNvSpPr txBox="1">
            <a:spLocks noGrp="1"/>
          </p:cNvSpPr>
          <p:nvPr>
            <p:ph type="subTitle" idx="1"/>
          </p:nvPr>
        </p:nvSpPr>
        <p:spPr/>
        <p:txBody>
          <a:bodyPr>
            <a:normAutofit/>
          </a:bodyPr>
          <a:lstStyle/>
          <a:p>
            <a:r>
              <a:rPr lang="pt-PT" sz="4400" dirty="0" smtClean="0"/>
              <a:t>Jónatas E.M. Machado </a:t>
            </a:r>
            <a:endParaRPr lang="pt-PT" sz="4400" dirty="0"/>
          </a:p>
        </p:txBody>
      </p:sp>
    </p:spTree>
    <p:extLst>
      <p:ext uri="{BB962C8B-B14F-4D97-AF65-F5344CB8AC3E}">
        <p14:creationId xmlns:p14="http://schemas.microsoft.com/office/powerpoint/2010/main" val="814333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04544" y="609600"/>
            <a:ext cx="9713976" cy="646176"/>
          </a:xfrm>
        </p:spPr>
        <p:txBody>
          <a:bodyPr>
            <a:normAutofit fontScale="90000"/>
          </a:bodyPr>
          <a:lstStyle/>
          <a:p>
            <a:r>
              <a:rPr lang="pt-PT" dirty="0" err="1" smtClean="0"/>
              <a:t>Relevant</a:t>
            </a:r>
            <a:r>
              <a:rPr lang="pt-PT" dirty="0" smtClean="0"/>
              <a:t> </a:t>
            </a:r>
            <a:r>
              <a:rPr lang="pt-PT" dirty="0" err="1" smtClean="0"/>
              <a:t>d</a:t>
            </a:r>
            <a:r>
              <a:rPr lang="pt-PT" dirty="0" err="1" smtClean="0"/>
              <a:t>istinctions</a:t>
            </a:r>
            <a:r>
              <a:rPr lang="pt-PT" dirty="0" smtClean="0"/>
              <a:t> </a:t>
            </a:r>
            <a:endParaRPr lang="pt-PT" dirty="0"/>
          </a:p>
        </p:txBody>
      </p:sp>
      <p:graphicFrame>
        <p:nvGraphicFramePr>
          <p:cNvPr id="4" name="Marcador de Posição de Conteúdo 3"/>
          <p:cNvGraphicFramePr>
            <a:graphicFrameLocks noGrp="1"/>
          </p:cNvGraphicFramePr>
          <p:nvPr>
            <p:ph idx="1"/>
            <p:extLst>
              <p:ext uri="{D42A27DB-BD31-4B8C-83A1-F6EECF244321}">
                <p14:modId xmlns:p14="http://schemas.microsoft.com/office/powerpoint/2010/main" val="1008517411"/>
              </p:ext>
            </p:extLst>
          </p:nvPr>
        </p:nvGraphicFramePr>
        <p:xfrm>
          <a:off x="1143000" y="1255775"/>
          <a:ext cx="9872664" cy="5352287"/>
        </p:xfrm>
        <a:graphic>
          <a:graphicData uri="http://schemas.openxmlformats.org/drawingml/2006/table">
            <a:tbl>
              <a:tblPr firstRow="1" bandRow="1">
                <a:tableStyleId>{5C22544A-7EE6-4342-B048-85BDC9FD1C3A}</a:tableStyleId>
              </a:tblPr>
              <a:tblGrid>
                <a:gridCol w="4936332">
                  <a:extLst>
                    <a:ext uri="{9D8B030D-6E8A-4147-A177-3AD203B41FA5}">
                      <a16:colId xmlns:a16="http://schemas.microsoft.com/office/drawing/2014/main" val="1980841063"/>
                    </a:ext>
                  </a:extLst>
                </a:gridCol>
                <a:gridCol w="4936332">
                  <a:extLst>
                    <a:ext uri="{9D8B030D-6E8A-4147-A177-3AD203B41FA5}">
                      <a16:colId xmlns:a16="http://schemas.microsoft.com/office/drawing/2014/main" val="1301752302"/>
                    </a:ext>
                  </a:extLst>
                </a:gridCol>
              </a:tblGrid>
              <a:tr h="419287">
                <a:tc>
                  <a:txBody>
                    <a:bodyPr/>
                    <a:lstStyle/>
                    <a:p>
                      <a:r>
                        <a:rPr lang="pt-PT" sz="1800" b="1" i="0" dirty="0" smtClean="0"/>
                        <a:t>Free </a:t>
                      </a:r>
                      <a:r>
                        <a:rPr lang="pt-PT" sz="1800" b="1" i="0" dirty="0" err="1" smtClean="0"/>
                        <a:t>speech</a:t>
                      </a:r>
                      <a:r>
                        <a:rPr lang="pt-PT" sz="1800" b="1" i="0" dirty="0" smtClean="0"/>
                        <a:t> </a:t>
                      </a:r>
                      <a:endParaRPr lang="pt-PT" sz="1800" b="1" i="0" dirty="0"/>
                    </a:p>
                  </a:txBody>
                  <a:tcPr/>
                </a:tc>
                <a:tc>
                  <a:txBody>
                    <a:bodyPr/>
                    <a:lstStyle/>
                    <a:p>
                      <a:r>
                        <a:rPr lang="pt-PT" sz="1800" b="1" i="0" dirty="0" err="1" smtClean="0"/>
                        <a:t>Hate</a:t>
                      </a:r>
                      <a:r>
                        <a:rPr lang="pt-PT" sz="1800" b="1" i="0" dirty="0" smtClean="0"/>
                        <a:t> </a:t>
                      </a:r>
                      <a:r>
                        <a:rPr lang="pt-PT" sz="1800" b="1" i="0" dirty="0" err="1" smtClean="0"/>
                        <a:t>Speech</a:t>
                      </a:r>
                      <a:r>
                        <a:rPr lang="pt-PT" sz="1800" b="1" i="0" baseline="0" dirty="0" smtClean="0"/>
                        <a:t> </a:t>
                      </a:r>
                      <a:endParaRPr lang="pt-PT" sz="1800" b="1" i="0" dirty="0"/>
                    </a:p>
                  </a:txBody>
                  <a:tcPr/>
                </a:tc>
                <a:extLst>
                  <a:ext uri="{0D108BD9-81ED-4DB2-BD59-A6C34878D82A}">
                    <a16:rowId xmlns:a16="http://schemas.microsoft.com/office/drawing/2014/main" val="1346185273"/>
                  </a:ext>
                </a:extLst>
              </a:tr>
              <a:tr h="419287">
                <a:tc>
                  <a:txBody>
                    <a:bodyPr/>
                    <a:lstStyle/>
                    <a:p>
                      <a:r>
                        <a:rPr lang="pt-PT" sz="1800" b="1" i="0" dirty="0" err="1" smtClean="0"/>
                        <a:t>Hold</a:t>
                      </a:r>
                      <a:r>
                        <a:rPr lang="pt-PT" sz="1800" b="1" i="0" dirty="0" smtClean="0"/>
                        <a:t> </a:t>
                      </a:r>
                      <a:r>
                        <a:rPr lang="pt-PT" sz="1800" b="1" i="0" dirty="0" err="1" smtClean="0"/>
                        <a:t>opinions</a:t>
                      </a:r>
                      <a:r>
                        <a:rPr lang="pt-PT" sz="1800" b="1" i="0" baseline="0" dirty="0" smtClean="0"/>
                        <a:t> </a:t>
                      </a:r>
                      <a:r>
                        <a:rPr lang="pt-PT" sz="1800" b="1" i="0" baseline="0" dirty="0" err="1" smtClean="0"/>
                        <a:t>without</a:t>
                      </a:r>
                      <a:r>
                        <a:rPr lang="pt-PT" sz="1800" b="1" i="0" baseline="0" dirty="0" smtClean="0"/>
                        <a:t> </a:t>
                      </a:r>
                      <a:r>
                        <a:rPr lang="pt-PT" sz="1800" b="1" i="0" baseline="0" dirty="0" err="1" smtClean="0"/>
                        <a:t>interference</a:t>
                      </a:r>
                      <a:r>
                        <a:rPr lang="pt-PT" sz="1800" b="1" i="0" baseline="0" dirty="0" smtClean="0"/>
                        <a:t> </a:t>
                      </a:r>
                      <a:endParaRPr lang="pt-PT" sz="1800" b="1" i="0" dirty="0"/>
                    </a:p>
                  </a:txBody>
                  <a:tcPr/>
                </a:tc>
                <a:tc>
                  <a:txBody>
                    <a:bodyPr/>
                    <a:lstStyle/>
                    <a:p>
                      <a:r>
                        <a:rPr lang="pt-PT" sz="1800" b="1" i="0" dirty="0" err="1" smtClean="0"/>
                        <a:t>Advocacy</a:t>
                      </a:r>
                      <a:r>
                        <a:rPr lang="pt-PT" sz="1800" b="1" i="0" dirty="0" smtClean="0"/>
                        <a:t> of (</a:t>
                      </a:r>
                      <a:r>
                        <a:rPr lang="pt-PT" sz="1800" b="1" i="0" dirty="0" err="1" smtClean="0"/>
                        <a:t>national</a:t>
                      </a:r>
                      <a:r>
                        <a:rPr lang="pt-PT" sz="1800" b="1" i="0" dirty="0" smtClean="0"/>
                        <a:t>, racial </a:t>
                      </a:r>
                      <a:r>
                        <a:rPr lang="pt-PT" sz="1800" b="1" i="0" dirty="0" err="1" smtClean="0"/>
                        <a:t>or</a:t>
                      </a:r>
                      <a:r>
                        <a:rPr lang="pt-PT" sz="1800" b="1" i="0" dirty="0" smtClean="0"/>
                        <a:t> </a:t>
                      </a:r>
                      <a:r>
                        <a:rPr lang="pt-PT" sz="1800" b="1" i="0" dirty="0" err="1" smtClean="0"/>
                        <a:t>religious</a:t>
                      </a:r>
                      <a:r>
                        <a:rPr lang="pt-PT" sz="1800" b="1" i="0" baseline="0" dirty="0" smtClean="0"/>
                        <a:t>) </a:t>
                      </a:r>
                      <a:r>
                        <a:rPr lang="pt-PT" sz="1800" b="1" i="0" dirty="0" err="1" smtClean="0"/>
                        <a:t>hatred</a:t>
                      </a:r>
                      <a:r>
                        <a:rPr lang="pt-PT" sz="1800" b="1" i="0" baseline="0" dirty="0" smtClean="0"/>
                        <a:t> </a:t>
                      </a:r>
                      <a:endParaRPr lang="pt-PT" sz="1800" b="1" i="0" dirty="0"/>
                    </a:p>
                  </a:txBody>
                  <a:tcPr/>
                </a:tc>
                <a:extLst>
                  <a:ext uri="{0D108BD9-81ED-4DB2-BD59-A6C34878D82A}">
                    <a16:rowId xmlns:a16="http://schemas.microsoft.com/office/drawing/2014/main" val="1569529776"/>
                  </a:ext>
                </a:extLst>
              </a:tr>
              <a:tr h="723700">
                <a:tc>
                  <a:txBody>
                    <a:bodyPr/>
                    <a:lstStyle/>
                    <a:p>
                      <a:r>
                        <a:rPr lang="pt-PT" sz="1800" b="1" i="0" dirty="0" err="1" smtClean="0"/>
                        <a:t>Seek</a:t>
                      </a:r>
                      <a:r>
                        <a:rPr lang="pt-PT" sz="1800" b="1" i="0" dirty="0" smtClean="0"/>
                        <a:t>, </a:t>
                      </a:r>
                      <a:r>
                        <a:rPr lang="pt-PT" sz="1800" b="1" i="0" dirty="0" err="1" smtClean="0"/>
                        <a:t>receive</a:t>
                      </a:r>
                      <a:r>
                        <a:rPr lang="pt-PT" sz="1800" b="1" i="0" dirty="0" smtClean="0"/>
                        <a:t> </a:t>
                      </a:r>
                      <a:r>
                        <a:rPr lang="pt-PT" sz="1800" b="1" i="0" dirty="0" err="1" smtClean="0"/>
                        <a:t>or</a:t>
                      </a:r>
                      <a:r>
                        <a:rPr lang="pt-PT" sz="1800" b="1" i="0" baseline="0" dirty="0" smtClean="0"/>
                        <a:t> </a:t>
                      </a:r>
                      <a:r>
                        <a:rPr lang="pt-PT" sz="1800" b="1" i="0" baseline="0" dirty="0" err="1" smtClean="0"/>
                        <a:t>i</a:t>
                      </a:r>
                      <a:r>
                        <a:rPr lang="pt-PT" sz="1800" b="1" i="0" dirty="0" err="1" smtClean="0"/>
                        <a:t>mpart</a:t>
                      </a:r>
                      <a:r>
                        <a:rPr lang="pt-PT" sz="1800" b="1" i="0" baseline="0" dirty="0" smtClean="0"/>
                        <a:t> </a:t>
                      </a:r>
                      <a:r>
                        <a:rPr lang="pt-PT" sz="1800" b="1" i="0" baseline="0" dirty="0" err="1" smtClean="0"/>
                        <a:t>information</a:t>
                      </a:r>
                      <a:r>
                        <a:rPr lang="pt-PT" sz="1800" b="1" i="0" baseline="0" dirty="0" smtClean="0"/>
                        <a:t> </a:t>
                      </a:r>
                      <a:r>
                        <a:rPr lang="pt-PT" sz="1800" b="1" i="0" baseline="0" dirty="0" err="1" smtClean="0"/>
                        <a:t>and</a:t>
                      </a:r>
                      <a:r>
                        <a:rPr lang="pt-PT" sz="1800" b="1" i="0" baseline="0" dirty="0" smtClean="0"/>
                        <a:t> </a:t>
                      </a:r>
                      <a:r>
                        <a:rPr lang="pt-PT" sz="1800" b="1" i="0" baseline="0" dirty="0" err="1" smtClean="0"/>
                        <a:t>ideas</a:t>
                      </a:r>
                      <a:r>
                        <a:rPr lang="pt-PT" sz="1800" b="1" i="0" baseline="0" dirty="0" smtClean="0"/>
                        <a:t> of </a:t>
                      </a:r>
                      <a:r>
                        <a:rPr lang="pt-PT" sz="1800" b="1" i="0" baseline="0" dirty="0" err="1" smtClean="0"/>
                        <a:t>all</a:t>
                      </a:r>
                      <a:r>
                        <a:rPr lang="pt-PT" sz="1800" b="1" i="0" baseline="0" dirty="0" smtClean="0"/>
                        <a:t> </a:t>
                      </a:r>
                      <a:r>
                        <a:rPr lang="pt-PT" sz="1800" b="1" i="0" baseline="0" dirty="0" err="1" smtClean="0"/>
                        <a:t>kinds</a:t>
                      </a:r>
                      <a:r>
                        <a:rPr lang="pt-PT" sz="1800" b="1" i="0" baseline="0" dirty="0" smtClean="0"/>
                        <a:t> </a:t>
                      </a:r>
                      <a:endParaRPr lang="pt-PT" sz="1800" b="1" i="0" dirty="0"/>
                    </a:p>
                  </a:txBody>
                  <a:tcPr/>
                </a:tc>
                <a:tc>
                  <a:txBody>
                    <a:bodyPr/>
                    <a:lstStyle/>
                    <a:p>
                      <a:r>
                        <a:rPr lang="pt-PT" sz="1800" b="1" i="0" dirty="0" err="1" smtClean="0"/>
                        <a:t>Incitement</a:t>
                      </a:r>
                      <a:r>
                        <a:rPr lang="pt-PT" sz="1800" b="1" i="0" dirty="0" smtClean="0"/>
                        <a:t> to </a:t>
                      </a:r>
                      <a:r>
                        <a:rPr lang="pt-PT" sz="1800" b="1" i="0" dirty="0" err="1" smtClean="0"/>
                        <a:t>discrimination</a:t>
                      </a:r>
                      <a:r>
                        <a:rPr lang="pt-PT" sz="1800" b="1" i="0" dirty="0" smtClean="0"/>
                        <a:t>,</a:t>
                      </a:r>
                      <a:r>
                        <a:rPr lang="pt-PT" sz="1800" b="1" i="0" baseline="0" dirty="0" smtClean="0"/>
                        <a:t> </a:t>
                      </a:r>
                      <a:r>
                        <a:rPr lang="pt-PT" sz="1800" b="1" i="0" baseline="0" dirty="0" err="1" smtClean="0"/>
                        <a:t>hostility</a:t>
                      </a:r>
                      <a:r>
                        <a:rPr lang="pt-PT" sz="1800" b="1" i="0" baseline="0" dirty="0" smtClean="0"/>
                        <a:t> </a:t>
                      </a:r>
                      <a:r>
                        <a:rPr lang="pt-PT" sz="1800" b="1" i="0" baseline="0" dirty="0" err="1" smtClean="0"/>
                        <a:t>and</a:t>
                      </a:r>
                      <a:r>
                        <a:rPr lang="pt-PT" sz="1800" b="1" i="0" baseline="0" dirty="0" smtClean="0"/>
                        <a:t> </a:t>
                      </a:r>
                      <a:r>
                        <a:rPr lang="pt-PT" sz="1800" b="1" i="0" baseline="0" dirty="0" err="1" smtClean="0"/>
                        <a:t>violence</a:t>
                      </a:r>
                      <a:r>
                        <a:rPr lang="pt-PT" sz="1800" b="1" i="0" baseline="0" dirty="0" smtClean="0"/>
                        <a:t> </a:t>
                      </a:r>
                      <a:endParaRPr lang="pt-PT" sz="1800" b="1" i="0" dirty="0"/>
                    </a:p>
                  </a:txBody>
                  <a:tcPr/>
                </a:tc>
                <a:extLst>
                  <a:ext uri="{0D108BD9-81ED-4DB2-BD59-A6C34878D82A}">
                    <a16:rowId xmlns:a16="http://schemas.microsoft.com/office/drawing/2014/main" val="3564477993"/>
                  </a:ext>
                </a:extLst>
              </a:tr>
              <a:tr h="961663">
                <a:tc>
                  <a:txBody>
                    <a:bodyPr/>
                    <a:lstStyle/>
                    <a:p>
                      <a:r>
                        <a:rPr lang="pt-PT" sz="1800" b="1" i="0" dirty="0" err="1" smtClean="0"/>
                        <a:t>Regarless</a:t>
                      </a:r>
                      <a:r>
                        <a:rPr lang="pt-PT" sz="1800" b="1" i="0" dirty="0" smtClean="0"/>
                        <a:t> of </a:t>
                      </a:r>
                      <a:r>
                        <a:rPr lang="pt-PT" sz="1800" b="1" i="0" dirty="0" err="1" smtClean="0"/>
                        <a:t>frontiers</a:t>
                      </a:r>
                      <a:r>
                        <a:rPr lang="pt-PT" sz="1800" b="1" i="0" baseline="0" dirty="0" smtClean="0"/>
                        <a:t> </a:t>
                      </a:r>
                      <a:endParaRPr lang="pt-PT" sz="1800" b="1" i="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0" dirty="0" smtClean="0"/>
                        <a:t>Direct and public incitement to commit genocide </a:t>
                      </a:r>
                      <a:endParaRPr lang="pt-PT" sz="1800" b="1" i="0" dirty="0" smtClean="0"/>
                    </a:p>
                    <a:p>
                      <a:endParaRPr lang="pt-PT" sz="1800" b="1" i="0" dirty="0"/>
                    </a:p>
                  </a:txBody>
                  <a:tcPr/>
                </a:tc>
                <a:extLst>
                  <a:ext uri="{0D108BD9-81ED-4DB2-BD59-A6C34878D82A}">
                    <a16:rowId xmlns:a16="http://schemas.microsoft.com/office/drawing/2014/main" val="1729526617"/>
                  </a:ext>
                </a:extLst>
              </a:tr>
              <a:tr h="723700">
                <a:tc>
                  <a:txBody>
                    <a:bodyPr/>
                    <a:lstStyle/>
                    <a:p>
                      <a:r>
                        <a:rPr lang="en-US" sz="1800" b="1" i="0" u="none" strike="noStrike" kern="1200" dirty="0" smtClean="0">
                          <a:solidFill>
                            <a:schemeClr val="dk1"/>
                          </a:solidFill>
                          <a:effectLst/>
                          <a:latin typeface="+mn-lt"/>
                          <a:ea typeface="+mn-ea"/>
                          <a:cs typeface="+mn-cs"/>
                        </a:rPr>
                        <a:t>Orally, in writing or in print, in the form of art, or through any other media of his choice</a:t>
                      </a:r>
                      <a:endParaRPr lang="pt-PT" sz="1800" b="1" i="0" dirty="0"/>
                    </a:p>
                  </a:txBody>
                  <a:tcPr/>
                </a:tc>
                <a:tc>
                  <a:txBody>
                    <a:bodyPr/>
                    <a:lstStyle/>
                    <a:p>
                      <a:r>
                        <a:rPr lang="pt-PT" sz="1800" b="1" i="0" dirty="0" err="1" smtClean="0"/>
                        <a:t>Racist</a:t>
                      </a:r>
                      <a:r>
                        <a:rPr lang="pt-PT" sz="1800" b="1" i="0" dirty="0" smtClean="0"/>
                        <a:t> propaganda </a:t>
                      </a:r>
                      <a:endParaRPr lang="pt-PT" sz="1800" b="1" i="0" dirty="0"/>
                    </a:p>
                  </a:txBody>
                  <a:tcPr/>
                </a:tc>
                <a:extLst>
                  <a:ext uri="{0D108BD9-81ED-4DB2-BD59-A6C34878D82A}">
                    <a16:rowId xmlns:a16="http://schemas.microsoft.com/office/drawing/2014/main" val="831757205"/>
                  </a:ext>
                </a:extLst>
              </a:tr>
              <a:tr h="723700">
                <a:tc>
                  <a:txBody>
                    <a:bodyPr/>
                    <a:lstStyle/>
                    <a:p>
                      <a:endParaRPr lang="pt-PT" sz="1800" b="1" i="0"/>
                    </a:p>
                  </a:txBody>
                  <a:tcPr/>
                </a:tc>
                <a:tc>
                  <a:txBody>
                    <a:bodyPr/>
                    <a:lstStyle/>
                    <a:p>
                      <a:r>
                        <a:rPr lang="en-US" sz="1800" b="1" i="0" u="none" strike="noStrike" kern="1200" dirty="0" smtClean="0">
                          <a:solidFill>
                            <a:schemeClr val="dk1"/>
                          </a:solidFill>
                          <a:effectLst/>
                          <a:latin typeface="+mn-lt"/>
                          <a:ea typeface="+mn-ea"/>
                          <a:cs typeface="+mn-cs"/>
                        </a:rPr>
                        <a:t>Justification</a:t>
                      </a:r>
                      <a:r>
                        <a:rPr lang="en-US" sz="1800" b="1" i="0" u="none" strike="noStrike" kern="1200" baseline="0" dirty="0" smtClean="0">
                          <a:solidFill>
                            <a:schemeClr val="dk1"/>
                          </a:solidFill>
                          <a:effectLst/>
                          <a:latin typeface="+mn-lt"/>
                          <a:ea typeface="+mn-ea"/>
                          <a:cs typeface="+mn-cs"/>
                        </a:rPr>
                        <a:t> </a:t>
                      </a:r>
                      <a:r>
                        <a:rPr lang="en-US" sz="1800" b="1" i="0" u="none" strike="noStrike" kern="1200" dirty="0" smtClean="0">
                          <a:solidFill>
                            <a:schemeClr val="dk1"/>
                          </a:solidFill>
                          <a:effectLst/>
                          <a:latin typeface="+mn-lt"/>
                          <a:ea typeface="+mn-ea"/>
                          <a:cs typeface="+mn-cs"/>
                        </a:rPr>
                        <a:t>or promotion of racial hatred and discrimination in any form</a:t>
                      </a:r>
                      <a:endParaRPr lang="pt-PT" sz="1800" b="1" i="0" dirty="0"/>
                    </a:p>
                  </a:txBody>
                  <a:tcPr/>
                </a:tc>
                <a:extLst>
                  <a:ext uri="{0D108BD9-81ED-4DB2-BD59-A6C34878D82A}">
                    <a16:rowId xmlns:a16="http://schemas.microsoft.com/office/drawing/2014/main" val="2582429063"/>
                  </a:ext>
                </a:extLst>
              </a:tr>
              <a:tr h="961663">
                <a:tc>
                  <a:txBody>
                    <a:bodyPr/>
                    <a:lstStyle/>
                    <a:p>
                      <a:endParaRPr lang="pt-PT" sz="1800" b="1" i="0" dirty="0"/>
                    </a:p>
                  </a:txBody>
                  <a:tcPr/>
                </a:tc>
                <a:tc>
                  <a:txBody>
                    <a:bodyPr/>
                    <a:lstStyle/>
                    <a:p>
                      <a:r>
                        <a:rPr lang="en-US" sz="1800" b="1" i="0" u="none" strike="noStrike" kern="1200" dirty="0" smtClean="0">
                          <a:solidFill>
                            <a:schemeClr val="dk1"/>
                          </a:solidFill>
                          <a:effectLst/>
                          <a:latin typeface="+mn-lt"/>
                          <a:ea typeface="+mn-ea"/>
                          <a:cs typeface="+mn-cs"/>
                        </a:rPr>
                        <a:t>Incitement to violent acts against any race or group of persons of another color or ethnic origin</a:t>
                      </a:r>
                      <a:endParaRPr lang="pt-PT" sz="1800" b="1" i="0" dirty="0"/>
                    </a:p>
                  </a:txBody>
                  <a:tcPr/>
                </a:tc>
                <a:extLst>
                  <a:ext uri="{0D108BD9-81ED-4DB2-BD59-A6C34878D82A}">
                    <a16:rowId xmlns:a16="http://schemas.microsoft.com/office/drawing/2014/main" val="511887901"/>
                  </a:ext>
                </a:extLst>
              </a:tr>
              <a:tr h="419287">
                <a:tc>
                  <a:txBody>
                    <a:bodyPr/>
                    <a:lstStyle/>
                    <a:p>
                      <a:endParaRPr lang="pt-PT" sz="1800" b="1" i="0"/>
                    </a:p>
                  </a:txBody>
                  <a:tcPr/>
                </a:tc>
                <a:tc>
                  <a:txBody>
                    <a:bodyPr/>
                    <a:lstStyle/>
                    <a:p>
                      <a:r>
                        <a:rPr lang="pt-PT" sz="1800" b="1" i="0" dirty="0" smtClean="0"/>
                        <a:t>Propaganda of racial </a:t>
                      </a:r>
                      <a:r>
                        <a:rPr lang="pt-PT" sz="1800" b="1" i="0" dirty="0" err="1" smtClean="0"/>
                        <a:t>discrimination</a:t>
                      </a:r>
                      <a:r>
                        <a:rPr lang="pt-PT" sz="1800" b="1" i="0" dirty="0" smtClean="0"/>
                        <a:t> </a:t>
                      </a:r>
                      <a:endParaRPr lang="pt-PT" sz="1800" b="1" i="0" dirty="0"/>
                    </a:p>
                  </a:txBody>
                  <a:tcPr/>
                </a:tc>
                <a:extLst>
                  <a:ext uri="{0D108BD9-81ED-4DB2-BD59-A6C34878D82A}">
                    <a16:rowId xmlns:a16="http://schemas.microsoft.com/office/drawing/2014/main" val="4017769934"/>
                  </a:ext>
                </a:extLst>
              </a:tr>
            </a:tbl>
          </a:graphicData>
        </a:graphic>
      </p:graphicFrame>
    </p:spTree>
    <p:extLst>
      <p:ext uri="{BB962C8B-B14F-4D97-AF65-F5344CB8AC3E}">
        <p14:creationId xmlns:p14="http://schemas.microsoft.com/office/powerpoint/2010/main" val="2025577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0" y="609600"/>
            <a:ext cx="9875520" cy="685800"/>
          </a:xfrm>
        </p:spPr>
        <p:txBody>
          <a:bodyPr>
            <a:normAutofit fontScale="90000"/>
          </a:bodyPr>
          <a:lstStyle/>
          <a:p>
            <a:r>
              <a:rPr lang="pt-PT" dirty="0" err="1" smtClean="0"/>
              <a:t>Hate</a:t>
            </a:r>
            <a:r>
              <a:rPr lang="pt-PT" dirty="0" smtClean="0"/>
              <a:t> </a:t>
            </a:r>
            <a:r>
              <a:rPr lang="pt-PT" dirty="0" err="1" smtClean="0"/>
              <a:t>speech</a:t>
            </a:r>
            <a:endParaRPr lang="pt-PT" dirty="0"/>
          </a:p>
        </p:txBody>
      </p:sp>
      <p:graphicFrame>
        <p:nvGraphicFramePr>
          <p:cNvPr id="4" name="Marcador de Posição de Conteúdo 3"/>
          <p:cNvGraphicFramePr>
            <a:graphicFrameLocks noGrp="1"/>
          </p:cNvGraphicFramePr>
          <p:nvPr>
            <p:ph idx="1"/>
            <p:extLst>
              <p:ext uri="{D42A27DB-BD31-4B8C-83A1-F6EECF244321}">
                <p14:modId xmlns:p14="http://schemas.microsoft.com/office/powerpoint/2010/main" val="2161554768"/>
              </p:ext>
            </p:extLst>
          </p:nvPr>
        </p:nvGraphicFramePr>
        <p:xfrm>
          <a:off x="1143000" y="1295400"/>
          <a:ext cx="9875520" cy="5425440"/>
        </p:xfrm>
        <a:graphic>
          <a:graphicData uri="http://schemas.openxmlformats.org/drawingml/2006/table">
            <a:tbl>
              <a:tblPr firstRow="1" bandRow="1">
                <a:tableStyleId>{5C22544A-7EE6-4342-B048-85BDC9FD1C3A}</a:tableStyleId>
              </a:tblPr>
              <a:tblGrid>
                <a:gridCol w="9875520">
                  <a:extLst>
                    <a:ext uri="{9D8B030D-6E8A-4147-A177-3AD203B41FA5}">
                      <a16:colId xmlns:a16="http://schemas.microsoft.com/office/drawing/2014/main" val="551414295"/>
                    </a:ext>
                  </a:extLst>
                </a:gridCol>
              </a:tblGrid>
              <a:tr h="487885">
                <a:tc>
                  <a:txBody>
                    <a:bodyPr/>
                    <a:lstStyle/>
                    <a:p>
                      <a:pPr algn="ctr"/>
                      <a:r>
                        <a:rPr lang="pt-PT" sz="2800" dirty="0" err="1" smtClean="0"/>
                        <a:t>Intentionally</a:t>
                      </a:r>
                      <a:r>
                        <a:rPr lang="pt-PT" sz="2800" baseline="0" dirty="0" smtClean="0"/>
                        <a:t> </a:t>
                      </a:r>
                      <a:r>
                        <a:rPr lang="pt-PT" sz="2800" baseline="0" dirty="0" err="1" smtClean="0"/>
                        <a:t>destructive</a:t>
                      </a:r>
                      <a:r>
                        <a:rPr lang="pt-PT" sz="2800" baseline="0" dirty="0" smtClean="0"/>
                        <a:t> </a:t>
                      </a:r>
                      <a:r>
                        <a:rPr lang="pt-PT" sz="2800" baseline="0" dirty="0" err="1" smtClean="0"/>
                        <a:t>speech</a:t>
                      </a:r>
                      <a:r>
                        <a:rPr lang="pt-PT" sz="2800" baseline="0" dirty="0" smtClean="0"/>
                        <a:t>: </a:t>
                      </a:r>
                      <a:r>
                        <a:rPr lang="pt-PT" sz="2800" baseline="0" dirty="0" err="1" smtClean="0"/>
                        <a:t>warning</a:t>
                      </a:r>
                      <a:r>
                        <a:rPr lang="pt-PT" sz="2800" baseline="0" dirty="0" smtClean="0"/>
                        <a:t> </a:t>
                      </a:r>
                      <a:r>
                        <a:rPr lang="pt-PT" sz="2800" baseline="0" dirty="0" err="1" smtClean="0"/>
                        <a:t>signs</a:t>
                      </a:r>
                      <a:endParaRPr lang="pt-PT" sz="2800" dirty="0"/>
                    </a:p>
                  </a:txBody>
                  <a:tcPr/>
                </a:tc>
                <a:extLst>
                  <a:ext uri="{0D108BD9-81ED-4DB2-BD59-A6C34878D82A}">
                    <a16:rowId xmlns:a16="http://schemas.microsoft.com/office/drawing/2014/main" val="2484447746"/>
                  </a:ext>
                </a:extLst>
              </a:tr>
              <a:tr h="487885">
                <a:tc>
                  <a:txBody>
                    <a:bodyPr/>
                    <a:lstStyle/>
                    <a:p>
                      <a:pPr algn="ctr"/>
                      <a:r>
                        <a:rPr lang="en-GB" sz="2800" kern="1200" dirty="0" smtClean="0">
                          <a:solidFill>
                            <a:schemeClr val="dk1"/>
                          </a:solidFill>
                          <a:effectLst/>
                          <a:latin typeface="+mn-lt"/>
                          <a:ea typeface="+mn-ea"/>
                          <a:cs typeface="+mn-cs"/>
                        </a:rPr>
                        <a:t>Destruction of the individual's sense of dignity and self-esteem </a:t>
                      </a:r>
                      <a:endParaRPr lang="pt-PT" sz="2800" dirty="0"/>
                    </a:p>
                  </a:txBody>
                  <a:tcPr/>
                </a:tc>
                <a:extLst>
                  <a:ext uri="{0D108BD9-81ED-4DB2-BD59-A6C34878D82A}">
                    <a16:rowId xmlns:a16="http://schemas.microsoft.com/office/drawing/2014/main" val="349996636"/>
                  </a:ext>
                </a:extLst>
              </a:tr>
              <a:tr h="487885">
                <a:tc>
                  <a:txBody>
                    <a:bodyPr/>
                    <a:lstStyle/>
                    <a:p>
                      <a:pPr algn="ctr"/>
                      <a:r>
                        <a:rPr lang="pt-PT" sz="2800" dirty="0" err="1" smtClean="0"/>
                        <a:t>Creation</a:t>
                      </a:r>
                      <a:r>
                        <a:rPr lang="pt-PT" sz="2800" baseline="0" dirty="0" smtClean="0"/>
                        <a:t> of a </a:t>
                      </a:r>
                      <a:r>
                        <a:rPr lang="pt-PT" sz="2800" baseline="0" dirty="0" err="1" smtClean="0"/>
                        <a:t>sense</a:t>
                      </a:r>
                      <a:r>
                        <a:rPr lang="pt-PT" sz="2800" baseline="0" dirty="0" smtClean="0"/>
                        <a:t> of social </a:t>
                      </a:r>
                      <a:r>
                        <a:rPr lang="pt-PT" sz="2800" baseline="0" dirty="0" err="1" smtClean="0"/>
                        <a:t>helplessness</a:t>
                      </a:r>
                      <a:r>
                        <a:rPr lang="pt-PT" sz="2800" baseline="0" dirty="0" smtClean="0"/>
                        <a:t> </a:t>
                      </a:r>
                      <a:endParaRPr lang="pt-PT" sz="2800" dirty="0"/>
                    </a:p>
                  </a:txBody>
                  <a:tcPr/>
                </a:tc>
                <a:extLst>
                  <a:ext uri="{0D108BD9-81ED-4DB2-BD59-A6C34878D82A}">
                    <a16:rowId xmlns:a16="http://schemas.microsoft.com/office/drawing/2014/main" val="1241048032"/>
                  </a:ext>
                </a:extLst>
              </a:tr>
              <a:tr h="487885">
                <a:tc>
                  <a:txBody>
                    <a:bodyPr/>
                    <a:lstStyle/>
                    <a:p>
                      <a:pPr algn="ctr"/>
                      <a:r>
                        <a:rPr lang="en-GB" sz="2800" kern="1200" dirty="0" smtClean="0">
                          <a:solidFill>
                            <a:schemeClr val="dk1"/>
                          </a:solidFill>
                          <a:effectLst/>
                          <a:latin typeface="+mn-lt"/>
                          <a:ea typeface="+mn-ea"/>
                          <a:cs typeface="+mn-cs"/>
                        </a:rPr>
                        <a:t>Deliberately provocative</a:t>
                      </a:r>
                      <a:r>
                        <a:rPr lang="en-GB" sz="2800" kern="1200" baseline="0" dirty="0" smtClean="0">
                          <a:solidFill>
                            <a:schemeClr val="dk1"/>
                          </a:solidFill>
                          <a:effectLst/>
                          <a:latin typeface="+mn-lt"/>
                          <a:ea typeface="+mn-ea"/>
                          <a:cs typeface="+mn-cs"/>
                        </a:rPr>
                        <a:t>, sneering, mocking, deriding </a:t>
                      </a:r>
                      <a:endParaRPr lang="pt-PT" sz="2800" dirty="0"/>
                    </a:p>
                  </a:txBody>
                  <a:tcPr/>
                </a:tc>
                <a:extLst>
                  <a:ext uri="{0D108BD9-81ED-4DB2-BD59-A6C34878D82A}">
                    <a16:rowId xmlns:a16="http://schemas.microsoft.com/office/drawing/2014/main" val="1697489079"/>
                  </a:ext>
                </a:extLst>
              </a:tr>
              <a:tr h="487885">
                <a:tc>
                  <a:txBody>
                    <a:bodyPr/>
                    <a:lstStyle/>
                    <a:p>
                      <a:pPr algn="ctr"/>
                      <a:r>
                        <a:rPr lang="pt-PT" sz="2800" dirty="0" err="1" smtClean="0"/>
                        <a:t>Bullying</a:t>
                      </a:r>
                      <a:r>
                        <a:rPr lang="pt-PT" sz="2800" dirty="0" smtClean="0"/>
                        <a:t>,</a:t>
                      </a:r>
                      <a:r>
                        <a:rPr lang="pt-PT" sz="2800" baseline="0" dirty="0" smtClean="0"/>
                        <a:t> </a:t>
                      </a:r>
                      <a:r>
                        <a:rPr lang="pt-PT" sz="2800" baseline="0" dirty="0" err="1" smtClean="0"/>
                        <a:t>silencing</a:t>
                      </a:r>
                      <a:r>
                        <a:rPr lang="pt-PT" sz="2800" baseline="0" dirty="0" smtClean="0"/>
                        <a:t> </a:t>
                      </a:r>
                      <a:r>
                        <a:rPr lang="pt-PT" sz="2800" baseline="0" dirty="0" err="1" smtClean="0"/>
                        <a:t>and</a:t>
                      </a:r>
                      <a:r>
                        <a:rPr lang="pt-PT" sz="2800" baseline="0" dirty="0" smtClean="0"/>
                        <a:t> </a:t>
                      </a:r>
                      <a:r>
                        <a:rPr lang="pt-PT" sz="2800" baseline="0" dirty="0" err="1" smtClean="0"/>
                        <a:t>censoring</a:t>
                      </a:r>
                      <a:r>
                        <a:rPr lang="pt-PT" sz="2800" baseline="0" dirty="0" smtClean="0"/>
                        <a:t> </a:t>
                      </a:r>
                      <a:endParaRPr lang="pt-PT" sz="2800" dirty="0"/>
                    </a:p>
                  </a:txBody>
                  <a:tcPr/>
                </a:tc>
                <a:extLst>
                  <a:ext uri="{0D108BD9-81ED-4DB2-BD59-A6C34878D82A}">
                    <a16:rowId xmlns:a16="http://schemas.microsoft.com/office/drawing/2014/main" val="1357382451"/>
                  </a:ext>
                </a:extLst>
              </a:tr>
              <a:tr h="88967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800" kern="1200" dirty="0" smtClean="0">
                          <a:solidFill>
                            <a:schemeClr val="dk1"/>
                          </a:solidFill>
                          <a:effectLst/>
                          <a:latin typeface="+mn-lt"/>
                          <a:ea typeface="+mn-ea"/>
                          <a:cs typeface="+mn-cs"/>
                        </a:rPr>
                        <a:t>Humiliating</a:t>
                      </a:r>
                      <a:r>
                        <a:rPr lang="en-GB" sz="2800" kern="1200" baseline="0" dirty="0" smtClean="0">
                          <a:solidFill>
                            <a:schemeClr val="dk1"/>
                          </a:solidFill>
                          <a:effectLst/>
                          <a:latin typeface="+mn-lt"/>
                          <a:ea typeface="+mn-ea"/>
                          <a:cs typeface="+mn-cs"/>
                        </a:rPr>
                        <a:t>, d</a:t>
                      </a:r>
                      <a:r>
                        <a:rPr lang="en-GB" sz="2800" kern="1200" dirty="0" smtClean="0">
                          <a:solidFill>
                            <a:schemeClr val="dk1"/>
                          </a:solidFill>
                          <a:effectLst/>
                          <a:latin typeface="+mn-lt"/>
                          <a:ea typeface="+mn-ea"/>
                          <a:cs typeface="+mn-cs"/>
                        </a:rPr>
                        <a:t>enigrating, dehumanising</a:t>
                      </a:r>
                      <a:endParaRPr lang="pt-PT" sz="2800" dirty="0" smtClean="0"/>
                    </a:p>
                    <a:p>
                      <a:pPr algn="ctr"/>
                      <a:endParaRPr lang="pt-PT" sz="2800" dirty="0"/>
                    </a:p>
                  </a:txBody>
                  <a:tcPr/>
                </a:tc>
                <a:extLst>
                  <a:ext uri="{0D108BD9-81ED-4DB2-BD59-A6C34878D82A}">
                    <a16:rowId xmlns:a16="http://schemas.microsoft.com/office/drawing/2014/main" val="306295685"/>
                  </a:ext>
                </a:extLst>
              </a:tr>
              <a:tr h="88967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800" kern="1200" dirty="0" smtClean="0">
                          <a:solidFill>
                            <a:schemeClr val="dk1"/>
                          </a:solidFill>
                          <a:effectLst/>
                          <a:latin typeface="+mn-lt"/>
                          <a:ea typeface="+mn-ea"/>
                          <a:cs typeface="+mn-cs"/>
                        </a:rPr>
                        <a:t>Aggressive, intimidating, menacing, threatening</a:t>
                      </a:r>
                      <a:endParaRPr lang="pt-PT" sz="2800" dirty="0" smtClean="0"/>
                    </a:p>
                    <a:p>
                      <a:pPr algn="ctr"/>
                      <a:endParaRPr lang="pt-PT" sz="2800" dirty="0"/>
                    </a:p>
                  </a:txBody>
                  <a:tcPr/>
                </a:tc>
                <a:extLst>
                  <a:ext uri="{0D108BD9-81ED-4DB2-BD59-A6C34878D82A}">
                    <a16:rowId xmlns:a16="http://schemas.microsoft.com/office/drawing/2014/main" val="865036122"/>
                  </a:ext>
                </a:extLst>
              </a:tr>
              <a:tr h="88967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800" kern="1200" dirty="0" smtClean="0">
                          <a:solidFill>
                            <a:schemeClr val="dk1"/>
                          </a:solidFill>
                          <a:effectLst/>
                          <a:latin typeface="+mn-lt"/>
                          <a:ea typeface="+mn-ea"/>
                          <a:cs typeface="+mn-cs"/>
                        </a:rPr>
                        <a:t>Fighting</a:t>
                      </a:r>
                      <a:r>
                        <a:rPr lang="en-GB" sz="2800" kern="1200" baseline="0" dirty="0" smtClean="0">
                          <a:solidFill>
                            <a:schemeClr val="dk1"/>
                          </a:solidFill>
                          <a:effectLst/>
                          <a:latin typeface="+mn-lt"/>
                          <a:ea typeface="+mn-ea"/>
                          <a:cs typeface="+mn-cs"/>
                        </a:rPr>
                        <a:t> words and </a:t>
                      </a:r>
                      <a:r>
                        <a:rPr lang="en-GB" sz="2800" kern="1200" dirty="0" smtClean="0">
                          <a:solidFill>
                            <a:schemeClr val="dk1"/>
                          </a:solidFill>
                          <a:effectLst/>
                          <a:latin typeface="+mn-lt"/>
                          <a:ea typeface="+mn-ea"/>
                          <a:cs typeface="+mn-cs"/>
                        </a:rPr>
                        <a:t>potentially violent forms of speech</a:t>
                      </a:r>
                      <a:endParaRPr lang="pt-PT" sz="2800" dirty="0" smtClean="0"/>
                    </a:p>
                    <a:p>
                      <a:pPr algn="ctr"/>
                      <a:endParaRPr lang="pt-PT" sz="2800" dirty="0"/>
                    </a:p>
                  </a:txBody>
                  <a:tcPr/>
                </a:tc>
                <a:extLst>
                  <a:ext uri="{0D108BD9-81ED-4DB2-BD59-A6C34878D82A}">
                    <a16:rowId xmlns:a16="http://schemas.microsoft.com/office/drawing/2014/main" val="3031385339"/>
                  </a:ext>
                </a:extLst>
              </a:tr>
            </a:tbl>
          </a:graphicData>
        </a:graphic>
      </p:graphicFrame>
    </p:spTree>
    <p:extLst>
      <p:ext uri="{BB962C8B-B14F-4D97-AF65-F5344CB8AC3E}">
        <p14:creationId xmlns:p14="http://schemas.microsoft.com/office/powerpoint/2010/main" val="136372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1265346" y="1138566"/>
            <a:ext cx="2619375" cy="1743075"/>
          </a:xfrm>
          <a:prstGeom prst="rect">
            <a:avLst/>
          </a:prstGeom>
        </p:spPr>
      </p:pic>
      <p:pic>
        <p:nvPicPr>
          <p:cNvPr id="3" name="Imagem 2"/>
          <p:cNvPicPr>
            <a:picLocks noChangeAspect="1"/>
          </p:cNvPicPr>
          <p:nvPr/>
        </p:nvPicPr>
        <p:blipFill>
          <a:blip r:embed="rId3"/>
          <a:stretch>
            <a:fillRect/>
          </a:stretch>
        </p:blipFill>
        <p:spPr>
          <a:xfrm>
            <a:off x="1260583" y="3335228"/>
            <a:ext cx="2628900" cy="1743075"/>
          </a:xfrm>
          <a:prstGeom prst="rect">
            <a:avLst/>
          </a:prstGeom>
        </p:spPr>
      </p:pic>
      <p:pic>
        <p:nvPicPr>
          <p:cNvPr id="5" name="Imagem 4"/>
          <p:cNvPicPr>
            <a:picLocks noChangeAspect="1"/>
          </p:cNvPicPr>
          <p:nvPr/>
        </p:nvPicPr>
        <p:blipFill>
          <a:blip r:embed="rId4"/>
          <a:stretch>
            <a:fillRect/>
          </a:stretch>
        </p:blipFill>
        <p:spPr>
          <a:xfrm>
            <a:off x="4711182" y="1138565"/>
            <a:ext cx="2857500" cy="1785445"/>
          </a:xfrm>
          <a:prstGeom prst="rect">
            <a:avLst/>
          </a:prstGeom>
        </p:spPr>
      </p:pic>
      <p:pic>
        <p:nvPicPr>
          <p:cNvPr id="6" name="Imagem 5"/>
          <p:cNvPicPr>
            <a:picLocks noChangeAspect="1"/>
          </p:cNvPicPr>
          <p:nvPr/>
        </p:nvPicPr>
        <p:blipFill>
          <a:blip r:embed="rId5"/>
          <a:stretch>
            <a:fillRect/>
          </a:stretch>
        </p:blipFill>
        <p:spPr>
          <a:xfrm>
            <a:off x="8395144" y="1138565"/>
            <a:ext cx="2619375" cy="1743075"/>
          </a:xfrm>
          <a:prstGeom prst="rect">
            <a:avLst/>
          </a:prstGeom>
        </p:spPr>
      </p:pic>
      <p:pic>
        <p:nvPicPr>
          <p:cNvPr id="7" name="Imagem 6"/>
          <p:cNvPicPr>
            <a:picLocks noChangeAspect="1"/>
          </p:cNvPicPr>
          <p:nvPr/>
        </p:nvPicPr>
        <p:blipFill>
          <a:blip r:embed="rId6"/>
          <a:stretch>
            <a:fillRect/>
          </a:stretch>
        </p:blipFill>
        <p:spPr>
          <a:xfrm>
            <a:off x="8395144" y="3392378"/>
            <a:ext cx="2714625" cy="1685925"/>
          </a:xfrm>
          <a:prstGeom prst="rect">
            <a:avLst/>
          </a:prstGeom>
        </p:spPr>
      </p:pic>
      <p:pic>
        <p:nvPicPr>
          <p:cNvPr id="8" name="Imagem 7"/>
          <p:cNvPicPr>
            <a:picLocks noChangeAspect="1"/>
          </p:cNvPicPr>
          <p:nvPr/>
        </p:nvPicPr>
        <p:blipFill>
          <a:blip r:embed="rId7"/>
          <a:stretch>
            <a:fillRect/>
          </a:stretch>
        </p:blipFill>
        <p:spPr>
          <a:xfrm>
            <a:off x="4687369" y="3392378"/>
            <a:ext cx="2905125" cy="1685925"/>
          </a:xfrm>
          <a:prstGeom prst="rect">
            <a:avLst/>
          </a:prstGeom>
        </p:spPr>
      </p:pic>
    </p:spTree>
    <p:extLst>
      <p:ext uri="{BB962C8B-B14F-4D97-AF65-F5344CB8AC3E}">
        <p14:creationId xmlns:p14="http://schemas.microsoft.com/office/powerpoint/2010/main" val="64705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smtClean="0"/>
              <a:t>ECHR </a:t>
            </a:r>
            <a:r>
              <a:rPr lang="pt-PT" dirty="0" err="1" smtClean="0"/>
              <a:t>criteria</a:t>
            </a:r>
            <a:r>
              <a:rPr lang="pt-PT" dirty="0" smtClean="0"/>
              <a:t> to </a:t>
            </a:r>
            <a:r>
              <a:rPr lang="pt-PT" dirty="0" err="1" smtClean="0"/>
              <a:t>assess</a:t>
            </a:r>
            <a:r>
              <a:rPr lang="pt-PT" dirty="0" smtClean="0"/>
              <a:t> </a:t>
            </a:r>
            <a:r>
              <a:rPr lang="pt-PT" dirty="0" err="1" smtClean="0"/>
              <a:t>speech</a:t>
            </a:r>
            <a:r>
              <a:rPr lang="pt-PT" dirty="0" smtClean="0"/>
              <a:t> </a:t>
            </a:r>
            <a:endParaRPr lang="pt-PT" dirty="0"/>
          </a:p>
        </p:txBody>
      </p:sp>
      <p:graphicFrame>
        <p:nvGraphicFramePr>
          <p:cNvPr id="4" name="Marcador de Posição de Conteúdo 3"/>
          <p:cNvGraphicFramePr>
            <a:graphicFrameLocks noGrp="1"/>
          </p:cNvGraphicFramePr>
          <p:nvPr>
            <p:ph idx="1"/>
            <p:extLst>
              <p:ext uri="{D42A27DB-BD31-4B8C-83A1-F6EECF244321}">
                <p14:modId xmlns:p14="http://schemas.microsoft.com/office/powerpoint/2010/main" val="1806906661"/>
              </p:ext>
            </p:extLst>
          </p:nvPr>
        </p:nvGraphicFramePr>
        <p:xfrm>
          <a:off x="1143000" y="1694690"/>
          <a:ext cx="9872663" cy="4907802"/>
        </p:xfrm>
        <a:graphic>
          <a:graphicData uri="http://schemas.openxmlformats.org/drawingml/2006/table">
            <a:tbl>
              <a:tblPr firstRow="1" bandRow="1">
                <a:tableStyleId>{5C22544A-7EE6-4342-B048-85BDC9FD1C3A}</a:tableStyleId>
              </a:tblPr>
              <a:tblGrid>
                <a:gridCol w="9872663">
                  <a:extLst>
                    <a:ext uri="{9D8B030D-6E8A-4147-A177-3AD203B41FA5}">
                      <a16:colId xmlns:a16="http://schemas.microsoft.com/office/drawing/2014/main" val="727810401"/>
                    </a:ext>
                  </a:extLst>
                </a:gridCol>
              </a:tblGrid>
              <a:tr h="543594">
                <a:tc>
                  <a:txBody>
                    <a:bodyPr/>
                    <a:lstStyle/>
                    <a:p>
                      <a:pPr algn="ctr"/>
                      <a:r>
                        <a:rPr lang="pt-PT" sz="2400" dirty="0" err="1" smtClean="0"/>
                        <a:t>Criteria</a:t>
                      </a:r>
                      <a:r>
                        <a:rPr lang="pt-PT" sz="2400" dirty="0" smtClean="0"/>
                        <a:t> </a:t>
                      </a:r>
                      <a:r>
                        <a:rPr lang="pt-PT" sz="2400" dirty="0" err="1" smtClean="0"/>
                        <a:t>used</a:t>
                      </a:r>
                      <a:r>
                        <a:rPr lang="pt-PT" sz="2400" dirty="0" smtClean="0"/>
                        <a:t> </a:t>
                      </a:r>
                      <a:r>
                        <a:rPr lang="pt-PT" sz="2400" dirty="0" err="1" smtClean="0"/>
                        <a:t>by</a:t>
                      </a:r>
                      <a:r>
                        <a:rPr lang="pt-PT" sz="2400" baseline="0" dirty="0" smtClean="0"/>
                        <a:t> </a:t>
                      </a:r>
                      <a:r>
                        <a:rPr lang="pt-PT" sz="2400" baseline="0" dirty="0" err="1" smtClean="0"/>
                        <a:t>the</a:t>
                      </a:r>
                      <a:r>
                        <a:rPr lang="pt-PT" sz="2400" baseline="0" dirty="0" smtClean="0"/>
                        <a:t> ECHR to </a:t>
                      </a:r>
                      <a:r>
                        <a:rPr lang="pt-PT" sz="2400" baseline="0" dirty="0" err="1" smtClean="0"/>
                        <a:t>assess</a:t>
                      </a:r>
                      <a:r>
                        <a:rPr lang="pt-PT" sz="2400" baseline="0" dirty="0" smtClean="0"/>
                        <a:t> </a:t>
                      </a:r>
                      <a:r>
                        <a:rPr lang="pt-PT" sz="2400" baseline="0" dirty="0" err="1" smtClean="0"/>
                        <a:t>protected</a:t>
                      </a:r>
                      <a:r>
                        <a:rPr lang="pt-PT" sz="2400" baseline="0" dirty="0" smtClean="0"/>
                        <a:t> </a:t>
                      </a:r>
                      <a:r>
                        <a:rPr lang="pt-PT" sz="2400" baseline="0" dirty="0" err="1" smtClean="0"/>
                        <a:t>speech</a:t>
                      </a:r>
                      <a:r>
                        <a:rPr lang="pt-PT" sz="2400" baseline="0" dirty="0" smtClean="0"/>
                        <a:t> </a:t>
                      </a:r>
                      <a:r>
                        <a:rPr lang="pt-PT" sz="2400" baseline="0" dirty="0" err="1" smtClean="0"/>
                        <a:t>and</a:t>
                      </a:r>
                      <a:r>
                        <a:rPr lang="pt-PT" sz="2400" baseline="0" dirty="0" smtClean="0"/>
                        <a:t> </a:t>
                      </a:r>
                      <a:r>
                        <a:rPr lang="pt-PT" sz="2400" baseline="0" dirty="0" err="1" smtClean="0"/>
                        <a:t>hate</a:t>
                      </a:r>
                      <a:r>
                        <a:rPr lang="pt-PT" sz="2400" baseline="0" dirty="0" smtClean="0"/>
                        <a:t> </a:t>
                      </a:r>
                      <a:r>
                        <a:rPr lang="pt-PT" sz="2400" baseline="0" dirty="0" err="1" smtClean="0"/>
                        <a:t>speech</a:t>
                      </a:r>
                      <a:endParaRPr lang="pt-PT" sz="2400" dirty="0"/>
                    </a:p>
                  </a:txBody>
                  <a:tcPr/>
                </a:tc>
                <a:extLst>
                  <a:ext uri="{0D108BD9-81ED-4DB2-BD59-A6C34878D82A}">
                    <a16:rowId xmlns:a16="http://schemas.microsoft.com/office/drawing/2014/main" val="225799925"/>
                  </a:ext>
                </a:extLst>
              </a:tr>
              <a:tr h="543594">
                <a:tc>
                  <a:txBody>
                    <a:bodyPr/>
                    <a:lstStyle/>
                    <a:p>
                      <a:pPr algn="ctr"/>
                      <a:r>
                        <a:rPr lang="en-US" sz="2000" b="0" i="0" u="none" strike="noStrike" kern="1200" dirty="0" smtClean="0">
                          <a:solidFill>
                            <a:schemeClr val="dk1"/>
                          </a:solidFill>
                          <a:effectLst/>
                          <a:latin typeface="+mn-lt"/>
                          <a:ea typeface="+mn-ea"/>
                          <a:cs typeface="+mn-cs"/>
                        </a:rPr>
                        <a:t>Whether the statements were made against a tense political or social background</a:t>
                      </a:r>
                      <a:endParaRPr lang="pt-PT" sz="2000" dirty="0"/>
                    </a:p>
                  </a:txBody>
                  <a:tcPr/>
                </a:tc>
                <a:extLst>
                  <a:ext uri="{0D108BD9-81ED-4DB2-BD59-A6C34878D82A}">
                    <a16:rowId xmlns:a16="http://schemas.microsoft.com/office/drawing/2014/main" val="3009504974"/>
                  </a:ext>
                </a:extLst>
              </a:tr>
              <a:tr h="938258">
                <a:tc>
                  <a:txBody>
                    <a:bodyPr/>
                    <a:lstStyle/>
                    <a:p>
                      <a:pPr algn="ctr"/>
                      <a:r>
                        <a:rPr lang="en-US" sz="2000" b="0" i="0" u="none" strike="noStrike" kern="1200" dirty="0" smtClean="0">
                          <a:solidFill>
                            <a:schemeClr val="dk1"/>
                          </a:solidFill>
                          <a:effectLst/>
                          <a:latin typeface="+mn-lt"/>
                          <a:ea typeface="+mn-ea"/>
                          <a:cs typeface="+mn-cs"/>
                        </a:rPr>
                        <a:t>Whether the statements, fairly construed and seen in their immediate or wider context, could be seen as a direct or indirect call for violence or as a justification of violence, hatred or intolerance </a:t>
                      </a:r>
                      <a:endParaRPr lang="pt-PT" sz="2000" dirty="0"/>
                    </a:p>
                  </a:txBody>
                  <a:tcPr/>
                </a:tc>
                <a:extLst>
                  <a:ext uri="{0D108BD9-81ED-4DB2-BD59-A6C34878D82A}">
                    <a16:rowId xmlns:a16="http://schemas.microsoft.com/office/drawing/2014/main" val="2420104124"/>
                  </a:ext>
                </a:extLst>
              </a:tr>
              <a:tr h="938258">
                <a:tc>
                  <a:txBody>
                    <a:bodyPr/>
                    <a:lstStyle/>
                    <a:p>
                      <a:pPr algn="ctr"/>
                      <a:r>
                        <a:rPr lang="en-US" sz="2000" b="0" i="0" u="none" strike="noStrike" kern="1200" dirty="0" smtClean="0">
                          <a:solidFill>
                            <a:schemeClr val="dk1"/>
                          </a:solidFill>
                          <a:effectLst/>
                          <a:latin typeface="+mn-lt"/>
                          <a:ea typeface="+mn-ea"/>
                          <a:cs typeface="+mn-cs"/>
                        </a:rPr>
                        <a:t>Manner in which statements were made, and their capacity – direct or indirect – to lead to harmful consequences.</a:t>
                      </a:r>
                      <a:endParaRPr lang="pt-PT" sz="2000" dirty="0"/>
                    </a:p>
                  </a:txBody>
                  <a:tcPr/>
                </a:tc>
                <a:extLst>
                  <a:ext uri="{0D108BD9-81ED-4DB2-BD59-A6C34878D82A}">
                    <a16:rowId xmlns:a16="http://schemas.microsoft.com/office/drawing/2014/main" val="4138878512"/>
                  </a:ext>
                </a:extLst>
              </a:tr>
              <a:tr h="938258">
                <a:tc>
                  <a:txBody>
                    <a:bodyPr/>
                    <a:lstStyle/>
                    <a:p>
                      <a:pPr algn="ctr"/>
                      <a:r>
                        <a:rPr lang="en-US" sz="2000" b="0" i="0" u="none" strike="noStrike" kern="1200" dirty="0" smtClean="0">
                          <a:solidFill>
                            <a:schemeClr val="dk1"/>
                          </a:solidFill>
                          <a:effectLst/>
                          <a:latin typeface="+mn-lt"/>
                          <a:ea typeface="+mn-ea"/>
                          <a:cs typeface="+mn-cs"/>
                        </a:rPr>
                        <a:t>Interplay between the various factors involved rather than any one of them taken in isolation that determined the outcome of the case.</a:t>
                      </a:r>
                      <a:endParaRPr lang="pt-PT" sz="2000" dirty="0"/>
                    </a:p>
                  </a:txBody>
                  <a:tcPr/>
                </a:tc>
                <a:extLst>
                  <a:ext uri="{0D108BD9-81ED-4DB2-BD59-A6C34878D82A}">
                    <a16:rowId xmlns:a16="http://schemas.microsoft.com/office/drawing/2014/main" val="3599404946"/>
                  </a:ext>
                </a:extLst>
              </a:tr>
              <a:tr h="938258">
                <a:tc>
                  <a:txBody>
                    <a:bodyPr/>
                    <a:lstStyle/>
                    <a:p>
                      <a:pPr algn="ctr"/>
                      <a:r>
                        <a:rPr lang="en-US" sz="2000" b="0" i="0" u="none" strike="noStrike" kern="1200" dirty="0" smtClean="0">
                          <a:solidFill>
                            <a:schemeClr val="dk1"/>
                          </a:solidFill>
                          <a:effectLst/>
                          <a:latin typeface="+mn-lt"/>
                          <a:ea typeface="+mn-ea"/>
                          <a:cs typeface="+mn-cs"/>
                        </a:rPr>
                        <a:t>Restrictions on freedom of speech</a:t>
                      </a:r>
                      <a:r>
                        <a:rPr lang="en-US" sz="2000" b="0" i="0" u="none" strike="noStrike" kern="1200" baseline="0" dirty="0" smtClean="0">
                          <a:solidFill>
                            <a:schemeClr val="dk1"/>
                          </a:solidFill>
                          <a:effectLst/>
                          <a:latin typeface="+mn-lt"/>
                          <a:ea typeface="+mn-ea"/>
                          <a:cs typeface="+mn-cs"/>
                        </a:rPr>
                        <a:t> </a:t>
                      </a:r>
                      <a:r>
                        <a:rPr lang="en-US" sz="2000" b="0" i="0" u="none" strike="noStrike" kern="1200" dirty="0" smtClean="0">
                          <a:solidFill>
                            <a:schemeClr val="dk1"/>
                          </a:solidFill>
                          <a:effectLst/>
                          <a:latin typeface="+mn-lt"/>
                          <a:ea typeface="+mn-ea"/>
                          <a:cs typeface="+mn-cs"/>
                        </a:rPr>
                        <a:t>in the form of criminal sanctions are only acceptable in cases of incitement to hatred </a:t>
                      </a:r>
                      <a:endParaRPr lang="pt-PT" sz="2000" dirty="0"/>
                    </a:p>
                  </a:txBody>
                  <a:tcPr/>
                </a:tc>
                <a:extLst>
                  <a:ext uri="{0D108BD9-81ED-4DB2-BD59-A6C34878D82A}">
                    <a16:rowId xmlns:a16="http://schemas.microsoft.com/office/drawing/2014/main" val="2320713332"/>
                  </a:ext>
                </a:extLst>
              </a:tr>
            </a:tbl>
          </a:graphicData>
        </a:graphic>
      </p:graphicFrame>
    </p:spTree>
    <p:extLst>
      <p:ext uri="{BB962C8B-B14F-4D97-AF65-F5344CB8AC3E}">
        <p14:creationId xmlns:p14="http://schemas.microsoft.com/office/powerpoint/2010/main" val="1334703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dirty="0" smtClean="0"/>
              <a:t>General </a:t>
            </a:r>
            <a:r>
              <a:rPr lang="pt-PT" dirty="0" err="1" smtClean="0"/>
              <a:t>Policy</a:t>
            </a:r>
            <a:r>
              <a:rPr lang="pt-PT" dirty="0" smtClean="0"/>
              <a:t> </a:t>
            </a:r>
            <a:r>
              <a:rPr lang="pt-PT" dirty="0" err="1"/>
              <a:t>Recommendation</a:t>
            </a:r>
            <a:r>
              <a:rPr lang="pt-PT" dirty="0"/>
              <a:t> </a:t>
            </a:r>
            <a:r>
              <a:rPr lang="pt-PT" dirty="0" smtClean="0"/>
              <a:t>N°15</a:t>
            </a:r>
            <a:br>
              <a:rPr lang="pt-PT" dirty="0" smtClean="0"/>
            </a:br>
            <a:r>
              <a:rPr lang="pt-PT" sz="2700" dirty="0" smtClean="0"/>
              <a:t>European </a:t>
            </a:r>
            <a:r>
              <a:rPr lang="pt-PT" sz="2700" dirty="0" err="1" smtClean="0"/>
              <a:t>Commission</a:t>
            </a:r>
            <a:r>
              <a:rPr lang="pt-PT" sz="2700" dirty="0" smtClean="0"/>
              <a:t> </a:t>
            </a:r>
            <a:r>
              <a:rPr lang="pt-PT" sz="2700" dirty="0" err="1" smtClean="0"/>
              <a:t>on</a:t>
            </a:r>
            <a:r>
              <a:rPr lang="pt-PT" sz="2700" dirty="0" smtClean="0"/>
              <a:t> </a:t>
            </a:r>
            <a:r>
              <a:rPr lang="pt-PT" sz="2700" dirty="0" err="1" smtClean="0"/>
              <a:t>Racism</a:t>
            </a:r>
            <a:r>
              <a:rPr lang="pt-PT" sz="2700" dirty="0" smtClean="0"/>
              <a:t> </a:t>
            </a:r>
            <a:r>
              <a:rPr lang="pt-PT" sz="2700" dirty="0" err="1" smtClean="0"/>
              <a:t>and</a:t>
            </a:r>
            <a:r>
              <a:rPr lang="pt-PT" sz="2700" dirty="0" smtClean="0"/>
              <a:t> </a:t>
            </a:r>
            <a:r>
              <a:rPr lang="pt-PT" sz="2700" dirty="0" err="1" smtClean="0"/>
              <a:t>Intolerance</a:t>
            </a:r>
            <a:r>
              <a:rPr lang="pt-PT" sz="2700" dirty="0" smtClean="0"/>
              <a:t>, 08-12-2015</a:t>
            </a:r>
            <a:endParaRPr lang="pt-PT" sz="2700" dirty="0"/>
          </a:p>
        </p:txBody>
      </p:sp>
      <p:sp>
        <p:nvSpPr>
          <p:cNvPr id="3" name="Marcador de Posição de Conteúdo 2"/>
          <p:cNvSpPr>
            <a:spLocks noGrp="1"/>
          </p:cNvSpPr>
          <p:nvPr>
            <p:ph idx="1"/>
          </p:nvPr>
        </p:nvSpPr>
        <p:spPr/>
        <p:txBody>
          <a:bodyPr>
            <a:normAutofit lnSpcReduction="10000"/>
          </a:bodyPr>
          <a:lstStyle/>
          <a:p>
            <a:r>
              <a:rPr lang="en-US" dirty="0" smtClean="0"/>
              <a:t>When </a:t>
            </a:r>
            <a:r>
              <a:rPr lang="en-US" dirty="0"/>
              <a:t>determining whether an expression constituted incitement to hatred, the following elements are essential for assessment of whether or not there is a risk of acts of violence, intimidation, hostility or discrimination: </a:t>
            </a:r>
            <a:endParaRPr lang="en-US" dirty="0" smtClean="0"/>
          </a:p>
          <a:p>
            <a:r>
              <a:rPr lang="en-US" dirty="0" smtClean="0"/>
              <a:t>(</a:t>
            </a:r>
            <a:r>
              <a:rPr lang="en-US" dirty="0" err="1"/>
              <a:t>i</a:t>
            </a:r>
            <a:r>
              <a:rPr lang="en-US" dirty="0"/>
              <a:t>) “the context in which the hate speech concerned is being used”; </a:t>
            </a:r>
            <a:endParaRPr lang="en-US" dirty="0" smtClean="0"/>
          </a:p>
          <a:p>
            <a:r>
              <a:rPr lang="en-US" dirty="0" smtClean="0"/>
              <a:t>(</a:t>
            </a:r>
            <a:r>
              <a:rPr lang="en-US" dirty="0"/>
              <a:t>ii) “the capacity of the person using the hate speech to exercise influence over others”; </a:t>
            </a:r>
            <a:endParaRPr lang="en-US" dirty="0" smtClean="0"/>
          </a:p>
          <a:p>
            <a:r>
              <a:rPr lang="en-US" dirty="0" smtClean="0"/>
              <a:t>(</a:t>
            </a:r>
            <a:r>
              <a:rPr lang="en-US" dirty="0"/>
              <a:t>iii) “the nature and strength of the language used”; </a:t>
            </a:r>
            <a:endParaRPr lang="en-US" dirty="0" smtClean="0"/>
          </a:p>
          <a:p>
            <a:r>
              <a:rPr lang="en-US" dirty="0" smtClean="0"/>
              <a:t>(</a:t>
            </a:r>
            <a:r>
              <a:rPr lang="en-US" dirty="0"/>
              <a:t>iv) “the context of the specific remarks”; </a:t>
            </a:r>
            <a:endParaRPr lang="en-US" dirty="0" smtClean="0"/>
          </a:p>
          <a:p>
            <a:r>
              <a:rPr lang="en-US" dirty="0" smtClean="0"/>
              <a:t>(v</a:t>
            </a:r>
            <a:r>
              <a:rPr lang="en-US" dirty="0"/>
              <a:t>) “the medium used”; </a:t>
            </a:r>
          </a:p>
          <a:p>
            <a:r>
              <a:rPr lang="en-US" dirty="0" smtClean="0"/>
              <a:t>(vi</a:t>
            </a:r>
            <a:r>
              <a:rPr lang="en-US" dirty="0"/>
              <a:t>) “the nature of the audience” </a:t>
            </a:r>
            <a:endParaRPr lang="pt-PT" dirty="0"/>
          </a:p>
        </p:txBody>
      </p:sp>
    </p:spTree>
    <p:extLst>
      <p:ext uri="{BB962C8B-B14F-4D97-AF65-F5344CB8AC3E}">
        <p14:creationId xmlns:p14="http://schemas.microsoft.com/office/powerpoint/2010/main" val="2511767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p>
            <a:pPr lvl="0"/>
            <a:r>
              <a:rPr lang="pt-PT" dirty="0" err="1" smtClean="0"/>
              <a:t>The</a:t>
            </a:r>
            <a:r>
              <a:rPr lang="pt-PT" dirty="0" smtClean="0"/>
              <a:t> essencial </a:t>
            </a:r>
            <a:r>
              <a:rPr lang="pt-PT" dirty="0" err="1" smtClean="0"/>
              <a:t>functions</a:t>
            </a:r>
            <a:r>
              <a:rPr lang="pt-PT" dirty="0" smtClean="0"/>
              <a:t> of </a:t>
            </a:r>
            <a:r>
              <a:rPr lang="pt-PT" dirty="0" err="1" smtClean="0"/>
              <a:t>freedom</a:t>
            </a:r>
            <a:r>
              <a:rPr lang="pt-PT" dirty="0" smtClean="0"/>
              <a:t> of </a:t>
            </a:r>
            <a:r>
              <a:rPr lang="pt-PT" dirty="0" err="1" smtClean="0"/>
              <a:t>speech</a:t>
            </a:r>
            <a:r>
              <a:rPr lang="pt-PT" dirty="0" smtClean="0"/>
              <a:t> must </a:t>
            </a:r>
            <a:r>
              <a:rPr lang="pt-PT" dirty="0" err="1" smtClean="0"/>
              <a:t>be</a:t>
            </a:r>
            <a:r>
              <a:rPr lang="pt-PT" dirty="0" smtClean="0"/>
              <a:t> </a:t>
            </a:r>
            <a:r>
              <a:rPr lang="pt-PT" dirty="0" err="1" smtClean="0"/>
              <a:t>preserved</a:t>
            </a:r>
            <a:r>
              <a:rPr lang="pt-PT" dirty="0" smtClean="0"/>
              <a:t> </a:t>
            </a:r>
            <a:endParaRPr lang="pt-PT" dirty="0"/>
          </a:p>
        </p:txBody>
      </p:sp>
      <p:sp>
        <p:nvSpPr>
          <p:cNvPr id="3" name="Marcador de Posição de Conteúdo 2"/>
          <p:cNvSpPr txBox="1">
            <a:spLocks noGrp="1"/>
          </p:cNvSpPr>
          <p:nvPr>
            <p:ph idx="1"/>
          </p:nvPr>
        </p:nvSpPr>
        <p:spPr/>
        <p:txBody>
          <a:bodyPr numCol="2">
            <a:normAutofit lnSpcReduction="10000"/>
          </a:bodyPr>
          <a:lstStyle/>
          <a:p>
            <a:pPr lvl="0"/>
            <a:r>
              <a:rPr lang="pt-PT" sz="2800" dirty="0" err="1"/>
              <a:t>Subjective</a:t>
            </a:r>
            <a:r>
              <a:rPr lang="pt-PT" sz="2800" dirty="0"/>
              <a:t> </a:t>
            </a:r>
            <a:r>
              <a:rPr lang="pt-PT" sz="2800" dirty="0" err="1"/>
              <a:t>autonomous</a:t>
            </a:r>
            <a:r>
              <a:rPr lang="pt-PT" sz="2800" dirty="0"/>
              <a:t> </a:t>
            </a:r>
            <a:r>
              <a:rPr lang="pt-PT" sz="2800" dirty="0" err="1"/>
              <a:t>expression</a:t>
            </a:r>
            <a:endParaRPr lang="pt-PT" sz="2800" dirty="0"/>
          </a:p>
          <a:p>
            <a:pPr lvl="0"/>
            <a:r>
              <a:rPr lang="pt-PT" sz="2800" dirty="0" err="1" smtClean="0"/>
              <a:t>Critical</a:t>
            </a:r>
            <a:r>
              <a:rPr lang="pt-PT" sz="2800" dirty="0" smtClean="0"/>
              <a:t> </a:t>
            </a:r>
            <a:r>
              <a:rPr lang="pt-PT" sz="2800" dirty="0" err="1" smtClean="0"/>
              <a:t>discussion</a:t>
            </a:r>
            <a:r>
              <a:rPr lang="pt-PT" sz="2800" dirty="0" smtClean="0"/>
              <a:t> </a:t>
            </a:r>
          </a:p>
          <a:p>
            <a:pPr lvl="0"/>
            <a:r>
              <a:rPr lang="pt-PT" sz="2800" dirty="0" err="1" smtClean="0"/>
              <a:t>Search</a:t>
            </a:r>
            <a:r>
              <a:rPr lang="pt-PT" sz="2800" dirty="0" smtClean="0"/>
              <a:t> </a:t>
            </a:r>
            <a:r>
              <a:rPr lang="pt-PT" sz="2800" dirty="0"/>
              <a:t>for </a:t>
            </a:r>
            <a:r>
              <a:rPr lang="pt-PT" sz="2800" dirty="0" err="1"/>
              <a:t>truth</a:t>
            </a:r>
            <a:r>
              <a:rPr lang="pt-PT" sz="2800" dirty="0"/>
              <a:t> </a:t>
            </a:r>
            <a:r>
              <a:rPr lang="pt-PT" sz="2800" dirty="0" err="1"/>
              <a:t>and</a:t>
            </a:r>
            <a:r>
              <a:rPr lang="pt-PT" sz="2800" dirty="0"/>
              <a:t> </a:t>
            </a:r>
            <a:r>
              <a:rPr lang="pt-PT" sz="2800" dirty="0" err="1"/>
              <a:t>kowledge</a:t>
            </a:r>
            <a:endParaRPr lang="pt-PT" sz="2800" dirty="0"/>
          </a:p>
          <a:p>
            <a:pPr lvl="0"/>
            <a:r>
              <a:rPr lang="pt-PT" sz="2800" dirty="0"/>
              <a:t>Free </a:t>
            </a:r>
            <a:r>
              <a:rPr lang="pt-PT" sz="2800" dirty="0" err="1"/>
              <a:t>market</a:t>
            </a:r>
            <a:r>
              <a:rPr lang="pt-PT" sz="2800" dirty="0"/>
              <a:t> </a:t>
            </a:r>
            <a:r>
              <a:rPr lang="pt-PT" sz="2800" dirty="0" err="1"/>
              <a:t>place</a:t>
            </a:r>
            <a:r>
              <a:rPr lang="pt-PT" sz="2800" dirty="0"/>
              <a:t> of </a:t>
            </a:r>
            <a:r>
              <a:rPr lang="pt-PT" sz="2800" dirty="0" err="1"/>
              <a:t>ideas</a:t>
            </a:r>
            <a:r>
              <a:rPr lang="pt-PT" sz="2800" dirty="0"/>
              <a:t> </a:t>
            </a:r>
          </a:p>
          <a:p>
            <a:pPr lvl="0"/>
            <a:r>
              <a:rPr lang="pt-PT" sz="2800" dirty="0"/>
              <a:t>Liberal </a:t>
            </a:r>
            <a:r>
              <a:rPr lang="pt-PT" sz="2800" dirty="0" err="1"/>
              <a:t>democracy</a:t>
            </a:r>
            <a:endParaRPr lang="pt-PT" sz="2800" dirty="0"/>
          </a:p>
          <a:p>
            <a:pPr lvl="0"/>
            <a:r>
              <a:rPr lang="pt-PT" sz="2800" dirty="0"/>
              <a:t>Rule of </a:t>
            </a:r>
            <a:r>
              <a:rPr lang="pt-PT" sz="2800" dirty="0" err="1" smtClean="0"/>
              <a:t>law</a:t>
            </a:r>
            <a:r>
              <a:rPr lang="pt-PT" sz="2800" dirty="0" smtClean="0"/>
              <a:t> </a:t>
            </a:r>
            <a:r>
              <a:rPr lang="pt-PT" sz="2800" dirty="0" err="1" smtClean="0"/>
              <a:t>and</a:t>
            </a:r>
            <a:r>
              <a:rPr lang="pt-PT" sz="2800" dirty="0" smtClean="0"/>
              <a:t> </a:t>
            </a:r>
            <a:r>
              <a:rPr lang="pt-PT" sz="2800" dirty="0" err="1" smtClean="0"/>
              <a:t>anticorruption</a:t>
            </a:r>
            <a:endParaRPr lang="pt-PT" sz="2800" dirty="0"/>
          </a:p>
          <a:p>
            <a:pPr lvl="0"/>
            <a:r>
              <a:rPr lang="pt-PT" sz="2800" dirty="0" err="1"/>
              <a:t>Control</a:t>
            </a:r>
            <a:r>
              <a:rPr lang="pt-PT" sz="2800" dirty="0"/>
              <a:t> of </a:t>
            </a:r>
            <a:r>
              <a:rPr lang="pt-PT" sz="2800" dirty="0" err="1" smtClean="0"/>
              <a:t>all</a:t>
            </a:r>
            <a:r>
              <a:rPr lang="pt-PT" sz="2800" dirty="0" smtClean="0"/>
              <a:t> social </a:t>
            </a:r>
            <a:r>
              <a:rPr lang="pt-PT" sz="2800" dirty="0" err="1" smtClean="0"/>
              <a:t>powers</a:t>
            </a:r>
            <a:endParaRPr lang="pt-PT" sz="2800" dirty="0"/>
          </a:p>
          <a:p>
            <a:pPr lvl="0"/>
            <a:r>
              <a:rPr lang="pt-PT" sz="2800" dirty="0" err="1"/>
              <a:t>Sphere</a:t>
            </a:r>
            <a:r>
              <a:rPr lang="pt-PT" sz="2800" dirty="0"/>
              <a:t> of </a:t>
            </a:r>
            <a:r>
              <a:rPr lang="pt-PT" sz="2800" dirty="0" err="1"/>
              <a:t>public</a:t>
            </a:r>
            <a:r>
              <a:rPr lang="pt-PT" sz="2800" dirty="0"/>
              <a:t> </a:t>
            </a:r>
            <a:r>
              <a:rPr lang="pt-PT" sz="2800" dirty="0" err="1"/>
              <a:t>discourse</a:t>
            </a:r>
            <a:r>
              <a:rPr lang="pt-PT" sz="2800" dirty="0"/>
              <a:t> </a:t>
            </a:r>
          </a:p>
          <a:p>
            <a:pPr lvl="0"/>
            <a:r>
              <a:rPr lang="pt-PT" sz="2800" dirty="0" err="1"/>
              <a:t>Peaceful</a:t>
            </a:r>
            <a:r>
              <a:rPr lang="pt-PT" sz="2800" dirty="0"/>
              <a:t> </a:t>
            </a:r>
            <a:r>
              <a:rPr lang="pt-PT" sz="2800" dirty="0" err="1"/>
              <a:t>transformation</a:t>
            </a:r>
            <a:r>
              <a:rPr lang="pt-PT" sz="2800" dirty="0"/>
              <a:t> of </a:t>
            </a:r>
            <a:r>
              <a:rPr lang="pt-PT" sz="2800" dirty="0" err="1"/>
              <a:t>society</a:t>
            </a:r>
            <a:endParaRPr lang="pt-PT" sz="2800" dirty="0"/>
          </a:p>
          <a:p>
            <a:pPr lvl="0"/>
            <a:r>
              <a:rPr lang="pt-PT" sz="2800" dirty="0" err="1"/>
              <a:t>Accomodation</a:t>
            </a:r>
            <a:r>
              <a:rPr lang="pt-PT" sz="2800" dirty="0"/>
              <a:t> of </a:t>
            </a:r>
            <a:r>
              <a:rPr lang="pt-PT" sz="2800" dirty="0" err="1"/>
              <a:t>conflicting</a:t>
            </a:r>
            <a:r>
              <a:rPr lang="pt-PT" sz="2800" dirty="0"/>
              <a:t> </a:t>
            </a:r>
            <a:r>
              <a:rPr lang="pt-PT" sz="2800" dirty="0" err="1"/>
              <a:t>views</a:t>
            </a:r>
            <a:endParaRPr lang="pt-PT" sz="2800" dirty="0"/>
          </a:p>
          <a:p>
            <a:pPr lvl="0"/>
            <a:r>
              <a:rPr lang="pt-PT" sz="2800" dirty="0" err="1"/>
              <a:t>Diversity</a:t>
            </a:r>
            <a:r>
              <a:rPr lang="pt-PT" sz="2800" dirty="0"/>
              <a:t> of </a:t>
            </a:r>
            <a:r>
              <a:rPr lang="pt-PT" sz="2800" dirty="0" err="1" smtClean="0"/>
              <a:t>ideas</a:t>
            </a:r>
            <a:r>
              <a:rPr lang="pt-PT" sz="2800" dirty="0" smtClean="0"/>
              <a:t> </a:t>
            </a:r>
            <a:r>
              <a:rPr lang="pt-PT" sz="2800" dirty="0" err="1" smtClean="0"/>
              <a:t>and</a:t>
            </a:r>
            <a:r>
              <a:rPr lang="pt-PT" sz="2800" dirty="0" smtClean="0"/>
              <a:t> perspetives </a:t>
            </a:r>
            <a:endParaRPr lang="pt-PT" sz="2800" dirty="0"/>
          </a:p>
          <a:p>
            <a:pPr lvl="0"/>
            <a:r>
              <a:rPr lang="pt-PT" sz="2800" dirty="0" err="1"/>
              <a:t>Normative</a:t>
            </a:r>
            <a:r>
              <a:rPr lang="pt-PT" sz="2800" dirty="0"/>
              <a:t> </a:t>
            </a:r>
            <a:r>
              <a:rPr lang="pt-PT" sz="2800" dirty="0" err="1"/>
              <a:t>change</a:t>
            </a:r>
            <a:r>
              <a:rPr lang="pt-PT" sz="2800" dirty="0"/>
              <a:t> </a:t>
            </a:r>
          </a:p>
        </p:txBody>
      </p:sp>
    </p:spTree>
    <p:extLst>
      <p:ext uri="{BB962C8B-B14F-4D97-AF65-F5344CB8AC3E}">
        <p14:creationId xmlns:p14="http://schemas.microsoft.com/office/powerpoint/2010/main" val="96831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PT" dirty="0" smtClean="0"/>
              <a:t>Free </a:t>
            </a:r>
            <a:r>
              <a:rPr lang="pt-PT" dirty="0" err="1" smtClean="0"/>
              <a:t>speech</a:t>
            </a:r>
            <a:r>
              <a:rPr lang="pt-PT" dirty="0" smtClean="0"/>
              <a:t>: </a:t>
            </a:r>
            <a:r>
              <a:rPr lang="pt-PT" dirty="0" err="1" smtClean="0"/>
              <a:t>freedom</a:t>
            </a:r>
            <a:r>
              <a:rPr lang="pt-PT" dirty="0" smtClean="0"/>
              <a:t> to </a:t>
            </a:r>
            <a:r>
              <a:rPr lang="pt-PT" dirty="0" err="1" smtClean="0"/>
              <a:t>discuss</a:t>
            </a:r>
            <a:r>
              <a:rPr lang="pt-PT" dirty="0"/>
              <a:t> </a:t>
            </a:r>
            <a:r>
              <a:rPr lang="pt-PT" dirty="0" err="1" smtClean="0"/>
              <a:t>controversial</a:t>
            </a:r>
            <a:r>
              <a:rPr lang="pt-PT" dirty="0" smtClean="0"/>
              <a:t> </a:t>
            </a:r>
            <a:r>
              <a:rPr lang="pt-PT" dirty="0" err="1" smtClean="0"/>
              <a:t>topics</a:t>
            </a:r>
            <a:r>
              <a:rPr lang="pt-PT" dirty="0" smtClean="0"/>
              <a:t> </a:t>
            </a:r>
            <a:endParaRPr lang="pt-PT" dirty="0"/>
          </a:p>
        </p:txBody>
      </p:sp>
      <p:graphicFrame>
        <p:nvGraphicFramePr>
          <p:cNvPr id="4" name="Marcador de Posição de Conteúdo 3"/>
          <p:cNvGraphicFramePr>
            <a:graphicFrameLocks noGrp="1"/>
          </p:cNvGraphicFramePr>
          <p:nvPr>
            <p:ph idx="1"/>
            <p:extLst>
              <p:ext uri="{D42A27DB-BD31-4B8C-83A1-F6EECF244321}">
                <p14:modId xmlns:p14="http://schemas.microsoft.com/office/powerpoint/2010/main" val="3474066536"/>
              </p:ext>
            </p:extLst>
          </p:nvPr>
        </p:nvGraphicFramePr>
        <p:xfrm>
          <a:off x="1143000" y="2057400"/>
          <a:ext cx="9872663" cy="3819144"/>
        </p:xfrm>
        <a:graphic>
          <a:graphicData uri="http://schemas.openxmlformats.org/drawingml/2006/table">
            <a:tbl>
              <a:tblPr firstRow="1" bandRow="1">
                <a:tableStyleId>{5C22544A-7EE6-4342-B048-85BDC9FD1C3A}</a:tableStyleId>
              </a:tblPr>
              <a:tblGrid>
                <a:gridCol w="9872663">
                  <a:extLst>
                    <a:ext uri="{9D8B030D-6E8A-4147-A177-3AD203B41FA5}">
                      <a16:colId xmlns:a16="http://schemas.microsoft.com/office/drawing/2014/main" val="4147349907"/>
                    </a:ext>
                  </a:extLst>
                </a:gridCol>
              </a:tblGrid>
              <a:tr h="636524">
                <a:tc>
                  <a:txBody>
                    <a:bodyPr/>
                    <a:lstStyle/>
                    <a:p>
                      <a:pPr algn="ctr"/>
                      <a:r>
                        <a:rPr lang="pt-PT" sz="2800" dirty="0" err="1" smtClean="0"/>
                        <a:t>Controversial</a:t>
                      </a:r>
                      <a:r>
                        <a:rPr lang="pt-PT" sz="2800" dirty="0" smtClean="0"/>
                        <a:t> </a:t>
                      </a:r>
                      <a:r>
                        <a:rPr lang="pt-PT" sz="2800" dirty="0" err="1" smtClean="0"/>
                        <a:t>topics</a:t>
                      </a:r>
                      <a:r>
                        <a:rPr lang="pt-PT" sz="2800" dirty="0" smtClean="0"/>
                        <a:t> </a:t>
                      </a:r>
                      <a:endParaRPr lang="pt-PT" sz="2800" dirty="0"/>
                    </a:p>
                  </a:txBody>
                  <a:tcPr/>
                </a:tc>
                <a:extLst>
                  <a:ext uri="{0D108BD9-81ED-4DB2-BD59-A6C34878D82A}">
                    <a16:rowId xmlns:a16="http://schemas.microsoft.com/office/drawing/2014/main" val="3326269527"/>
                  </a:ext>
                </a:extLst>
              </a:tr>
              <a:tr h="636524">
                <a:tc>
                  <a:txBody>
                    <a:bodyPr/>
                    <a:lstStyle/>
                    <a:p>
                      <a:pPr algn="ctr"/>
                      <a:r>
                        <a:rPr lang="pt-PT" sz="2800" dirty="0" err="1" smtClean="0"/>
                        <a:t>Migration</a:t>
                      </a:r>
                      <a:r>
                        <a:rPr lang="pt-PT" sz="2800" baseline="0" dirty="0" smtClean="0"/>
                        <a:t> </a:t>
                      </a:r>
                      <a:r>
                        <a:rPr lang="pt-PT" sz="2800" baseline="0" dirty="0" err="1" smtClean="0"/>
                        <a:t>and</a:t>
                      </a:r>
                      <a:r>
                        <a:rPr lang="pt-PT" sz="2800" baseline="0" dirty="0" smtClean="0"/>
                        <a:t> </a:t>
                      </a:r>
                      <a:r>
                        <a:rPr lang="pt-PT" sz="2800" baseline="0" dirty="0" err="1" smtClean="0"/>
                        <a:t>its</a:t>
                      </a:r>
                      <a:r>
                        <a:rPr lang="pt-PT" sz="2800" baseline="0" dirty="0" smtClean="0"/>
                        <a:t> </a:t>
                      </a:r>
                      <a:r>
                        <a:rPr lang="pt-PT" sz="2800" baseline="0" dirty="0" err="1" smtClean="0"/>
                        <a:t>regulation</a:t>
                      </a:r>
                      <a:endParaRPr lang="pt-PT" sz="2800" dirty="0"/>
                    </a:p>
                  </a:txBody>
                  <a:tcPr/>
                </a:tc>
                <a:extLst>
                  <a:ext uri="{0D108BD9-81ED-4DB2-BD59-A6C34878D82A}">
                    <a16:rowId xmlns:a16="http://schemas.microsoft.com/office/drawing/2014/main" val="3547594442"/>
                  </a:ext>
                </a:extLst>
              </a:tr>
              <a:tr h="636524">
                <a:tc>
                  <a:txBody>
                    <a:bodyPr/>
                    <a:lstStyle/>
                    <a:p>
                      <a:pPr algn="ctr"/>
                      <a:r>
                        <a:rPr lang="pt-PT" sz="2800" dirty="0" err="1" smtClean="0"/>
                        <a:t>Sexuality</a:t>
                      </a:r>
                      <a:r>
                        <a:rPr lang="pt-PT" sz="2800" dirty="0" smtClean="0"/>
                        <a:t>, </a:t>
                      </a:r>
                      <a:r>
                        <a:rPr lang="pt-PT" sz="2800" dirty="0" err="1" smtClean="0"/>
                        <a:t>family</a:t>
                      </a:r>
                      <a:r>
                        <a:rPr lang="pt-PT" sz="2800" dirty="0" smtClean="0"/>
                        <a:t> </a:t>
                      </a:r>
                      <a:r>
                        <a:rPr lang="pt-PT" sz="2800" dirty="0" err="1" smtClean="0"/>
                        <a:t>and</a:t>
                      </a:r>
                      <a:r>
                        <a:rPr lang="pt-PT" sz="2800" dirty="0" smtClean="0"/>
                        <a:t> </a:t>
                      </a:r>
                      <a:r>
                        <a:rPr lang="pt-PT" sz="2800" dirty="0" err="1" smtClean="0"/>
                        <a:t>community</a:t>
                      </a:r>
                      <a:endParaRPr lang="pt-PT" sz="2800" dirty="0"/>
                    </a:p>
                  </a:txBody>
                  <a:tcPr/>
                </a:tc>
                <a:extLst>
                  <a:ext uri="{0D108BD9-81ED-4DB2-BD59-A6C34878D82A}">
                    <a16:rowId xmlns:a16="http://schemas.microsoft.com/office/drawing/2014/main" val="2212975920"/>
                  </a:ext>
                </a:extLst>
              </a:tr>
              <a:tr h="636524">
                <a:tc>
                  <a:txBody>
                    <a:bodyPr/>
                    <a:lstStyle/>
                    <a:p>
                      <a:pPr algn="ctr"/>
                      <a:r>
                        <a:rPr lang="pt-PT" sz="2800" dirty="0" err="1" smtClean="0"/>
                        <a:t>Religion</a:t>
                      </a:r>
                      <a:r>
                        <a:rPr lang="pt-PT" sz="2800" dirty="0" smtClean="0"/>
                        <a:t>, </a:t>
                      </a:r>
                      <a:r>
                        <a:rPr lang="pt-PT" sz="2800" dirty="0" err="1" smtClean="0"/>
                        <a:t>society</a:t>
                      </a:r>
                      <a:r>
                        <a:rPr lang="pt-PT" sz="2800" baseline="0" dirty="0" smtClean="0"/>
                        <a:t> </a:t>
                      </a:r>
                      <a:r>
                        <a:rPr lang="pt-PT" sz="2800" baseline="0" dirty="0" err="1" smtClean="0"/>
                        <a:t>and</a:t>
                      </a:r>
                      <a:r>
                        <a:rPr lang="pt-PT" sz="2800" baseline="0" dirty="0" smtClean="0"/>
                        <a:t> </a:t>
                      </a:r>
                      <a:r>
                        <a:rPr lang="pt-PT" sz="2800" baseline="0" dirty="0" err="1" smtClean="0"/>
                        <a:t>law</a:t>
                      </a:r>
                      <a:r>
                        <a:rPr lang="pt-PT" sz="2800" baseline="0" dirty="0" smtClean="0"/>
                        <a:t> </a:t>
                      </a:r>
                      <a:endParaRPr lang="pt-PT" sz="2800" dirty="0"/>
                    </a:p>
                  </a:txBody>
                  <a:tcPr/>
                </a:tc>
                <a:extLst>
                  <a:ext uri="{0D108BD9-81ED-4DB2-BD59-A6C34878D82A}">
                    <a16:rowId xmlns:a16="http://schemas.microsoft.com/office/drawing/2014/main" val="3693501443"/>
                  </a:ext>
                </a:extLst>
              </a:tr>
              <a:tr h="636524">
                <a:tc>
                  <a:txBody>
                    <a:bodyPr/>
                    <a:lstStyle/>
                    <a:p>
                      <a:pPr algn="ctr"/>
                      <a:r>
                        <a:rPr lang="pt-PT" sz="2800" dirty="0" err="1" smtClean="0"/>
                        <a:t>Religious</a:t>
                      </a:r>
                      <a:r>
                        <a:rPr lang="pt-PT" sz="2800" dirty="0" smtClean="0"/>
                        <a:t> </a:t>
                      </a:r>
                      <a:r>
                        <a:rPr lang="pt-PT" sz="2800" dirty="0" err="1" smtClean="0"/>
                        <a:t>doctrines</a:t>
                      </a:r>
                      <a:r>
                        <a:rPr lang="pt-PT" sz="2800" dirty="0" smtClean="0"/>
                        <a:t> </a:t>
                      </a:r>
                      <a:r>
                        <a:rPr lang="pt-PT" sz="2800" dirty="0" err="1" smtClean="0"/>
                        <a:t>and</a:t>
                      </a:r>
                      <a:r>
                        <a:rPr lang="pt-PT" sz="2800" dirty="0" smtClean="0"/>
                        <a:t> </a:t>
                      </a:r>
                      <a:r>
                        <a:rPr lang="pt-PT" sz="2800" dirty="0" err="1" smtClean="0"/>
                        <a:t>practices</a:t>
                      </a:r>
                      <a:r>
                        <a:rPr lang="pt-PT" sz="2800" dirty="0" smtClean="0"/>
                        <a:t> </a:t>
                      </a:r>
                      <a:endParaRPr lang="pt-PT" sz="2800" dirty="0"/>
                    </a:p>
                  </a:txBody>
                  <a:tcPr/>
                </a:tc>
                <a:extLst>
                  <a:ext uri="{0D108BD9-81ED-4DB2-BD59-A6C34878D82A}">
                    <a16:rowId xmlns:a16="http://schemas.microsoft.com/office/drawing/2014/main" val="2623591352"/>
                  </a:ext>
                </a:extLst>
              </a:tr>
              <a:tr h="636524">
                <a:tc>
                  <a:txBody>
                    <a:bodyPr/>
                    <a:lstStyle/>
                    <a:p>
                      <a:pPr algn="ctr"/>
                      <a:r>
                        <a:rPr lang="pt-PT" sz="2800" dirty="0" err="1" smtClean="0"/>
                        <a:t>Identity</a:t>
                      </a:r>
                      <a:r>
                        <a:rPr lang="pt-PT" sz="2800" dirty="0" smtClean="0"/>
                        <a:t>, </a:t>
                      </a:r>
                      <a:r>
                        <a:rPr lang="pt-PT" sz="2800" dirty="0" err="1" smtClean="0"/>
                        <a:t>ethnicity</a:t>
                      </a:r>
                      <a:r>
                        <a:rPr lang="pt-PT" sz="2800" dirty="0" smtClean="0"/>
                        <a:t> </a:t>
                      </a:r>
                      <a:r>
                        <a:rPr lang="pt-PT" sz="2800" dirty="0" err="1" smtClean="0"/>
                        <a:t>and</a:t>
                      </a:r>
                      <a:r>
                        <a:rPr lang="pt-PT" sz="2800" dirty="0" smtClean="0"/>
                        <a:t> </a:t>
                      </a:r>
                      <a:r>
                        <a:rPr lang="pt-PT" sz="2800" dirty="0" err="1" smtClean="0"/>
                        <a:t>culture</a:t>
                      </a:r>
                      <a:endParaRPr lang="pt-PT" sz="2800" dirty="0"/>
                    </a:p>
                  </a:txBody>
                  <a:tcPr/>
                </a:tc>
                <a:extLst>
                  <a:ext uri="{0D108BD9-81ED-4DB2-BD59-A6C34878D82A}">
                    <a16:rowId xmlns:a16="http://schemas.microsoft.com/office/drawing/2014/main" val="431019819"/>
                  </a:ext>
                </a:extLst>
              </a:tr>
            </a:tbl>
          </a:graphicData>
        </a:graphic>
      </p:graphicFrame>
    </p:spTree>
    <p:extLst>
      <p:ext uri="{BB962C8B-B14F-4D97-AF65-F5344CB8AC3E}">
        <p14:creationId xmlns:p14="http://schemas.microsoft.com/office/powerpoint/2010/main" val="1862017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PT" dirty="0" err="1" smtClean="0"/>
              <a:t>Danger</a:t>
            </a:r>
            <a:r>
              <a:rPr lang="pt-PT" dirty="0" smtClean="0"/>
              <a:t> of </a:t>
            </a:r>
            <a:r>
              <a:rPr lang="pt-PT" dirty="0" err="1" smtClean="0"/>
              <a:t>overusing</a:t>
            </a:r>
            <a:r>
              <a:rPr lang="pt-PT" dirty="0" smtClean="0"/>
              <a:t> vague </a:t>
            </a:r>
            <a:r>
              <a:rPr lang="pt-PT" dirty="0" err="1" smtClean="0"/>
              <a:t>restrictive</a:t>
            </a:r>
            <a:r>
              <a:rPr lang="pt-PT" dirty="0" smtClean="0"/>
              <a:t> </a:t>
            </a:r>
            <a:r>
              <a:rPr lang="pt-PT" dirty="0" err="1" smtClean="0"/>
              <a:t>concepts</a:t>
            </a:r>
            <a:r>
              <a:rPr lang="pt-PT" dirty="0" smtClean="0"/>
              <a:t> </a:t>
            </a:r>
            <a:br>
              <a:rPr lang="pt-PT" dirty="0" smtClean="0"/>
            </a:br>
            <a:endParaRPr lang="pt-PT" dirty="0"/>
          </a:p>
        </p:txBody>
      </p:sp>
      <p:sp>
        <p:nvSpPr>
          <p:cNvPr id="5" name="Marcador de Posição de Conteúdo 4"/>
          <p:cNvSpPr>
            <a:spLocks noGrp="1"/>
          </p:cNvSpPr>
          <p:nvPr>
            <p:ph sz="half" idx="1"/>
          </p:nvPr>
        </p:nvSpPr>
        <p:spPr/>
        <p:txBody>
          <a:bodyPr/>
          <a:lstStyle/>
          <a:p>
            <a:endParaRPr lang="pt-PT" dirty="0"/>
          </a:p>
        </p:txBody>
      </p:sp>
      <p:graphicFrame>
        <p:nvGraphicFramePr>
          <p:cNvPr id="7" name="Marcador de Posição de Conteúdo 6"/>
          <p:cNvGraphicFramePr>
            <a:graphicFrameLocks noGrp="1"/>
          </p:cNvGraphicFramePr>
          <p:nvPr>
            <p:ph sz="half" idx="2"/>
            <p:extLst>
              <p:ext uri="{D42A27DB-BD31-4B8C-83A1-F6EECF244321}">
                <p14:modId xmlns:p14="http://schemas.microsoft.com/office/powerpoint/2010/main" val="1142195388"/>
              </p:ext>
            </p:extLst>
          </p:nvPr>
        </p:nvGraphicFramePr>
        <p:xfrm>
          <a:off x="731520" y="2057400"/>
          <a:ext cx="10497312" cy="4099951"/>
        </p:xfrm>
        <a:graphic>
          <a:graphicData uri="http://schemas.openxmlformats.org/drawingml/2006/table">
            <a:tbl>
              <a:tblPr firstRow="1" bandRow="1">
                <a:tableStyleId>{5C22544A-7EE6-4342-B048-85BDC9FD1C3A}</a:tableStyleId>
              </a:tblPr>
              <a:tblGrid>
                <a:gridCol w="2624328">
                  <a:extLst>
                    <a:ext uri="{9D8B030D-6E8A-4147-A177-3AD203B41FA5}">
                      <a16:colId xmlns:a16="http://schemas.microsoft.com/office/drawing/2014/main" val="1808078037"/>
                    </a:ext>
                  </a:extLst>
                </a:gridCol>
                <a:gridCol w="2624328">
                  <a:extLst>
                    <a:ext uri="{9D8B030D-6E8A-4147-A177-3AD203B41FA5}">
                      <a16:colId xmlns:a16="http://schemas.microsoft.com/office/drawing/2014/main" val="2662198574"/>
                    </a:ext>
                  </a:extLst>
                </a:gridCol>
                <a:gridCol w="2624328">
                  <a:extLst>
                    <a:ext uri="{9D8B030D-6E8A-4147-A177-3AD203B41FA5}">
                      <a16:colId xmlns:a16="http://schemas.microsoft.com/office/drawing/2014/main" val="3476280047"/>
                    </a:ext>
                  </a:extLst>
                </a:gridCol>
                <a:gridCol w="2624328">
                  <a:extLst>
                    <a:ext uri="{9D8B030D-6E8A-4147-A177-3AD203B41FA5}">
                      <a16:colId xmlns:a16="http://schemas.microsoft.com/office/drawing/2014/main" val="4051021135"/>
                    </a:ext>
                  </a:extLst>
                </a:gridCol>
              </a:tblGrid>
              <a:tr h="537579">
                <a:tc>
                  <a:txBody>
                    <a:bodyPr/>
                    <a:lstStyle/>
                    <a:p>
                      <a:endParaRPr lang="pt-PT" sz="2400" dirty="0">
                        <a:latin typeface="+mn-lt"/>
                      </a:endParaRPr>
                    </a:p>
                  </a:txBody>
                  <a:tcPr/>
                </a:tc>
                <a:tc>
                  <a:txBody>
                    <a:bodyPr/>
                    <a:lstStyle/>
                    <a:p>
                      <a:r>
                        <a:rPr lang="pt-PT" sz="2400" dirty="0" err="1" smtClean="0">
                          <a:latin typeface="+mn-lt"/>
                        </a:rPr>
                        <a:t>Restrictive</a:t>
                      </a:r>
                      <a:endParaRPr lang="pt-PT" sz="2400" dirty="0">
                        <a:latin typeface="+mn-lt"/>
                      </a:endParaRPr>
                    </a:p>
                  </a:txBody>
                  <a:tcPr/>
                </a:tc>
                <a:tc>
                  <a:txBody>
                    <a:bodyPr/>
                    <a:lstStyle/>
                    <a:p>
                      <a:r>
                        <a:rPr lang="pt-PT" sz="2400" dirty="0" err="1" smtClean="0">
                          <a:latin typeface="+mn-lt"/>
                        </a:rPr>
                        <a:t>concepts</a:t>
                      </a:r>
                      <a:endParaRPr lang="pt-PT" sz="2400" dirty="0">
                        <a:latin typeface="+mn-lt"/>
                      </a:endParaRPr>
                    </a:p>
                  </a:txBody>
                  <a:tcPr/>
                </a:tc>
                <a:tc>
                  <a:txBody>
                    <a:bodyPr/>
                    <a:lstStyle/>
                    <a:p>
                      <a:endParaRPr lang="pt-PT" sz="2400">
                        <a:latin typeface="+mn-lt"/>
                      </a:endParaRPr>
                    </a:p>
                  </a:txBody>
                  <a:tcPr/>
                </a:tc>
                <a:extLst>
                  <a:ext uri="{0D108BD9-81ED-4DB2-BD59-A6C34878D82A}">
                    <a16:rowId xmlns:a16="http://schemas.microsoft.com/office/drawing/2014/main" val="29403650"/>
                  </a:ext>
                </a:extLst>
              </a:tr>
              <a:tr h="940763">
                <a:tc>
                  <a:txBody>
                    <a:bodyPr/>
                    <a:lstStyle/>
                    <a:p>
                      <a:r>
                        <a:rPr lang="pt-PT" sz="2400" b="0" dirty="0" err="1" smtClean="0">
                          <a:latin typeface="+mn-lt"/>
                          <a:cs typeface="Calibri" panose="020F0502020204030204" pitchFamily="34" charset="0"/>
                        </a:rPr>
                        <a:t>Insults</a:t>
                      </a:r>
                      <a:r>
                        <a:rPr lang="pt-PT" sz="2400" b="0" baseline="0" dirty="0" smtClean="0">
                          <a:latin typeface="+mn-lt"/>
                          <a:cs typeface="Calibri" panose="020F0502020204030204" pitchFamily="34" charset="0"/>
                        </a:rPr>
                        <a:t> </a:t>
                      </a:r>
                      <a:endParaRPr lang="pt-PT" sz="2400" b="0" dirty="0">
                        <a:latin typeface="+mn-lt"/>
                        <a:cs typeface="Calibri" panose="020F0502020204030204" pitchFamily="34" charset="0"/>
                      </a:endParaRPr>
                    </a:p>
                  </a:txBody>
                  <a:tcPr/>
                </a:tc>
                <a:tc>
                  <a:txBody>
                    <a:bodyPr/>
                    <a:lstStyle/>
                    <a:p>
                      <a:r>
                        <a:rPr lang="en-GB" sz="2400" b="0" dirty="0" smtClean="0">
                          <a:solidFill>
                            <a:srgbClr val="222222"/>
                          </a:solidFill>
                          <a:latin typeface="+mn-lt"/>
                          <a:ea typeface="Times New Roman" panose="02020603050405020304" pitchFamily="18" charset="0"/>
                          <a:cs typeface="Calibri" panose="020F0502020204030204" pitchFamily="34" charset="0"/>
                        </a:rPr>
                        <a:t>Religious insults</a:t>
                      </a:r>
                      <a:endParaRPr lang="pt-PT" sz="2400" b="0" dirty="0">
                        <a:latin typeface="+mn-lt"/>
                        <a:cs typeface="Calibri" panose="020F0502020204030204" pitchFamily="34" charset="0"/>
                      </a:endParaRPr>
                    </a:p>
                  </a:txBody>
                  <a:tcPr/>
                </a:tc>
                <a:tc>
                  <a:txBody>
                    <a:bodyPr/>
                    <a:lstStyle/>
                    <a:p>
                      <a:r>
                        <a:rPr lang="en-GB" sz="2400" b="0" dirty="0" smtClean="0">
                          <a:solidFill>
                            <a:srgbClr val="222222"/>
                          </a:solidFill>
                          <a:latin typeface="+mn-lt"/>
                          <a:ea typeface="Times New Roman" panose="02020603050405020304" pitchFamily="18" charset="0"/>
                          <a:cs typeface="Calibri" panose="020F0502020204030204" pitchFamily="34" charset="0"/>
                        </a:rPr>
                        <a:t>Insults to religious feelings</a:t>
                      </a:r>
                      <a:endParaRPr lang="pt-PT" sz="2400" b="0" dirty="0">
                        <a:latin typeface="+mn-lt"/>
                        <a:cs typeface="Calibri" panose="020F0502020204030204" pitchFamily="34" charset="0"/>
                      </a:endParaRPr>
                    </a:p>
                  </a:txBody>
                  <a:tcPr/>
                </a:tc>
                <a:tc>
                  <a:txBody>
                    <a:bodyPr/>
                    <a:lstStyle/>
                    <a:p>
                      <a:r>
                        <a:rPr lang="en-GB" sz="2400" b="0" dirty="0" smtClean="0">
                          <a:solidFill>
                            <a:srgbClr val="222222"/>
                          </a:solidFill>
                          <a:latin typeface="+mn-lt"/>
                          <a:ea typeface="Times New Roman" panose="02020603050405020304" pitchFamily="18" charset="0"/>
                          <a:cs typeface="Calibri" panose="020F0502020204030204" pitchFamily="34" charset="0"/>
                        </a:rPr>
                        <a:t>Defamation</a:t>
                      </a:r>
                      <a:endParaRPr lang="pt-PT" sz="2400" b="0" dirty="0">
                        <a:latin typeface="+mn-lt"/>
                        <a:cs typeface="Calibri" panose="020F0502020204030204" pitchFamily="34" charset="0"/>
                      </a:endParaRPr>
                    </a:p>
                  </a:txBody>
                  <a:tcPr/>
                </a:tc>
                <a:extLst>
                  <a:ext uri="{0D108BD9-81ED-4DB2-BD59-A6C34878D82A}">
                    <a16:rowId xmlns:a16="http://schemas.microsoft.com/office/drawing/2014/main" val="1629583638"/>
                  </a:ext>
                </a:extLst>
              </a:tr>
              <a:tr h="857886">
                <a:tc>
                  <a:txBody>
                    <a:bodyPr/>
                    <a:lstStyle/>
                    <a:p>
                      <a:r>
                        <a:rPr lang="en-GB" sz="2400" b="0" dirty="0" smtClean="0">
                          <a:solidFill>
                            <a:srgbClr val="222222"/>
                          </a:solidFill>
                          <a:latin typeface="+mn-lt"/>
                          <a:ea typeface="Times New Roman" panose="02020603050405020304" pitchFamily="18" charset="0"/>
                          <a:cs typeface="Calibri" panose="020F0502020204030204" pitchFamily="34" charset="0"/>
                        </a:rPr>
                        <a:t>Defamation of religion</a:t>
                      </a:r>
                      <a:endParaRPr lang="pt-PT" sz="2400" b="0" dirty="0">
                        <a:latin typeface="+mn-lt"/>
                        <a:cs typeface="Calibri" panose="020F0502020204030204" pitchFamily="34" charset="0"/>
                      </a:endParaRPr>
                    </a:p>
                  </a:txBody>
                  <a:tcPr/>
                </a:tc>
                <a:tc>
                  <a:txBody>
                    <a:bodyPr/>
                    <a:lstStyle/>
                    <a:p>
                      <a:r>
                        <a:rPr lang="pt-PT" sz="2400" b="0" dirty="0" err="1" smtClean="0">
                          <a:latin typeface="+mn-lt"/>
                          <a:cs typeface="Calibri" panose="020F0502020204030204" pitchFamily="34" charset="0"/>
                        </a:rPr>
                        <a:t>Slander</a:t>
                      </a:r>
                      <a:r>
                        <a:rPr lang="pt-PT" sz="2400" b="0" baseline="0" dirty="0" smtClean="0">
                          <a:latin typeface="+mn-lt"/>
                          <a:cs typeface="Calibri" panose="020F0502020204030204" pitchFamily="34" charset="0"/>
                        </a:rPr>
                        <a:t> </a:t>
                      </a:r>
                      <a:endParaRPr lang="pt-PT" sz="2400" b="0" dirty="0">
                        <a:latin typeface="+mn-lt"/>
                        <a:cs typeface="Calibri" panose="020F0502020204030204" pitchFamily="34" charset="0"/>
                      </a:endParaRPr>
                    </a:p>
                  </a:txBody>
                  <a:tcPr/>
                </a:tc>
                <a:tc>
                  <a:txBody>
                    <a:bodyPr/>
                    <a:lstStyle/>
                    <a:p>
                      <a:r>
                        <a:rPr lang="en-GB" sz="2400" b="0" dirty="0" smtClean="0">
                          <a:solidFill>
                            <a:srgbClr val="222222"/>
                          </a:solidFill>
                          <a:latin typeface="+mn-lt"/>
                          <a:ea typeface="Times New Roman" panose="02020603050405020304" pitchFamily="18" charset="0"/>
                          <a:cs typeface="Calibri" panose="020F0502020204030204" pitchFamily="34" charset="0"/>
                        </a:rPr>
                        <a:t>Hurtful comments</a:t>
                      </a:r>
                      <a:endParaRPr lang="pt-PT" sz="2400" b="0" dirty="0">
                        <a:latin typeface="+mn-lt"/>
                        <a:cs typeface="Calibri" panose="020F0502020204030204" pitchFamily="34" charset="0"/>
                      </a:endParaRPr>
                    </a:p>
                  </a:txBody>
                  <a:tcPr/>
                </a:tc>
                <a:tc>
                  <a:txBody>
                    <a:bodyPr/>
                    <a:lstStyle/>
                    <a:p>
                      <a:r>
                        <a:rPr lang="pt-PT" sz="2400" b="0" dirty="0" err="1" smtClean="0">
                          <a:latin typeface="+mn-lt"/>
                          <a:cs typeface="Calibri" panose="020F0502020204030204" pitchFamily="34" charset="0"/>
                        </a:rPr>
                        <a:t>Disparaging</a:t>
                      </a:r>
                      <a:r>
                        <a:rPr lang="pt-PT" sz="2400" b="0" baseline="0" dirty="0" smtClean="0">
                          <a:latin typeface="+mn-lt"/>
                          <a:cs typeface="Calibri" panose="020F0502020204030204" pitchFamily="34" charset="0"/>
                        </a:rPr>
                        <a:t> </a:t>
                      </a:r>
                      <a:r>
                        <a:rPr lang="pt-PT" sz="2400" b="0" baseline="0" dirty="0" err="1" smtClean="0">
                          <a:latin typeface="+mn-lt"/>
                          <a:cs typeface="Calibri" panose="020F0502020204030204" pitchFamily="34" charset="0"/>
                        </a:rPr>
                        <a:t>religion</a:t>
                      </a:r>
                      <a:endParaRPr lang="pt-PT" sz="2400" b="0" dirty="0">
                        <a:latin typeface="+mn-lt"/>
                        <a:cs typeface="Calibri" panose="020F0502020204030204" pitchFamily="34" charset="0"/>
                      </a:endParaRPr>
                    </a:p>
                  </a:txBody>
                  <a:tcPr/>
                </a:tc>
                <a:extLst>
                  <a:ext uri="{0D108BD9-81ED-4DB2-BD59-A6C34878D82A}">
                    <a16:rowId xmlns:a16="http://schemas.microsoft.com/office/drawing/2014/main" val="1262322778"/>
                  </a:ext>
                </a:extLst>
              </a:tr>
              <a:tr h="537579">
                <a:tc>
                  <a:txBody>
                    <a:bodyPr/>
                    <a:lstStyle/>
                    <a:p>
                      <a:r>
                        <a:rPr lang="pt-PT" sz="2400" b="0" dirty="0" err="1" smtClean="0">
                          <a:latin typeface="+mn-lt"/>
                          <a:cs typeface="Calibri" panose="020F0502020204030204" pitchFamily="34" charset="0"/>
                        </a:rPr>
                        <a:t>Emotional</a:t>
                      </a:r>
                      <a:r>
                        <a:rPr lang="pt-PT" sz="2400" b="0" dirty="0" smtClean="0">
                          <a:latin typeface="+mn-lt"/>
                          <a:cs typeface="Calibri" panose="020F0502020204030204" pitchFamily="34" charset="0"/>
                        </a:rPr>
                        <a:t> </a:t>
                      </a:r>
                      <a:r>
                        <a:rPr lang="pt-PT" sz="2400" b="0" dirty="0" err="1" smtClean="0">
                          <a:latin typeface="+mn-lt"/>
                          <a:cs typeface="Calibri" panose="020F0502020204030204" pitchFamily="34" charset="0"/>
                        </a:rPr>
                        <a:t>distress</a:t>
                      </a:r>
                      <a:endParaRPr lang="pt-PT" sz="2400" b="0" dirty="0">
                        <a:latin typeface="+mn-lt"/>
                        <a:cs typeface="Calibri" panose="020F0502020204030204" pitchFamily="34" charset="0"/>
                      </a:endParaRPr>
                    </a:p>
                  </a:txBody>
                  <a:tcPr/>
                </a:tc>
                <a:tc>
                  <a:txBody>
                    <a:bodyPr/>
                    <a:lstStyle/>
                    <a:p>
                      <a:r>
                        <a:rPr lang="pt-PT" sz="2400" b="0" dirty="0" err="1" smtClean="0">
                          <a:latin typeface="+mn-lt"/>
                          <a:cs typeface="Calibri" panose="020F0502020204030204" pitchFamily="34" charset="0"/>
                        </a:rPr>
                        <a:t>Group</a:t>
                      </a:r>
                      <a:r>
                        <a:rPr lang="pt-PT" sz="2400" b="0" dirty="0" smtClean="0">
                          <a:latin typeface="+mn-lt"/>
                          <a:cs typeface="Calibri" panose="020F0502020204030204" pitchFamily="34" charset="0"/>
                        </a:rPr>
                        <a:t> </a:t>
                      </a:r>
                      <a:r>
                        <a:rPr lang="pt-PT" sz="2400" b="0" dirty="0" err="1" smtClean="0">
                          <a:latin typeface="+mn-lt"/>
                          <a:cs typeface="Calibri" panose="020F0502020204030204" pitchFamily="34" charset="0"/>
                        </a:rPr>
                        <a:t>defamation</a:t>
                      </a:r>
                      <a:r>
                        <a:rPr lang="pt-PT" sz="2400" b="0" dirty="0" smtClean="0">
                          <a:latin typeface="+mn-lt"/>
                          <a:cs typeface="Calibri" panose="020F0502020204030204" pitchFamily="34" charset="0"/>
                        </a:rPr>
                        <a:t> </a:t>
                      </a:r>
                      <a:endParaRPr lang="pt-PT" sz="2400" b="0" dirty="0">
                        <a:latin typeface="+mn-lt"/>
                        <a:cs typeface="Calibri" panose="020F0502020204030204" pitchFamily="34" charset="0"/>
                      </a:endParaRPr>
                    </a:p>
                  </a:txBody>
                  <a:tcPr/>
                </a:tc>
                <a:tc>
                  <a:txBody>
                    <a:bodyPr/>
                    <a:lstStyle/>
                    <a:p>
                      <a:r>
                        <a:rPr lang="pt-PT" sz="2400" b="0" dirty="0" err="1" smtClean="0">
                          <a:latin typeface="+mn-lt"/>
                          <a:cs typeface="Calibri" panose="020F0502020204030204" pitchFamily="34" charset="0"/>
                        </a:rPr>
                        <a:t>Blasphemy</a:t>
                      </a:r>
                      <a:endParaRPr lang="pt-PT" sz="2400" b="0" dirty="0">
                        <a:latin typeface="+mn-lt"/>
                        <a:cs typeface="Calibri" panose="020F0502020204030204" pitchFamily="34" charset="0"/>
                      </a:endParaRPr>
                    </a:p>
                  </a:txBody>
                  <a:tcPr/>
                </a:tc>
                <a:tc>
                  <a:txBody>
                    <a:bodyPr/>
                    <a:lstStyle/>
                    <a:p>
                      <a:r>
                        <a:rPr lang="pt-PT" sz="2400" b="0" dirty="0" err="1" smtClean="0">
                          <a:latin typeface="+mn-lt"/>
                          <a:cs typeface="Calibri" panose="020F0502020204030204" pitchFamily="34" charset="0"/>
                        </a:rPr>
                        <a:t>Disturbance</a:t>
                      </a:r>
                      <a:r>
                        <a:rPr lang="pt-PT" sz="2400" b="0" dirty="0" smtClean="0">
                          <a:latin typeface="+mn-lt"/>
                          <a:cs typeface="Calibri" panose="020F0502020204030204" pitchFamily="34" charset="0"/>
                        </a:rPr>
                        <a:t> of </a:t>
                      </a:r>
                      <a:r>
                        <a:rPr lang="pt-PT" sz="2400" b="0" dirty="0" err="1" smtClean="0">
                          <a:latin typeface="+mn-lt"/>
                          <a:cs typeface="Calibri" panose="020F0502020204030204" pitchFamily="34" charset="0"/>
                        </a:rPr>
                        <a:t>peace</a:t>
                      </a:r>
                      <a:r>
                        <a:rPr lang="pt-PT" sz="2400" b="0" dirty="0" smtClean="0">
                          <a:latin typeface="+mn-lt"/>
                          <a:cs typeface="Calibri" panose="020F0502020204030204" pitchFamily="34" charset="0"/>
                        </a:rPr>
                        <a:t> </a:t>
                      </a:r>
                      <a:endParaRPr lang="pt-PT" sz="2400" b="0" dirty="0">
                        <a:latin typeface="+mn-lt"/>
                        <a:cs typeface="Calibri" panose="020F0502020204030204" pitchFamily="34" charset="0"/>
                      </a:endParaRPr>
                    </a:p>
                  </a:txBody>
                  <a:tcPr/>
                </a:tc>
                <a:extLst>
                  <a:ext uri="{0D108BD9-81ED-4DB2-BD59-A6C34878D82A}">
                    <a16:rowId xmlns:a16="http://schemas.microsoft.com/office/drawing/2014/main" val="4195327417"/>
                  </a:ext>
                </a:extLst>
              </a:tr>
              <a:tr h="940763">
                <a:tc>
                  <a:txBody>
                    <a:bodyPr/>
                    <a:lstStyle/>
                    <a:p>
                      <a:r>
                        <a:rPr lang="pt-PT" sz="2400" b="0" dirty="0" err="1" smtClean="0">
                          <a:latin typeface="+mn-lt"/>
                          <a:cs typeface="Calibri" panose="020F0502020204030204" pitchFamily="34" charset="0"/>
                        </a:rPr>
                        <a:t>Existential</a:t>
                      </a:r>
                      <a:r>
                        <a:rPr lang="pt-PT" sz="2400" b="0" baseline="0" dirty="0" smtClean="0">
                          <a:latin typeface="+mn-lt"/>
                          <a:cs typeface="Calibri" panose="020F0502020204030204" pitchFamily="34" charset="0"/>
                        </a:rPr>
                        <a:t> </a:t>
                      </a:r>
                      <a:r>
                        <a:rPr lang="pt-PT" sz="2400" b="0" baseline="0" dirty="0" err="1" smtClean="0">
                          <a:latin typeface="+mn-lt"/>
                          <a:cs typeface="Calibri" panose="020F0502020204030204" pitchFamily="34" charset="0"/>
                        </a:rPr>
                        <a:t>damage</a:t>
                      </a:r>
                      <a:r>
                        <a:rPr lang="pt-PT" sz="2400" b="0" baseline="0" dirty="0" smtClean="0">
                          <a:latin typeface="+mn-lt"/>
                          <a:cs typeface="Calibri" panose="020F0502020204030204" pitchFamily="34" charset="0"/>
                        </a:rPr>
                        <a:t>  </a:t>
                      </a:r>
                      <a:endParaRPr lang="pt-PT" sz="2400" b="0" dirty="0">
                        <a:latin typeface="+mn-lt"/>
                        <a:cs typeface="Calibri" panose="020F0502020204030204" pitchFamily="34" charset="0"/>
                      </a:endParaRPr>
                    </a:p>
                  </a:txBody>
                  <a:tcPr/>
                </a:tc>
                <a:tc>
                  <a:txBody>
                    <a:bodyPr/>
                    <a:lstStyle/>
                    <a:p>
                      <a:r>
                        <a:rPr lang="pt-PT" sz="2400" b="0" dirty="0" err="1" smtClean="0">
                          <a:latin typeface="+mn-lt"/>
                          <a:cs typeface="Calibri" panose="020F0502020204030204" pitchFamily="34" charset="0"/>
                        </a:rPr>
                        <a:t>Homophobia</a:t>
                      </a:r>
                      <a:r>
                        <a:rPr lang="pt-PT" sz="2400" b="0" dirty="0" smtClean="0">
                          <a:latin typeface="+mn-lt"/>
                          <a:cs typeface="Calibri" panose="020F0502020204030204" pitchFamily="34" charset="0"/>
                        </a:rPr>
                        <a:t> </a:t>
                      </a:r>
                      <a:endParaRPr lang="pt-PT" sz="2400" b="0" dirty="0">
                        <a:latin typeface="+mn-lt"/>
                        <a:cs typeface="Calibri" panose="020F0502020204030204" pitchFamily="34" charset="0"/>
                      </a:endParaRPr>
                    </a:p>
                  </a:txBody>
                  <a:tcPr/>
                </a:tc>
                <a:tc>
                  <a:txBody>
                    <a:bodyPr/>
                    <a:lstStyle/>
                    <a:p>
                      <a:r>
                        <a:rPr lang="pt-PT" sz="2400" b="0" dirty="0" err="1" smtClean="0">
                          <a:latin typeface="+mn-lt"/>
                          <a:cs typeface="Calibri" panose="020F0502020204030204" pitchFamily="34" charset="0"/>
                        </a:rPr>
                        <a:t>Christophobia</a:t>
                      </a:r>
                      <a:r>
                        <a:rPr lang="pt-PT" sz="2400" b="0" baseline="0" dirty="0" smtClean="0">
                          <a:latin typeface="+mn-lt"/>
                          <a:cs typeface="Calibri" panose="020F0502020204030204" pitchFamily="34" charset="0"/>
                        </a:rPr>
                        <a:t> </a:t>
                      </a:r>
                      <a:endParaRPr lang="pt-PT" sz="2400" b="0" dirty="0">
                        <a:latin typeface="+mn-lt"/>
                        <a:cs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2400" b="0" dirty="0" err="1" smtClean="0">
                          <a:latin typeface="+mn-lt"/>
                          <a:cs typeface="Calibri" panose="020F0502020204030204" pitchFamily="34" charset="0"/>
                        </a:rPr>
                        <a:t>Islamophobia</a:t>
                      </a:r>
                      <a:r>
                        <a:rPr lang="pt-PT" sz="2400" b="0" baseline="0" dirty="0" smtClean="0">
                          <a:latin typeface="+mn-lt"/>
                          <a:cs typeface="Calibri" panose="020F0502020204030204" pitchFamily="34" charset="0"/>
                        </a:rPr>
                        <a:t> </a:t>
                      </a:r>
                      <a:endParaRPr lang="pt-PT" sz="2400" b="0" dirty="0" smtClean="0">
                        <a:latin typeface="+mn-lt"/>
                        <a:cs typeface="Calibri" panose="020F0502020204030204" pitchFamily="34" charset="0"/>
                      </a:endParaRPr>
                    </a:p>
                    <a:p>
                      <a:endParaRPr lang="pt-PT" sz="2400" b="0" dirty="0">
                        <a:latin typeface="+mn-lt"/>
                        <a:cs typeface="Calibri" panose="020F0502020204030204" pitchFamily="34" charset="0"/>
                      </a:endParaRPr>
                    </a:p>
                  </a:txBody>
                  <a:tcPr/>
                </a:tc>
                <a:extLst>
                  <a:ext uri="{0D108BD9-81ED-4DB2-BD59-A6C34878D82A}">
                    <a16:rowId xmlns:a16="http://schemas.microsoft.com/office/drawing/2014/main" val="1703089373"/>
                  </a:ext>
                </a:extLst>
              </a:tr>
            </a:tbl>
          </a:graphicData>
        </a:graphic>
      </p:graphicFrame>
    </p:spTree>
    <p:extLst>
      <p:ext uri="{BB962C8B-B14F-4D97-AF65-F5344CB8AC3E}">
        <p14:creationId xmlns:p14="http://schemas.microsoft.com/office/powerpoint/2010/main" val="1953898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dirty="0"/>
              <a:t>General </a:t>
            </a:r>
            <a:r>
              <a:rPr lang="pt-PT" dirty="0" err="1"/>
              <a:t>Policy</a:t>
            </a:r>
            <a:r>
              <a:rPr lang="pt-PT" dirty="0"/>
              <a:t> </a:t>
            </a:r>
            <a:r>
              <a:rPr lang="pt-PT" dirty="0" err="1"/>
              <a:t>Recommendation</a:t>
            </a:r>
            <a:r>
              <a:rPr lang="pt-PT" dirty="0"/>
              <a:t> N°15</a:t>
            </a:r>
            <a:br>
              <a:rPr lang="pt-PT" dirty="0"/>
            </a:br>
            <a:r>
              <a:rPr lang="pt-PT" sz="2200" dirty="0"/>
              <a:t>European </a:t>
            </a:r>
            <a:r>
              <a:rPr lang="pt-PT" sz="2200" dirty="0" err="1"/>
              <a:t>Commission</a:t>
            </a:r>
            <a:r>
              <a:rPr lang="pt-PT" sz="2200" dirty="0"/>
              <a:t> </a:t>
            </a:r>
            <a:r>
              <a:rPr lang="pt-PT" sz="2200" dirty="0" err="1"/>
              <a:t>on</a:t>
            </a:r>
            <a:r>
              <a:rPr lang="pt-PT" sz="2200" dirty="0"/>
              <a:t> </a:t>
            </a:r>
            <a:r>
              <a:rPr lang="pt-PT" sz="2200" dirty="0" err="1"/>
              <a:t>Racism</a:t>
            </a:r>
            <a:r>
              <a:rPr lang="pt-PT" sz="2200" dirty="0"/>
              <a:t> </a:t>
            </a:r>
            <a:r>
              <a:rPr lang="pt-PT" sz="2200" dirty="0" err="1"/>
              <a:t>and</a:t>
            </a:r>
            <a:r>
              <a:rPr lang="pt-PT" sz="2200" dirty="0"/>
              <a:t> </a:t>
            </a:r>
            <a:r>
              <a:rPr lang="pt-PT" sz="2200" dirty="0" err="1"/>
              <a:t>Intolerance</a:t>
            </a:r>
            <a:r>
              <a:rPr lang="pt-PT" sz="2200" dirty="0"/>
              <a:t>, 08-12-2015</a:t>
            </a:r>
          </a:p>
        </p:txBody>
      </p:sp>
      <p:sp>
        <p:nvSpPr>
          <p:cNvPr id="3" name="Marcador de Posição de Conteúdo 2"/>
          <p:cNvSpPr>
            <a:spLocks noGrp="1"/>
          </p:cNvSpPr>
          <p:nvPr>
            <p:ph sz="half" idx="1"/>
          </p:nvPr>
        </p:nvSpPr>
        <p:spPr/>
        <p:txBody>
          <a:bodyPr>
            <a:normAutofit/>
          </a:bodyPr>
          <a:lstStyle/>
          <a:p>
            <a:r>
              <a:rPr lang="en-US" sz="2800" dirty="0"/>
              <a:t>Anti-hate speech measures must be well-founded, proportionate, non-discriminatory, and not be misused to curb freedom of expression or assembly nor to suppress criticism of official policies, political opposition and religious beliefs.</a:t>
            </a:r>
            <a:endParaRPr lang="pt-PT" sz="2800" dirty="0"/>
          </a:p>
        </p:txBody>
      </p:sp>
      <p:pic>
        <p:nvPicPr>
          <p:cNvPr id="5" name="Marcador de Posição de Conteúdo 4"/>
          <p:cNvPicPr>
            <a:picLocks noGrp="1" noChangeAspect="1"/>
          </p:cNvPicPr>
          <p:nvPr>
            <p:ph sz="half" idx="2"/>
          </p:nvPr>
        </p:nvPicPr>
        <p:blipFill>
          <a:blip r:embed="rId2"/>
          <a:stretch>
            <a:fillRect/>
          </a:stretch>
        </p:blipFill>
        <p:spPr>
          <a:xfrm>
            <a:off x="6659553" y="2646959"/>
            <a:ext cx="3960934" cy="2624287"/>
          </a:xfrm>
          <a:prstGeom prst="rect">
            <a:avLst/>
          </a:prstGeom>
        </p:spPr>
      </p:pic>
    </p:spTree>
    <p:extLst>
      <p:ext uri="{BB962C8B-B14F-4D97-AF65-F5344CB8AC3E}">
        <p14:creationId xmlns:p14="http://schemas.microsoft.com/office/powerpoint/2010/main" val="2961342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a:solidFill>
                  <a:schemeClr val="accent1">
                    <a:lumMod val="75000"/>
                  </a:schemeClr>
                </a:solidFill>
              </a:rPr>
              <a:t>UN Human Rights Committee’s General Comment No. 34, </a:t>
            </a:r>
            <a:r>
              <a:rPr lang="en-US" dirty="0" smtClean="0">
                <a:solidFill>
                  <a:schemeClr val="accent1">
                    <a:lumMod val="75000"/>
                  </a:schemeClr>
                </a:solidFill>
              </a:rPr>
              <a:t/>
            </a:r>
            <a:br>
              <a:rPr lang="en-US" dirty="0" smtClean="0">
                <a:solidFill>
                  <a:schemeClr val="accent1">
                    <a:lumMod val="75000"/>
                  </a:schemeClr>
                </a:solidFill>
              </a:rPr>
            </a:br>
            <a:r>
              <a:rPr lang="en-US" sz="1800" dirty="0" smtClean="0">
                <a:solidFill>
                  <a:schemeClr val="accent1">
                    <a:lumMod val="75000"/>
                  </a:schemeClr>
                </a:solidFill>
              </a:rPr>
              <a:t>Article </a:t>
            </a:r>
            <a:r>
              <a:rPr lang="en-US" sz="1800" dirty="0">
                <a:solidFill>
                  <a:schemeClr val="accent1">
                    <a:lumMod val="75000"/>
                  </a:schemeClr>
                </a:solidFill>
              </a:rPr>
              <a:t>19: Freedoms of Opinion and Expression, of 12 September 2011,</a:t>
            </a:r>
            <a:endParaRPr lang="pt-PT" sz="1800" dirty="0"/>
          </a:p>
        </p:txBody>
      </p:sp>
      <p:sp>
        <p:nvSpPr>
          <p:cNvPr id="3" name="Marcador de Posição de Conteúdo 2"/>
          <p:cNvSpPr>
            <a:spLocks noGrp="1"/>
          </p:cNvSpPr>
          <p:nvPr>
            <p:ph sz="half" idx="1"/>
          </p:nvPr>
        </p:nvSpPr>
        <p:spPr/>
        <p:txBody>
          <a:bodyPr>
            <a:normAutofit/>
          </a:bodyPr>
          <a:lstStyle/>
          <a:p>
            <a:r>
              <a:rPr lang="en-US" sz="2400" dirty="0" smtClean="0">
                <a:solidFill>
                  <a:schemeClr val="accent1">
                    <a:lumMod val="75000"/>
                  </a:schemeClr>
                </a:solidFill>
              </a:rPr>
              <a:t>§ 48 </a:t>
            </a:r>
          </a:p>
          <a:p>
            <a:r>
              <a:rPr lang="en-US" sz="2400" dirty="0" smtClean="0">
                <a:solidFill>
                  <a:schemeClr val="accent1">
                    <a:lumMod val="75000"/>
                  </a:schemeClr>
                </a:solidFill>
              </a:rPr>
              <a:t>“Prohibitions </a:t>
            </a:r>
            <a:r>
              <a:rPr lang="en-US" sz="2400" dirty="0">
                <a:solidFill>
                  <a:schemeClr val="accent1">
                    <a:lumMod val="75000"/>
                  </a:schemeClr>
                </a:solidFill>
              </a:rPr>
              <a:t>of displays of lack of respect for a religion or other belief system, including blasphemy laws, are incompatible with the </a:t>
            </a:r>
            <a:r>
              <a:rPr lang="en-US" sz="2400" dirty="0" smtClean="0">
                <a:solidFill>
                  <a:schemeClr val="accent1">
                    <a:lumMod val="75000"/>
                  </a:schemeClr>
                </a:solidFill>
              </a:rPr>
              <a:t>ICCPR </a:t>
            </a:r>
            <a:r>
              <a:rPr lang="en-US" sz="2400" dirty="0">
                <a:solidFill>
                  <a:schemeClr val="accent1">
                    <a:lumMod val="75000"/>
                  </a:schemeClr>
                </a:solidFill>
              </a:rPr>
              <a:t>except in the specific circumstances envisaged in article 20, paragraph 2, of the </a:t>
            </a:r>
            <a:r>
              <a:rPr lang="en-US" sz="2400" dirty="0" smtClean="0">
                <a:solidFill>
                  <a:schemeClr val="accent1">
                    <a:lumMod val="75000"/>
                  </a:schemeClr>
                </a:solidFill>
              </a:rPr>
              <a:t>ICCPR”</a:t>
            </a:r>
            <a:endParaRPr lang="pt-PT" dirty="0">
              <a:solidFill>
                <a:schemeClr val="accent1">
                  <a:lumMod val="75000"/>
                </a:schemeClr>
              </a:solidFill>
            </a:endParaRPr>
          </a:p>
          <a:p>
            <a:endParaRPr lang="pt-PT" dirty="0"/>
          </a:p>
        </p:txBody>
      </p:sp>
      <p:pic>
        <p:nvPicPr>
          <p:cNvPr id="5" name="Marcador de Posição de Conteúdo 4"/>
          <p:cNvPicPr>
            <a:picLocks noGrp="1" noChangeAspect="1"/>
          </p:cNvPicPr>
          <p:nvPr>
            <p:ph sz="half" idx="2"/>
          </p:nvPr>
        </p:nvPicPr>
        <p:blipFill>
          <a:blip r:embed="rId2"/>
          <a:stretch>
            <a:fillRect/>
          </a:stretch>
        </p:blipFill>
        <p:spPr>
          <a:xfrm>
            <a:off x="7024743" y="2409714"/>
            <a:ext cx="4457989" cy="3076686"/>
          </a:xfrm>
          <a:prstGeom prst="rect">
            <a:avLst/>
          </a:prstGeom>
        </p:spPr>
      </p:pic>
    </p:spTree>
    <p:extLst>
      <p:ext uri="{BB962C8B-B14F-4D97-AF65-F5344CB8AC3E}">
        <p14:creationId xmlns:p14="http://schemas.microsoft.com/office/powerpoint/2010/main" val="3882585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1125265" y="558361"/>
            <a:ext cx="4952532" cy="2773418"/>
          </a:xfrm>
          <a:prstGeom prst="rect">
            <a:avLst/>
          </a:prstGeom>
        </p:spPr>
      </p:pic>
      <p:pic>
        <p:nvPicPr>
          <p:cNvPr id="3" name="Imagem 2"/>
          <p:cNvPicPr>
            <a:picLocks noChangeAspect="1"/>
          </p:cNvPicPr>
          <p:nvPr/>
        </p:nvPicPr>
        <p:blipFill>
          <a:blip r:embed="rId3"/>
          <a:stretch>
            <a:fillRect/>
          </a:stretch>
        </p:blipFill>
        <p:spPr>
          <a:xfrm>
            <a:off x="6643195" y="700251"/>
            <a:ext cx="4445782" cy="2489638"/>
          </a:xfrm>
          <a:prstGeom prst="rect">
            <a:avLst/>
          </a:prstGeom>
        </p:spPr>
      </p:pic>
      <p:pic>
        <p:nvPicPr>
          <p:cNvPr id="4" name="Imagem 3"/>
          <p:cNvPicPr>
            <a:picLocks noChangeAspect="1"/>
          </p:cNvPicPr>
          <p:nvPr/>
        </p:nvPicPr>
        <p:blipFill>
          <a:blip r:embed="rId4"/>
          <a:stretch>
            <a:fillRect/>
          </a:stretch>
        </p:blipFill>
        <p:spPr>
          <a:xfrm>
            <a:off x="1125265" y="3804087"/>
            <a:ext cx="4952532" cy="2544161"/>
          </a:xfrm>
          <a:prstGeom prst="rect">
            <a:avLst/>
          </a:prstGeom>
        </p:spPr>
      </p:pic>
      <p:pic>
        <p:nvPicPr>
          <p:cNvPr id="5" name="Imagem 4"/>
          <p:cNvPicPr>
            <a:picLocks noChangeAspect="1"/>
          </p:cNvPicPr>
          <p:nvPr/>
        </p:nvPicPr>
        <p:blipFill>
          <a:blip r:embed="rId5"/>
          <a:stretch>
            <a:fillRect/>
          </a:stretch>
        </p:blipFill>
        <p:spPr>
          <a:xfrm>
            <a:off x="7005256" y="3804087"/>
            <a:ext cx="4174808" cy="2544161"/>
          </a:xfrm>
          <a:prstGeom prst="rect">
            <a:avLst/>
          </a:prstGeom>
        </p:spPr>
      </p:pic>
    </p:spTree>
    <p:extLst>
      <p:ext uri="{BB962C8B-B14F-4D97-AF65-F5344CB8AC3E}">
        <p14:creationId xmlns:p14="http://schemas.microsoft.com/office/powerpoint/2010/main" val="3953782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smtClean="0"/>
              <a:t>John Locke: </a:t>
            </a:r>
            <a:r>
              <a:rPr lang="pt-PT" dirty="0" err="1" smtClean="0"/>
              <a:t>the</a:t>
            </a:r>
            <a:r>
              <a:rPr lang="pt-PT" dirty="0" smtClean="0"/>
              <a:t> </a:t>
            </a:r>
            <a:r>
              <a:rPr lang="pt-PT" dirty="0" err="1"/>
              <a:t>e</a:t>
            </a:r>
            <a:r>
              <a:rPr lang="pt-PT" dirty="0" err="1" smtClean="0"/>
              <a:t>thics</a:t>
            </a:r>
            <a:r>
              <a:rPr lang="pt-PT" dirty="0" smtClean="0"/>
              <a:t> of </a:t>
            </a:r>
            <a:r>
              <a:rPr lang="pt-PT" dirty="0" err="1"/>
              <a:t>p</a:t>
            </a:r>
            <a:r>
              <a:rPr lang="pt-PT" dirty="0" err="1" smtClean="0"/>
              <a:t>ublic</a:t>
            </a:r>
            <a:r>
              <a:rPr lang="pt-PT" dirty="0" smtClean="0"/>
              <a:t> debate </a:t>
            </a:r>
            <a:endParaRPr lang="pt-PT" dirty="0"/>
          </a:p>
        </p:txBody>
      </p:sp>
      <p:sp>
        <p:nvSpPr>
          <p:cNvPr id="3" name="Marcador de Posição de Conteúdo 2"/>
          <p:cNvSpPr>
            <a:spLocks noGrp="1"/>
          </p:cNvSpPr>
          <p:nvPr>
            <p:ph sz="half" idx="1"/>
          </p:nvPr>
        </p:nvSpPr>
        <p:spPr/>
        <p:txBody>
          <a:bodyPr>
            <a:normAutofit/>
          </a:bodyPr>
          <a:lstStyle/>
          <a:p>
            <a:r>
              <a:rPr lang="en-GB" sz="2400" dirty="0"/>
              <a:t>‘</a:t>
            </a:r>
            <a:r>
              <a:rPr lang="en-GB" sz="2400" dirty="0">
                <a:solidFill>
                  <a:srgbClr val="7030A0"/>
                </a:solidFill>
              </a:rPr>
              <a:t>If a man, as a sincere friend to the person, and to the truth, labours to bring another out of error, there can be nothing more beautiful, nor more beneficial</a:t>
            </a:r>
            <a:r>
              <a:rPr lang="en-GB" sz="2400" dirty="0">
                <a:solidFill>
                  <a:srgbClr val="FF0000"/>
                </a:solidFill>
              </a:rPr>
              <a:t>. If party, passion, or vanity direct his pen, and have a hand in the controversy; there can be nothing more unbecoming, more prejudicial, nor more odious</a:t>
            </a:r>
            <a:r>
              <a:rPr lang="en-GB" sz="2400" dirty="0" smtClean="0">
                <a:solidFill>
                  <a:srgbClr val="FF0000"/>
                </a:solidFill>
              </a:rPr>
              <a:t>.’</a:t>
            </a:r>
          </a:p>
          <a:p>
            <a:pPr lvl="1"/>
            <a:r>
              <a:rPr lang="en-GB" dirty="0" smtClean="0"/>
              <a:t>On the Reasonableness of Christianity… </a:t>
            </a:r>
            <a:endParaRPr lang="pt-PT" dirty="0"/>
          </a:p>
        </p:txBody>
      </p:sp>
      <p:pic>
        <p:nvPicPr>
          <p:cNvPr id="5" name="Marcador de Posição de Conteúdo 4"/>
          <p:cNvPicPr>
            <a:picLocks noGrp="1" noChangeAspect="1"/>
          </p:cNvPicPr>
          <p:nvPr>
            <p:ph sz="half" idx="2"/>
          </p:nvPr>
        </p:nvPicPr>
        <p:blipFill>
          <a:blip r:embed="rId2"/>
          <a:stretch>
            <a:fillRect/>
          </a:stretch>
        </p:blipFill>
        <p:spPr>
          <a:xfrm>
            <a:off x="7649199" y="2147849"/>
            <a:ext cx="2549323" cy="3212147"/>
          </a:xfrm>
          <a:prstGeom prst="rect">
            <a:avLst/>
          </a:prstGeom>
        </p:spPr>
      </p:pic>
    </p:spTree>
    <p:extLst>
      <p:ext uri="{BB962C8B-B14F-4D97-AF65-F5344CB8AC3E}">
        <p14:creationId xmlns:p14="http://schemas.microsoft.com/office/powerpoint/2010/main" val="2661949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p>
            <a:pPr lvl="0"/>
            <a:r>
              <a:rPr lang="pt-PT" b="1" i="1"/>
              <a:t>Hustler Magazine v. Falwell</a:t>
            </a:r>
            <a:br>
              <a:rPr lang="pt-PT" b="1" i="1"/>
            </a:br>
            <a:r>
              <a:rPr lang="pt-PT" sz="1800" b="1" i="1"/>
              <a:t>485 U.S. 46 (1988) </a:t>
            </a:r>
            <a:endParaRPr lang="pt-PT" sz="1800"/>
          </a:p>
        </p:txBody>
      </p:sp>
      <p:sp>
        <p:nvSpPr>
          <p:cNvPr id="3" name="Marcador de Posição de Conteúdo 3"/>
          <p:cNvSpPr txBox="1">
            <a:spLocks noGrp="1"/>
          </p:cNvSpPr>
          <p:nvPr>
            <p:ph sz="half" idx="1"/>
          </p:nvPr>
        </p:nvSpPr>
        <p:spPr>
          <a:xfrm>
            <a:off x="6080760" y="1728216"/>
            <a:ext cx="4270248" cy="4745736"/>
          </a:xfrm>
        </p:spPr>
        <p:txBody>
          <a:bodyPr>
            <a:normAutofit/>
          </a:bodyPr>
          <a:lstStyle/>
          <a:p>
            <a:pPr>
              <a:spcBef>
                <a:spcPts val="400"/>
              </a:spcBef>
            </a:pPr>
            <a:endParaRPr lang="pt-PT" sz="1800" dirty="0"/>
          </a:p>
          <a:p>
            <a:pPr>
              <a:spcBef>
                <a:spcPts val="400"/>
              </a:spcBef>
            </a:pPr>
            <a:r>
              <a:rPr lang="pt-PT" sz="1800" b="1" dirty="0" err="1"/>
              <a:t>The</a:t>
            </a:r>
            <a:r>
              <a:rPr lang="pt-PT" sz="1800" b="1" dirty="0"/>
              <a:t> </a:t>
            </a:r>
            <a:r>
              <a:rPr lang="pt-PT" sz="1800" b="1" dirty="0" err="1"/>
              <a:t>facts</a:t>
            </a:r>
            <a:r>
              <a:rPr lang="pt-PT" sz="1800" b="1" dirty="0"/>
              <a:t>: </a:t>
            </a:r>
          </a:p>
          <a:p>
            <a:pPr lvl="1">
              <a:spcBef>
                <a:spcPts val="400"/>
              </a:spcBef>
            </a:pPr>
            <a:r>
              <a:rPr lang="pt-PT" dirty="0" err="1"/>
              <a:t>Larry</a:t>
            </a:r>
            <a:r>
              <a:rPr lang="pt-PT" dirty="0"/>
              <a:t> </a:t>
            </a:r>
            <a:r>
              <a:rPr lang="pt-PT" dirty="0" err="1"/>
              <a:t>Flynt</a:t>
            </a:r>
            <a:r>
              <a:rPr lang="pt-PT" dirty="0"/>
              <a:t> </a:t>
            </a:r>
            <a:r>
              <a:rPr lang="pt-PT" dirty="0" err="1"/>
              <a:t>and</a:t>
            </a:r>
            <a:r>
              <a:rPr lang="pt-PT" dirty="0"/>
              <a:t> </a:t>
            </a:r>
            <a:r>
              <a:rPr lang="pt-PT" dirty="0" err="1"/>
              <a:t>Hustler</a:t>
            </a:r>
            <a:r>
              <a:rPr lang="pt-PT" dirty="0"/>
              <a:t> Magazine: </a:t>
            </a:r>
            <a:r>
              <a:rPr lang="pt-PT" dirty="0" err="1"/>
              <a:t>promototers</a:t>
            </a:r>
            <a:r>
              <a:rPr lang="pt-PT" dirty="0"/>
              <a:t> of a sexual </a:t>
            </a:r>
            <a:r>
              <a:rPr lang="pt-PT" dirty="0" err="1"/>
              <a:t>revolution</a:t>
            </a:r>
            <a:r>
              <a:rPr lang="pt-PT" dirty="0"/>
              <a:t> </a:t>
            </a:r>
            <a:r>
              <a:rPr lang="pt-PT" dirty="0" err="1"/>
              <a:t>and</a:t>
            </a:r>
            <a:r>
              <a:rPr lang="pt-PT" dirty="0"/>
              <a:t> </a:t>
            </a:r>
            <a:r>
              <a:rPr lang="pt-PT" dirty="0" err="1"/>
              <a:t>critics</a:t>
            </a:r>
            <a:r>
              <a:rPr lang="pt-PT" dirty="0"/>
              <a:t> of </a:t>
            </a:r>
            <a:r>
              <a:rPr lang="pt-PT" dirty="0" err="1"/>
              <a:t>traditional</a:t>
            </a:r>
            <a:r>
              <a:rPr lang="pt-PT" dirty="0"/>
              <a:t> </a:t>
            </a:r>
            <a:r>
              <a:rPr lang="pt-PT" dirty="0" err="1"/>
              <a:t>morality</a:t>
            </a:r>
            <a:r>
              <a:rPr lang="pt-PT" dirty="0"/>
              <a:t> </a:t>
            </a:r>
          </a:p>
          <a:p>
            <a:pPr lvl="1">
              <a:spcBef>
                <a:spcPts val="400"/>
              </a:spcBef>
            </a:pPr>
            <a:r>
              <a:rPr lang="pt-PT" dirty="0" err="1"/>
              <a:t>Jerry</a:t>
            </a:r>
            <a:r>
              <a:rPr lang="pt-PT" dirty="0"/>
              <a:t> </a:t>
            </a:r>
            <a:r>
              <a:rPr lang="pt-PT" dirty="0" err="1"/>
              <a:t>Falwell</a:t>
            </a:r>
            <a:r>
              <a:rPr lang="pt-PT" dirty="0"/>
              <a:t>: Baptist Pastor, leader of </a:t>
            </a:r>
            <a:r>
              <a:rPr lang="pt-PT" dirty="0" err="1"/>
              <a:t>the</a:t>
            </a:r>
            <a:r>
              <a:rPr lang="pt-PT" dirty="0"/>
              <a:t> “Moral </a:t>
            </a:r>
            <a:r>
              <a:rPr lang="pt-PT" dirty="0" err="1"/>
              <a:t>Majority</a:t>
            </a:r>
            <a:r>
              <a:rPr lang="pt-PT" dirty="0"/>
              <a:t>”, </a:t>
            </a:r>
            <a:r>
              <a:rPr lang="pt-PT" dirty="0" err="1"/>
              <a:t>defendor</a:t>
            </a:r>
            <a:r>
              <a:rPr lang="pt-PT" dirty="0"/>
              <a:t> of </a:t>
            </a:r>
            <a:r>
              <a:rPr lang="pt-PT" dirty="0" err="1"/>
              <a:t>conservative</a:t>
            </a:r>
            <a:r>
              <a:rPr lang="pt-PT" dirty="0"/>
              <a:t> sexual </a:t>
            </a:r>
            <a:r>
              <a:rPr lang="pt-PT" dirty="0" err="1"/>
              <a:t>and</a:t>
            </a:r>
            <a:r>
              <a:rPr lang="pt-PT" dirty="0"/>
              <a:t> </a:t>
            </a:r>
            <a:r>
              <a:rPr lang="pt-PT" dirty="0" err="1"/>
              <a:t>family</a:t>
            </a:r>
            <a:r>
              <a:rPr lang="pt-PT" dirty="0"/>
              <a:t> </a:t>
            </a:r>
            <a:r>
              <a:rPr lang="pt-PT" dirty="0" err="1"/>
              <a:t>values</a:t>
            </a:r>
            <a:endParaRPr lang="pt-PT" dirty="0"/>
          </a:p>
          <a:p>
            <a:pPr lvl="1">
              <a:spcBef>
                <a:spcPts val="400"/>
              </a:spcBef>
            </a:pPr>
            <a:r>
              <a:rPr lang="pt-PT" dirty="0" err="1"/>
              <a:t>Deep</a:t>
            </a:r>
            <a:r>
              <a:rPr lang="pt-PT" dirty="0"/>
              <a:t> </a:t>
            </a:r>
            <a:r>
              <a:rPr lang="pt-PT" dirty="0" err="1"/>
              <a:t>political</a:t>
            </a:r>
            <a:r>
              <a:rPr lang="pt-PT" dirty="0"/>
              <a:t> </a:t>
            </a:r>
            <a:r>
              <a:rPr lang="pt-PT" dirty="0" err="1"/>
              <a:t>and</a:t>
            </a:r>
            <a:r>
              <a:rPr lang="pt-PT" dirty="0"/>
              <a:t> cultural </a:t>
            </a:r>
            <a:r>
              <a:rPr lang="pt-PT" dirty="0" err="1"/>
              <a:t>differences</a:t>
            </a:r>
            <a:endParaRPr lang="pt-PT" dirty="0"/>
          </a:p>
          <a:p>
            <a:pPr lvl="1">
              <a:spcBef>
                <a:spcPts val="400"/>
              </a:spcBef>
            </a:pPr>
            <a:r>
              <a:rPr lang="pt-PT" dirty="0" err="1"/>
              <a:t>Collision</a:t>
            </a:r>
            <a:r>
              <a:rPr lang="pt-PT" dirty="0"/>
              <a:t> of </a:t>
            </a:r>
            <a:r>
              <a:rPr lang="pt-PT" dirty="0" err="1"/>
              <a:t>different</a:t>
            </a:r>
            <a:r>
              <a:rPr lang="pt-PT" dirty="0"/>
              <a:t> </a:t>
            </a:r>
            <a:r>
              <a:rPr lang="pt-PT" dirty="0" err="1"/>
              <a:t>world</a:t>
            </a:r>
            <a:r>
              <a:rPr lang="pt-PT" dirty="0"/>
              <a:t> </a:t>
            </a:r>
            <a:r>
              <a:rPr lang="pt-PT" dirty="0" err="1"/>
              <a:t>views</a:t>
            </a:r>
            <a:r>
              <a:rPr lang="pt-PT" dirty="0"/>
              <a:t>   </a:t>
            </a:r>
          </a:p>
        </p:txBody>
      </p:sp>
      <p:pic>
        <p:nvPicPr>
          <p:cNvPr id="4" name="Picture 3">
            <a:extLst>
              <a:ext uri="{FF2B5EF4-FFF2-40B4-BE49-F238E27FC236}">
                <a16:creationId xmlns:a16="http://schemas.microsoft.com/office/drawing/2014/main" id="{00000000-0000-0000-0000-000000000000}"/>
              </a:ext>
            </a:extLst>
          </p:cNvPr>
          <p:cNvPicPr>
            <a:picLocks noGrp="1" noChangeAspect="1"/>
          </p:cNvPicPr>
          <p:nvPr>
            <p:ph sz="half" idx="2"/>
          </p:nvPr>
        </p:nvPicPr>
        <p:blipFill>
          <a:blip r:embed="rId3"/>
          <a:srcRect/>
          <a:stretch>
            <a:fillRect/>
          </a:stretch>
        </p:blipFill>
        <p:spPr>
          <a:xfrm>
            <a:off x="1923395" y="2313432"/>
            <a:ext cx="3269208" cy="3800766"/>
          </a:xfrm>
        </p:spPr>
      </p:pic>
    </p:spTree>
    <p:extLst>
      <p:ext uri="{BB962C8B-B14F-4D97-AF65-F5344CB8AC3E}">
        <p14:creationId xmlns:p14="http://schemas.microsoft.com/office/powerpoint/2010/main" val="4175117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p>
            <a:pPr lvl="0"/>
            <a:r>
              <a:rPr lang="pt-PT" b="1" i="1"/>
              <a:t>Hustler Magazine v. Falwell</a:t>
            </a:r>
            <a:br>
              <a:rPr lang="pt-PT" b="1" i="1"/>
            </a:br>
            <a:r>
              <a:rPr lang="pt-PT" sz="2000" b="1" i="1"/>
              <a:t>485 U.S. 46 (1988) </a:t>
            </a:r>
            <a:endParaRPr lang="pt-PT" sz="2000"/>
          </a:p>
        </p:txBody>
      </p:sp>
      <p:sp>
        <p:nvSpPr>
          <p:cNvPr id="3" name="Marcador de Posição de Conteúdo 2"/>
          <p:cNvSpPr txBox="1">
            <a:spLocks noGrp="1"/>
          </p:cNvSpPr>
          <p:nvPr>
            <p:ph sz="half" idx="1"/>
          </p:nvPr>
        </p:nvSpPr>
        <p:spPr/>
        <p:txBody>
          <a:bodyPr>
            <a:normAutofit/>
          </a:bodyPr>
          <a:lstStyle/>
          <a:p>
            <a:endParaRPr lang="pt-PT"/>
          </a:p>
        </p:txBody>
      </p:sp>
      <p:sp>
        <p:nvSpPr>
          <p:cNvPr id="4" name="Marcador de Posição de Conteúdo 3"/>
          <p:cNvSpPr txBox="1">
            <a:spLocks noGrp="1"/>
          </p:cNvSpPr>
          <p:nvPr>
            <p:ph sz="half" idx="2"/>
          </p:nvPr>
        </p:nvSpPr>
        <p:spPr/>
        <p:txBody>
          <a:bodyPr>
            <a:normAutofit/>
          </a:bodyPr>
          <a:lstStyle/>
          <a:p>
            <a:pPr>
              <a:lnSpc>
                <a:spcPct val="80000"/>
              </a:lnSpc>
              <a:spcBef>
                <a:spcPts val="500"/>
              </a:spcBef>
            </a:pPr>
            <a:r>
              <a:rPr lang="pt-PT" sz="2200" dirty="0" err="1"/>
              <a:t>The</a:t>
            </a:r>
            <a:r>
              <a:rPr lang="pt-PT" sz="2200" dirty="0"/>
              <a:t> </a:t>
            </a:r>
            <a:r>
              <a:rPr lang="pt-PT" sz="2200" dirty="0" err="1"/>
              <a:t>facts</a:t>
            </a:r>
            <a:r>
              <a:rPr lang="pt-PT" sz="2200" dirty="0"/>
              <a:t>: </a:t>
            </a:r>
          </a:p>
          <a:p>
            <a:pPr lvl="1">
              <a:lnSpc>
                <a:spcPct val="80000"/>
              </a:lnSpc>
            </a:pPr>
            <a:r>
              <a:rPr lang="pt-PT" sz="2400" dirty="0" err="1"/>
              <a:t>Hustler</a:t>
            </a:r>
            <a:r>
              <a:rPr lang="pt-PT" sz="2400" dirty="0"/>
              <a:t> </a:t>
            </a:r>
            <a:r>
              <a:rPr lang="pt-PT" sz="2400" dirty="0" err="1" smtClean="0"/>
              <a:t>magazie</a:t>
            </a:r>
            <a:r>
              <a:rPr lang="pt-PT" sz="2400" dirty="0" smtClean="0"/>
              <a:t> satirizes </a:t>
            </a:r>
            <a:r>
              <a:rPr lang="pt-PT" sz="2400" dirty="0" err="1"/>
              <a:t>Reverend</a:t>
            </a:r>
            <a:r>
              <a:rPr lang="pt-PT" sz="2400" dirty="0"/>
              <a:t> </a:t>
            </a:r>
            <a:r>
              <a:rPr lang="pt-PT" sz="2400" dirty="0" err="1"/>
              <a:t>Jerry</a:t>
            </a:r>
            <a:r>
              <a:rPr lang="pt-PT" sz="2400" dirty="0"/>
              <a:t> </a:t>
            </a:r>
            <a:r>
              <a:rPr lang="pt-PT" sz="2400" dirty="0" err="1"/>
              <a:t>Falwell</a:t>
            </a:r>
            <a:r>
              <a:rPr lang="pt-PT" sz="2400" dirty="0"/>
              <a:t>, </a:t>
            </a:r>
            <a:r>
              <a:rPr lang="pt-PT" sz="2400" dirty="0" err="1"/>
              <a:t>by</a:t>
            </a:r>
            <a:r>
              <a:rPr lang="pt-PT" sz="2400" dirty="0"/>
              <a:t> </a:t>
            </a:r>
            <a:r>
              <a:rPr lang="pt-PT" sz="2400" dirty="0" err="1"/>
              <a:t>suggesting</a:t>
            </a:r>
            <a:r>
              <a:rPr lang="pt-PT" sz="2400" dirty="0"/>
              <a:t> </a:t>
            </a:r>
            <a:r>
              <a:rPr lang="pt-PT" sz="2400" dirty="0" err="1"/>
              <a:t>he</a:t>
            </a:r>
            <a:r>
              <a:rPr lang="pt-PT" sz="2400" dirty="0"/>
              <a:t> </a:t>
            </a:r>
            <a:r>
              <a:rPr lang="pt-PT" sz="2400" dirty="0" err="1"/>
              <a:t>had</a:t>
            </a:r>
            <a:r>
              <a:rPr lang="pt-PT" sz="2400" dirty="0"/>
              <a:t> </a:t>
            </a:r>
            <a:r>
              <a:rPr lang="pt-PT" sz="2400" dirty="0" err="1"/>
              <a:t>incestuous</a:t>
            </a:r>
            <a:r>
              <a:rPr lang="pt-PT" sz="2400" dirty="0"/>
              <a:t> sexual </a:t>
            </a:r>
            <a:r>
              <a:rPr lang="pt-PT" sz="2400" dirty="0" err="1"/>
              <a:t>relations</a:t>
            </a:r>
            <a:r>
              <a:rPr lang="pt-PT" sz="2400" dirty="0"/>
              <a:t> </a:t>
            </a:r>
            <a:r>
              <a:rPr lang="pt-PT" sz="2400" dirty="0" err="1"/>
              <a:t>with</a:t>
            </a:r>
            <a:r>
              <a:rPr lang="pt-PT" sz="2400" dirty="0"/>
              <a:t> </a:t>
            </a:r>
            <a:r>
              <a:rPr lang="pt-PT" sz="2400" dirty="0" err="1"/>
              <a:t>his</a:t>
            </a:r>
            <a:r>
              <a:rPr lang="pt-PT" sz="2400" dirty="0"/>
              <a:t> </a:t>
            </a:r>
            <a:r>
              <a:rPr lang="pt-PT" sz="2400" dirty="0" err="1"/>
              <a:t>mother</a:t>
            </a:r>
            <a:endParaRPr lang="pt-PT" sz="2400" dirty="0"/>
          </a:p>
          <a:p>
            <a:pPr lvl="1">
              <a:lnSpc>
                <a:spcPct val="80000"/>
              </a:lnSpc>
            </a:pPr>
            <a:r>
              <a:rPr lang="pt-PT" sz="2400" dirty="0" err="1"/>
              <a:t>Jerry</a:t>
            </a:r>
            <a:r>
              <a:rPr lang="pt-PT" sz="2400" dirty="0"/>
              <a:t> </a:t>
            </a:r>
            <a:r>
              <a:rPr lang="pt-PT" sz="2400" dirty="0" err="1"/>
              <a:t>Falwell</a:t>
            </a:r>
            <a:r>
              <a:rPr lang="pt-PT" sz="2400" dirty="0"/>
              <a:t> sues </a:t>
            </a:r>
            <a:r>
              <a:rPr lang="pt-PT" sz="2400" dirty="0" err="1"/>
              <a:t>Hustler</a:t>
            </a:r>
            <a:r>
              <a:rPr lang="pt-PT" sz="2400" dirty="0"/>
              <a:t> Magazine for </a:t>
            </a:r>
            <a:r>
              <a:rPr lang="pt-PT" sz="2400" dirty="0" err="1"/>
              <a:t>damages</a:t>
            </a:r>
            <a:r>
              <a:rPr lang="pt-PT" sz="2400" dirty="0"/>
              <a:t> for </a:t>
            </a:r>
            <a:r>
              <a:rPr lang="pt-PT" sz="2400" dirty="0" err="1"/>
              <a:t>emotional</a:t>
            </a:r>
            <a:r>
              <a:rPr lang="pt-PT" sz="2400" dirty="0"/>
              <a:t> </a:t>
            </a:r>
            <a:r>
              <a:rPr lang="pt-PT" sz="2400" dirty="0" err="1"/>
              <a:t>distress</a:t>
            </a:r>
            <a:r>
              <a:rPr lang="pt-PT" sz="2400" dirty="0"/>
              <a:t> </a:t>
            </a:r>
          </a:p>
        </p:txBody>
      </p:sp>
      <p:pic>
        <p:nvPicPr>
          <p:cNvPr id="5" name="Picture 2">
            <a:extLst>
              <a:ext uri="{FF2B5EF4-FFF2-40B4-BE49-F238E27FC236}">
                <a16:creationId xmlns:a16="http://schemas.microsoft.com/office/drawing/2014/main" id="{00000000-0000-0000-0000-000000000000}"/>
              </a:ext>
            </a:extLst>
          </p:cNvPr>
          <p:cNvPicPr>
            <a:picLocks noChangeAspect="1"/>
          </p:cNvPicPr>
          <p:nvPr/>
        </p:nvPicPr>
        <p:blipFill>
          <a:blip r:embed="rId3"/>
          <a:srcRect/>
          <a:stretch>
            <a:fillRect/>
          </a:stretch>
        </p:blipFill>
        <p:spPr>
          <a:xfrm>
            <a:off x="2567604" y="2276874"/>
            <a:ext cx="3456386" cy="3672404"/>
          </a:xfrm>
          <a:prstGeom prst="rect">
            <a:avLst/>
          </a:prstGeom>
          <a:noFill/>
          <a:ln cap="flat">
            <a:noFill/>
          </a:ln>
        </p:spPr>
      </p:pic>
    </p:spTree>
    <p:extLst>
      <p:ext uri="{BB962C8B-B14F-4D97-AF65-F5344CB8AC3E}">
        <p14:creationId xmlns:p14="http://schemas.microsoft.com/office/powerpoint/2010/main" val="509778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4"/>
          <p:cNvSpPr txBox="1">
            <a:spLocks noGrp="1"/>
          </p:cNvSpPr>
          <p:nvPr>
            <p:ph type="title"/>
          </p:nvPr>
        </p:nvSpPr>
        <p:spPr/>
        <p:txBody>
          <a:bodyPr/>
          <a:lstStyle/>
          <a:p>
            <a:pPr lvl="0"/>
            <a:r>
              <a:rPr lang="pt-PT" b="1" i="1"/>
              <a:t>Hustler Magazine v. Falwell</a:t>
            </a:r>
            <a:br>
              <a:rPr lang="pt-PT" b="1" i="1"/>
            </a:br>
            <a:r>
              <a:rPr lang="pt-PT" sz="2000" b="1" i="1"/>
              <a:t>485 U.S. 46 (1988) </a:t>
            </a:r>
            <a:endParaRPr lang="pt-PT"/>
          </a:p>
        </p:txBody>
      </p:sp>
      <p:sp>
        <p:nvSpPr>
          <p:cNvPr id="3" name="Marcador de Posição de Conteúdo 5"/>
          <p:cNvSpPr txBox="1">
            <a:spLocks noGrp="1"/>
          </p:cNvSpPr>
          <p:nvPr>
            <p:ph sz="half" idx="1"/>
          </p:nvPr>
        </p:nvSpPr>
        <p:spPr/>
        <p:txBody>
          <a:bodyPr>
            <a:normAutofit lnSpcReduction="10000"/>
          </a:bodyPr>
          <a:lstStyle/>
          <a:p>
            <a:endParaRPr lang="pt-PT"/>
          </a:p>
        </p:txBody>
      </p:sp>
      <p:sp>
        <p:nvSpPr>
          <p:cNvPr id="4" name="Marcador de Posição de Conteúdo 6"/>
          <p:cNvSpPr txBox="1">
            <a:spLocks noGrp="1"/>
          </p:cNvSpPr>
          <p:nvPr>
            <p:ph sz="half" idx="2"/>
          </p:nvPr>
        </p:nvSpPr>
        <p:spPr>
          <a:xfrm>
            <a:off x="6169152" y="1682496"/>
            <a:ext cx="5035296" cy="4410800"/>
          </a:xfrm>
        </p:spPr>
        <p:txBody>
          <a:bodyPr>
            <a:normAutofit lnSpcReduction="10000"/>
          </a:bodyPr>
          <a:lstStyle/>
          <a:p>
            <a:pPr>
              <a:lnSpc>
                <a:spcPct val="80000"/>
              </a:lnSpc>
              <a:spcBef>
                <a:spcPts val="500"/>
              </a:spcBef>
            </a:pPr>
            <a:r>
              <a:rPr lang="pt-PT" sz="2200" dirty="0" err="1"/>
              <a:t>Decision</a:t>
            </a:r>
            <a:r>
              <a:rPr lang="pt-PT" sz="2200" dirty="0"/>
              <a:t>: </a:t>
            </a:r>
          </a:p>
          <a:p>
            <a:pPr lvl="1">
              <a:lnSpc>
                <a:spcPct val="80000"/>
              </a:lnSpc>
              <a:spcBef>
                <a:spcPts val="300"/>
              </a:spcBef>
            </a:pPr>
            <a:r>
              <a:rPr lang="pt-PT" dirty="0" err="1"/>
              <a:t>Importance</a:t>
            </a:r>
            <a:r>
              <a:rPr lang="pt-PT" dirty="0"/>
              <a:t> of </a:t>
            </a:r>
            <a:r>
              <a:rPr lang="pt-PT" dirty="0" err="1"/>
              <a:t>freedom</a:t>
            </a:r>
            <a:r>
              <a:rPr lang="pt-PT" dirty="0"/>
              <a:t> of </a:t>
            </a:r>
            <a:r>
              <a:rPr lang="pt-PT" dirty="0" err="1"/>
              <a:t>discussion</a:t>
            </a:r>
            <a:r>
              <a:rPr lang="pt-PT" dirty="0"/>
              <a:t> in </a:t>
            </a:r>
            <a:r>
              <a:rPr lang="pt-PT" dirty="0" err="1"/>
              <a:t>the</a:t>
            </a:r>
            <a:r>
              <a:rPr lang="pt-PT" dirty="0"/>
              <a:t> </a:t>
            </a:r>
            <a:r>
              <a:rPr lang="pt-PT" dirty="0" err="1"/>
              <a:t>public</a:t>
            </a:r>
            <a:r>
              <a:rPr lang="pt-PT" dirty="0"/>
              <a:t> </a:t>
            </a:r>
            <a:r>
              <a:rPr lang="pt-PT" dirty="0" err="1"/>
              <a:t>sphere</a:t>
            </a:r>
            <a:endParaRPr lang="pt-PT" dirty="0"/>
          </a:p>
          <a:p>
            <a:pPr lvl="1">
              <a:lnSpc>
                <a:spcPct val="80000"/>
              </a:lnSpc>
              <a:spcBef>
                <a:spcPts val="300"/>
              </a:spcBef>
            </a:pPr>
            <a:r>
              <a:rPr lang="pt-PT" dirty="0" err="1"/>
              <a:t>Public</a:t>
            </a:r>
            <a:r>
              <a:rPr lang="pt-PT" dirty="0"/>
              <a:t> </a:t>
            </a:r>
            <a:r>
              <a:rPr lang="pt-PT" dirty="0" err="1"/>
              <a:t>discussion</a:t>
            </a:r>
            <a:r>
              <a:rPr lang="pt-PT" dirty="0"/>
              <a:t> </a:t>
            </a:r>
            <a:r>
              <a:rPr lang="pt-PT" dirty="0" err="1"/>
              <a:t>should</a:t>
            </a:r>
            <a:r>
              <a:rPr lang="pt-PT" dirty="0"/>
              <a:t> </a:t>
            </a:r>
            <a:r>
              <a:rPr lang="pt-PT" dirty="0" err="1"/>
              <a:t>be</a:t>
            </a:r>
            <a:r>
              <a:rPr lang="pt-PT" dirty="0"/>
              <a:t> </a:t>
            </a:r>
            <a:r>
              <a:rPr lang="pt-PT" dirty="0" err="1"/>
              <a:t>unhibited</a:t>
            </a:r>
            <a:r>
              <a:rPr lang="pt-PT" dirty="0"/>
              <a:t>, </a:t>
            </a:r>
            <a:r>
              <a:rPr lang="pt-PT" dirty="0" err="1"/>
              <a:t>robust</a:t>
            </a:r>
            <a:r>
              <a:rPr lang="pt-PT" dirty="0"/>
              <a:t> </a:t>
            </a:r>
            <a:r>
              <a:rPr lang="pt-PT" dirty="0" err="1"/>
              <a:t>and</a:t>
            </a:r>
            <a:r>
              <a:rPr lang="pt-PT" dirty="0"/>
              <a:t> </a:t>
            </a:r>
            <a:r>
              <a:rPr lang="pt-PT" dirty="0" err="1"/>
              <a:t>wide</a:t>
            </a:r>
            <a:r>
              <a:rPr lang="pt-PT" dirty="0"/>
              <a:t> open </a:t>
            </a:r>
          </a:p>
          <a:p>
            <a:pPr lvl="1">
              <a:lnSpc>
                <a:spcPct val="80000"/>
              </a:lnSpc>
              <a:spcBef>
                <a:spcPts val="300"/>
              </a:spcBef>
            </a:pPr>
            <a:r>
              <a:rPr lang="pt-PT" dirty="0" err="1"/>
              <a:t>This</a:t>
            </a:r>
            <a:r>
              <a:rPr lang="pt-PT" dirty="0"/>
              <a:t> </a:t>
            </a:r>
            <a:r>
              <a:rPr lang="pt-PT" dirty="0" err="1"/>
              <a:t>discussion</a:t>
            </a:r>
            <a:r>
              <a:rPr lang="pt-PT" dirty="0"/>
              <a:t> </a:t>
            </a:r>
            <a:r>
              <a:rPr lang="pt-PT" dirty="0" err="1"/>
              <a:t>will</a:t>
            </a:r>
            <a:r>
              <a:rPr lang="pt-PT" dirty="0"/>
              <a:t> </a:t>
            </a:r>
            <a:r>
              <a:rPr lang="pt-PT" dirty="0" err="1"/>
              <a:t>certainly</a:t>
            </a:r>
            <a:r>
              <a:rPr lang="pt-PT" dirty="0"/>
              <a:t> </a:t>
            </a:r>
            <a:r>
              <a:rPr lang="pt-PT" dirty="0" err="1"/>
              <a:t>be</a:t>
            </a:r>
            <a:r>
              <a:rPr lang="pt-PT" dirty="0"/>
              <a:t> </a:t>
            </a:r>
            <a:r>
              <a:rPr lang="pt-PT" dirty="0" err="1"/>
              <a:t>hurtful</a:t>
            </a:r>
            <a:r>
              <a:rPr lang="pt-PT" dirty="0"/>
              <a:t> for some </a:t>
            </a:r>
            <a:r>
              <a:rPr lang="pt-PT" dirty="0" err="1"/>
              <a:t>people</a:t>
            </a:r>
            <a:endParaRPr lang="pt-PT" dirty="0"/>
          </a:p>
          <a:p>
            <a:pPr lvl="1">
              <a:lnSpc>
                <a:spcPct val="80000"/>
              </a:lnSpc>
              <a:spcBef>
                <a:spcPts val="300"/>
              </a:spcBef>
            </a:pPr>
            <a:r>
              <a:rPr lang="pt-PT" dirty="0" err="1"/>
              <a:t>Public</a:t>
            </a:r>
            <a:r>
              <a:rPr lang="pt-PT" dirty="0"/>
              <a:t> figures </a:t>
            </a:r>
            <a:r>
              <a:rPr lang="pt-PT" dirty="0" err="1"/>
              <a:t>cannot</a:t>
            </a:r>
            <a:r>
              <a:rPr lang="pt-PT" dirty="0"/>
              <a:t> </a:t>
            </a:r>
            <a:r>
              <a:rPr lang="pt-PT" dirty="0" err="1"/>
              <a:t>ask</a:t>
            </a:r>
            <a:r>
              <a:rPr lang="pt-PT" dirty="0"/>
              <a:t> for </a:t>
            </a:r>
            <a:r>
              <a:rPr lang="pt-PT" dirty="0" err="1"/>
              <a:t>compensation</a:t>
            </a:r>
            <a:r>
              <a:rPr lang="pt-PT" dirty="0"/>
              <a:t> for </a:t>
            </a:r>
            <a:r>
              <a:rPr lang="pt-PT" dirty="0" err="1"/>
              <a:t>emotional</a:t>
            </a:r>
            <a:r>
              <a:rPr lang="pt-PT" dirty="0"/>
              <a:t> </a:t>
            </a:r>
            <a:r>
              <a:rPr lang="pt-PT" dirty="0" err="1"/>
              <a:t>distress</a:t>
            </a:r>
            <a:r>
              <a:rPr lang="pt-PT" dirty="0"/>
              <a:t>  </a:t>
            </a:r>
          </a:p>
          <a:p>
            <a:pPr lvl="1">
              <a:lnSpc>
                <a:spcPct val="80000"/>
              </a:lnSpc>
              <a:spcBef>
                <a:spcPts val="300"/>
              </a:spcBef>
            </a:pPr>
            <a:r>
              <a:rPr lang="pt-PT" dirty="0" err="1"/>
              <a:t>The</a:t>
            </a:r>
            <a:r>
              <a:rPr lang="pt-PT" dirty="0"/>
              <a:t> </a:t>
            </a:r>
            <a:r>
              <a:rPr lang="pt-PT" dirty="0" err="1"/>
              <a:t>satirical</a:t>
            </a:r>
            <a:r>
              <a:rPr lang="pt-PT" dirty="0"/>
              <a:t> </a:t>
            </a:r>
            <a:r>
              <a:rPr lang="pt-PT" dirty="0" err="1"/>
              <a:t>content</a:t>
            </a:r>
            <a:r>
              <a:rPr lang="pt-PT" dirty="0"/>
              <a:t> </a:t>
            </a:r>
            <a:r>
              <a:rPr lang="pt-PT" dirty="0" err="1"/>
              <a:t>didn’t</a:t>
            </a:r>
            <a:r>
              <a:rPr lang="pt-PT" dirty="0"/>
              <a:t> </a:t>
            </a:r>
            <a:r>
              <a:rPr lang="pt-PT" dirty="0" err="1"/>
              <a:t>purport</a:t>
            </a:r>
            <a:r>
              <a:rPr lang="pt-PT" dirty="0"/>
              <a:t> to </a:t>
            </a:r>
            <a:r>
              <a:rPr lang="pt-PT" dirty="0" err="1"/>
              <a:t>be</a:t>
            </a:r>
            <a:r>
              <a:rPr lang="pt-PT" dirty="0"/>
              <a:t> </a:t>
            </a:r>
            <a:r>
              <a:rPr lang="pt-PT" dirty="0" err="1"/>
              <a:t>descriptive</a:t>
            </a:r>
            <a:r>
              <a:rPr lang="pt-PT" dirty="0"/>
              <a:t> of </a:t>
            </a:r>
            <a:r>
              <a:rPr lang="pt-PT" dirty="0" err="1"/>
              <a:t>facts</a:t>
            </a:r>
            <a:r>
              <a:rPr lang="pt-PT" dirty="0"/>
              <a:t> </a:t>
            </a:r>
            <a:r>
              <a:rPr lang="pt-PT" dirty="0" err="1"/>
              <a:t>relating</a:t>
            </a:r>
            <a:r>
              <a:rPr lang="pt-PT" dirty="0"/>
              <a:t> to </a:t>
            </a:r>
            <a:r>
              <a:rPr lang="pt-PT" dirty="0" err="1"/>
              <a:t>Falwell</a:t>
            </a:r>
            <a:r>
              <a:rPr lang="pt-PT" dirty="0"/>
              <a:t> </a:t>
            </a:r>
          </a:p>
          <a:p>
            <a:pPr lvl="1">
              <a:lnSpc>
                <a:spcPct val="80000"/>
              </a:lnSpc>
              <a:spcBef>
                <a:spcPts val="300"/>
              </a:spcBef>
            </a:pPr>
            <a:r>
              <a:rPr lang="pt-PT" dirty="0" err="1"/>
              <a:t>Satire</a:t>
            </a:r>
            <a:r>
              <a:rPr lang="pt-PT" dirty="0"/>
              <a:t> </a:t>
            </a:r>
            <a:r>
              <a:rPr lang="pt-PT" dirty="0" err="1"/>
              <a:t>and</a:t>
            </a:r>
            <a:r>
              <a:rPr lang="pt-PT" dirty="0"/>
              <a:t> </a:t>
            </a:r>
            <a:r>
              <a:rPr lang="pt-PT" dirty="0" err="1"/>
              <a:t>political</a:t>
            </a:r>
            <a:r>
              <a:rPr lang="pt-PT" dirty="0"/>
              <a:t> cartoon are </a:t>
            </a:r>
            <a:r>
              <a:rPr lang="pt-PT" dirty="0" err="1"/>
              <a:t>very</a:t>
            </a:r>
            <a:r>
              <a:rPr lang="pt-PT" dirty="0"/>
              <a:t> </a:t>
            </a:r>
            <a:r>
              <a:rPr lang="pt-PT" dirty="0" err="1"/>
              <a:t>important</a:t>
            </a:r>
            <a:r>
              <a:rPr lang="pt-PT" dirty="0"/>
              <a:t> </a:t>
            </a:r>
            <a:r>
              <a:rPr lang="pt-PT" dirty="0" err="1"/>
              <a:t>and</a:t>
            </a:r>
            <a:r>
              <a:rPr lang="pt-PT" dirty="0"/>
              <a:t> </a:t>
            </a:r>
            <a:r>
              <a:rPr lang="pt-PT" dirty="0" err="1"/>
              <a:t>would</a:t>
            </a:r>
            <a:r>
              <a:rPr lang="pt-PT" dirty="0"/>
              <a:t> </a:t>
            </a:r>
            <a:r>
              <a:rPr lang="pt-PT" dirty="0" err="1"/>
              <a:t>be</a:t>
            </a:r>
            <a:r>
              <a:rPr lang="pt-PT" dirty="0"/>
              <a:t> </a:t>
            </a:r>
            <a:r>
              <a:rPr lang="pt-PT" dirty="0" err="1"/>
              <a:t>easy</a:t>
            </a:r>
            <a:r>
              <a:rPr lang="pt-PT" dirty="0"/>
              <a:t> targets for legal </a:t>
            </a:r>
            <a:r>
              <a:rPr lang="pt-PT" dirty="0" err="1"/>
              <a:t>action</a:t>
            </a:r>
            <a:r>
              <a:rPr lang="pt-PT" dirty="0"/>
              <a:t> </a:t>
            </a:r>
            <a:r>
              <a:rPr lang="pt-PT" dirty="0" err="1"/>
              <a:t>with</a:t>
            </a:r>
            <a:r>
              <a:rPr lang="pt-PT" dirty="0"/>
              <a:t> </a:t>
            </a:r>
            <a:r>
              <a:rPr lang="pt-PT" dirty="0" err="1"/>
              <a:t>loss</a:t>
            </a:r>
            <a:r>
              <a:rPr lang="pt-PT" dirty="0"/>
              <a:t> for </a:t>
            </a:r>
            <a:r>
              <a:rPr lang="pt-PT" dirty="0" err="1"/>
              <a:t>the</a:t>
            </a:r>
            <a:r>
              <a:rPr lang="pt-PT" dirty="0"/>
              <a:t> </a:t>
            </a:r>
            <a:r>
              <a:rPr lang="pt-PT" dirty="0" err="1"/>
              <a:t>public</a:t>
            </a:r>
            <a:r>
              <a:rPr lang="pt-PT" dirty="0"/>
              <a:t> </a:t>
            </a:r>
            <a:r>
              <a:rPr lang="pt-PT" dirty="0" err="1"/>
              <a:t>sphere</a:t>
            </a:r>
            <a:r>
              <a:rPr lang="pt-PT" dirty="0"/>
              <a:t> </a:t>
            </a:r>
          </a:p>
          <a:p>
            <a:pPr lvl="1">
              <a:lnSpc>
                <a:spcPct val="80000"/>
              </a:lnSpc>
              <a:spcBef>
                <a:spcPts val="300"/>
              </a:spcBef>
            </a:pPr>
            <a:r>
              <a:rPr lang="pt-PT" dirty="0" err="1"/>
              <a:t>Concepts</a:t>
            </a:r>
            <a:r>
              <a:rPr lang="pt-PT" dirty="0"/>
              <a:t> </a:t>
            </a:r>
            <a:r>
              <a:rPr lang="pt-PT" dirty="0" err="1"/>
              <a:t>such</a:t>
            </a:r>
            <a:r>
              <a:rPr lang="pt-PT" dirty="0"/>
              <a:t> as “</a:t>
            </a:r>
            <a:r>
              <a:rPr lang="pt-PT" dirty="0" err="1"/>
              <a:t>ofensive</a:t>
            </a:r>
            <a:r>
              <a:rPr lang="pt-PT" dirty="0"/>
              <a:t>” </a:t>
            </a:r>
            <a:r>
              <a:rPr lang="pt-PT" dirty="0" err="1"/>
              <a:t>or</a:t>
            </a:r>
            <a:r>
              <a:rPr lang="pt-PT" dirty="0"/>
              <a:t> “</a:t>
            </a:r>
            <a:r>
              <a:rPr lang="pt-PT" dirty="0" err="1"/>
              <a:t>insulting</a:t>
            </a:r>
            <a:r>
              <a:rPr lang="pt-PT" dirty="0"/>
              <a:t>”  </a:t>
            </a:r>
            <a:r>
              <a:rPr lang="pt-PT" dirty="0" err="1"/>
              <a:t>or</a:t>
            </a:r>
            <a:r>
              <a:rPr lang="pt-PT" dirty="0"/>
              <a:t> “</a:t>
            </a:r>
            <a:r>
              <a:rPr lang="pt-PT" dirty="0" err="1"/>
              <a:t>distressing</a:t>
            </a:r>
            <a:r>
              <a:rPr lang="pt-PT" dirty="0"/>
              <a:t>” are too </a:t>
            </a:r>
            <a:r>
              <a:rPr lang="pt-PT" dirty="0" err="1"/>
              <a:t>subjective</a:t>
            </a:r>
            <a:r>
              <a:rPr lang="pt-PT" dirty="0"/>
              <a:t> </a:t>
            </a:r>
            <a:r>
              <a:rPr lang="pt-PT" dirty="0" err="1"/>
              <a:t>and</a:t>
            </a:r>
            <a:r>
              <a:rPr lang="pt-PT" dirty="0"/>
              <a:t> </a:t>
            </a:r>
            <a:r>
              <a:rPr lang="pt-PT" dirty="0" err="1"/>
              <a:t>emotive</a:t>
            </a:r>
            <a:r>
              <a:rPr lang="pt-PT" dirty="0"/>
              <a:t> to </a:t>
            </a:r>
            <a:r>
              <a:rPr lang="pt-PT" dirty="0" err="1"/>
              <a:t>limit</a:t>
            </a:r>
            <a:r>
              <a:rPr lang="pt-PT" dirty="0"/>
              <a:t> </a:t>
            </a:r>
            <a:r>
              <a:rPr lang="pt-PT" dirty="0" err="1"/>
              <a:t>freedom</a:t>
            </a:r>
            <a:r>
              <a:rPr lang="pt-PT" dirty="0"/>
              <a:t> of </a:t>
            </a:r>
            <a:r>
              <a:rPr lang="pt-PT" dirty="0" err="1"/>
              <a:t>expression</a:t>
            </a:r>
            <a:r>
              <a:rPr lang="pt-PT" dirty="0"/>
              <a:t> </a:t>
            </a:r>
          </a:p>
          <a:p>
            <a:pPr lvl="1">
              <a:lnSpc>
                <a:spcPct val="80000"/>
              </a:lnSpc>
              <a:spcBef>
                <a:spcPts val="300"/>
              </a:spcBef>
            </a:pPr>
            <a:endParaRPr lang="pt-PT" dirty="0"/>
          </a:p>
        </p:txBody>
      </p:sp>
      <p:pic>
        <p:nvPicPr>
          <p:cNvPr id="5" name="Picture 2">
            <a:extLst>
              <a:ext uri="{FF2B5EF4-FFF2-40B4-BE49-F238E27FC236}">
                <a16:creationId xmlns:a16="http://schemas.microsoft.com/office/drawing/2014/main" id="{00000000-0000-0000-0000-000000000000}"/>
              </a:ext>
            </a:extLst>
          </p:cNvPr>
          <p:cNvPicPr>
            <a:picLocks noChangeAspect="1"/>
          </p:cNvPicPr>
          <p:nvPr/>
        </p:nvPicPr>
        <p:blipFill>
          <a:blip r:embed="rId3"/>
          <a:srcRect/>
          <a:stretch>
            <a:fillRect/>
          </a:stretch>
        </p:blipFill>
        <p:spPr>
          <a:xfrm>
            <a:off x="2296046" y="2094223"/>
            <a:ext cx="3601834" cy="3949711"/>
          </a:xfrm>
          <a:prstGeom prst="rect">
            <a:avLst/>
          </a:prstGeom>
          <a:noFill/>
          <a:ln cap="flat">
            <a:noFill/>
          </a:ln>
        </p:spPr>
      </p:pic>
    </p:spTree>
    <p:extLst>
      <p:ext uri="{BB962C8B-B14F-4D97-AF65-F5344CB8AC3E}">
        <p14:creationId xmlns:p14="http://schemas.microsoft.com/office/powerpoint/2010/main" val="2298654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p>
            <a:pPr lvl="0"/>
            <a:r>
              <a:rPr lang="pt-PT" b="1" i="1"/>
              <a:t>Hustler Magazine v. Falwell</a:t>
            </a:r>
            <a:br>
              <a:rPr lang="pt-PT" b="1" i="1"/>
            </a:br>
            <a:r>
              <a:rPr lang="pt-PT" sz="2000" b="1" i="1"/>
              <a:t>485 U.S. 46 (1988) </a:t>
            </a:r>
            <a:endParaRPr lang="pt-PT"/>
          </a:p>
        </p:txBody>
      </p:sp>
      <p:sp>
        <p:nvSpPr>
          <p:cNvPr id="3" name="Marcador de Posição de Conteúdo 2"/>
          <p:cNvSpPr txBox="1">
            <a:spLocks noGrp="1"/>
          </p:cNvSpPr>
          <p:nvPr>
            <p:ph sz="half" idx="1"/>
          </p:nvPr>
        </p:nvSpPr>
        <p:spPr/>
        <p:txBody>
          <a:bodyPr/>
          <a:lstStyle/>
          <a:p>
            <a:endParaRPr lang="pt-PT"/>
          </a:p>
        </p:txBody>
      </p:sp>
      <p:sp>
        <p:nvSpPr>
          <p:cNvPr id="4" name="Marcador de Posição de Conteúdo 3"/>
          <p:cNvSpPr txBox="1">
            <a:spLocks noGrp="1"/>
          </p:cNvSpPr>
          <p:nvPr>
            <p:ph sz="half" idx="2"/>
          </p:nvPr>
        </p:nvSpPr>
        <p:spPr/>
        <p:txBody>
          <a:bodyPr/>
          <a:lstStyle/>
          <a:p>
            <a:pPr>
              <a:spcBef>
                <a:spcPts val="400"/>
              </a:spcBef>
            </a:pPr>
            <a:r>
              <a:rPr lang="pt-PT" sz="1600" b="1" dirty="0"/>
              <a:t>Questões:</a:t>
            </a:r>
          </a:p>
          <a:p>
            <a:pPr lvl="1">
              <a:spcBef>
                <a:spcPts val="300"/>
              </a:spcBef>
            </a:pPr>
            <a:r>
              <a:rPr lang="en-US" dirty="0" smtClean="0"/>
              <a:t>Has Hustler magazine freedom of expression?  </a:t>
            </a:r>
          </a:p>
          <a:p>
            <a:pPr lvl="1">
              <a:spcBef>
                <a:spcPts val="300"/>
              </a:spcBef>
            </a:pPr>
            <a:r>
              <a:rPr lang="en-US" dirty="0" smtClean="0"/>
              <a:t>The intensity of the debate justifies more freedom or more careful? </a:t>
            </a:r>
          </a:p>
          <a:p>
            <a:pPr lvl="1">
              <a:spcBef>
                <a:spcPts val="300"/>
              </a:spcBef>
            </a:pPr>
            <a:r>
              <a:rPr lang="en-US" dirty="0" smtClean="0"/>
              <a:t>What is the role of satire and caricature in the public sphere? </a:t>
            </a:r>
          </a:p>
          <a:p>
            <a:pPr lvl="1">
              <a:spcBef>
                <a:spcPts val="300"/>
              </a:spcBef>
            </a:pPr>
            <a:r>
              <a:rPr lang="en-US" dirty="0" smtClean="0"/>
              <a:t>What is the role of human dignity as limit to freedom? </a:t>
            </a:r>
          </a:p>
          <a:p>
            <a:pPr lvl="1">
              <a:spcBef>
                <a:spcPts val="300"/>
              </a:spcBef>
            </a:pPr>
            <a:r>
              <a:rPr lang="en-US" dirty="0" smtClean="0"/>
              <a:t>What rights can be invoked by a public figure?</a:t>
            </a:r>
            <a:endParaRPr lang="pt-PT" dirty="0"/>
          </a:p>
        </p:txBody>
      </p:sp>
      <p:pic>
        <p:nvPicPr>
          <p:cNvPr id="5" name="Picture 2">
            <a:extLst>
              <a:ext uri="{FF2B5EF4-FFF2-40B4-BE49-F238E27FC236}">
                <a16:creationId xmlns:a16="http://schemas.microsoft.com/office/drawing/2014/main" id="{00000000-0000-0000-0000-000000000000}"/>
              </a:ext>
            </a:extLst>
          </p:cNvPr>
          <p:cNvPicPr>
            <a:picLocks noChangeAspect="1"/>
          </p:cNvPicPr>
          <p:nvPr/>
        </p:nvPicPr>
        <p:blipFill>
          <a:blip r:embed="rId3"/>
          <a:srcRect/>
          <a:stretch>
            <a:fillRect/>
          </a:stretch>
        </p:blipFill>
        <p:spPr>
          <a:xfrm>
            <a:off x="1609344" y="2057399"/>
            <a:ext cx="4054169" cy="3701769"/>
          </a:xfrm>
          <a:prstGeom prst="rect">
            <a:avLst/>
          </a:prstGeom>
          <a:noFill/>
          <a:ln cap="flat">
            <a:noFill/>
          </a:ln>
        </p:spPr>
      </p:pic>
    </p:spTree>
    <p:extLst>
      <p:ext uri="{BB962C8B-B14F-4D97-AF65-F5344CB8AC3E}">
        <p14:creationId xmlns:p14="http://schemas.microsoft.com/office/powerpoint/2010/main" val="53754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5943596" y="1828800"/>
            <a:ext cx="4419596" cy="4648196"/>
          </a:xfrm>
          <a:prstGeom prst="rect">
            <a:avLst/>
          </a:prstGeom>
          <a:solidFill>
            <a:srgbClr val="FFCCFF"/>
          </a:solidFill>
          <a:ln w="9528" cap="flat">
            <a:solidFill>
              <a:srgbClr val="FFCCFF"/>
            </a:solidFill>
            <a:prstDash val="solid"/>
            <a:miter/>
          </a:ln>
          <a:effectLst>
            <a:outerShdw dist="107757" dir="13500000" algn="tl">
              <a:srgbClr val="FFFFFF"/>
            </a:outerShdw>
          </a:effectLst>
        </p:spPr>
        <p:txBody>
          <a:bodyPr vert="horz" wrap="none" lIns="91440" tIns="45720" rIns="91440" bIns="45720" anchor="ctr" anchorCtr="0" compatLnSpc="1">
            <a:noAutofit/>
          </a:bodyPr>
          <a:lstStyle/>
          <a:p>
            <a:pPr>
              <a:defRPr sz="1800" b="0" i="0" u="none" strike="noStrike" kern="0" cap="none" spc="0" baseline="0">
                <a:solidFill>
                  <a:srgbClr val="000000"/>
                </a:solidFill>
                <a:uFillTx/>
              </a:defRPr>
            </a:pPr>
            <a:endParaRPr lang="pt-PT">
              <a:solidFill>
                <a:srgbClr val="000000"/>
              </a:solidFill>
              <a:latin typeface="Candara"/>
            </a:endParaRPr>
          </a:p>
        </p:txBody>
      </p:sp>
      <p:sp>
        <p:nvSpPr>
          <p:cNvPr id="3" name="Rectangle 3"/>
          <p:cNvSpPr txBox="1">
            <a:spLocks noGrp="1"/>
          </p:cNvSpPr>
          <p:nvPr>
            <p:ph type="title"/>
          </p:nvPr>
        </p:nvSpPr>
        <p:spPr>
          <a:xfrm>
            <a:off x="2209801" y="188640"/>
            <a:ext cx="7630613" cy="1224134"/>
          </a:xfrm>
        </p:spPr>
        <p:txBody>
          <a:bodyPr/>
          <a:lstStyle/>
          <a:p>
            <a:pPr lvl="0"/>
            <a:r>
              <a:rPr lang="pt-PT" sz="3200">
                <a:latin typeface="Tahoma" pitchFamily="34"/>
              </a:rPr>
              <a:t>Otto-Preminger Institute v. Austria </a:t>
            </a:r>
            <a:r>
              <a:rPr lang="pt-PT" sz="1600" b="1">
                <a:latin typeface="Tahoma" pitchFamily="34"/>
              </a:rPr>
              <a:t>(1994)</a:t>
            </a:r>
          </a:p>
        </p:txBody>
      </p:sp>
      <p:pic>
        <p:nvPicPr>
          <p:cNvPr id="4" name="Picture 5">
            <a:extLst>
              <a:ext uri="{FF2B5EF4-FFF2-40B4-BE49-F238E27FC236}">
                <a16:creationId xmlns:a16="http://schemas.microsoft.com/office/drawing/2014/main" id="{00000000-0000-0000-0000-000000000000}"/>
              </a:ext>
            </a:extLst>
          </p:cNvPr>
          <p:cNvPicPr>
            <a:picLocks noGrp="1" noChangeAspect="1"/>
          </p:cNvPicPr>
          <p:nvPr>
            <p:ph type="pic" idx="4294967295"/>
          </p:nvPr>
        </p:nvPicPr>
        <p:blipFill>
          <a:blip r:embed="rId3"/>
          <a:srcRect/>
          <a:stretch>
            <a:fillRect/>
          </a:stretch>
        </p:blipFill>
        <p:spPr>
          <a:xfrm>
            <a:off x="2285997" y="2133596"/>
            <a:ext cx="3810003" cy="3657600"/>
          </a:xfrm>
        </p:spPr>
      </p:pic>
      <p:sp>
        <p:nvSpPr>
          <p:cNvPr id="5" name="Rectangle 4"/>
          <p:cNvSpPr txBox="1">
            <a:spLocks noGrp="1"/>
          </p:cNvSpPr>
          <p:nvPr>
            <p:ph type="body" idx="2"/>
          </p:nvPr>
        </p:nvSpPr>
        <p:spPr>
          <a:xfrm>
            <a:off x="6172197" y="1828801"/>
            <a:ext cx="3810003" cy="4267203"/>
          </a:xfrm>
        </p:spPr>
        <p:txBody>
          <a:bodyPr/>
          <a:lstStyle/>
          <a:p>
            <a:pPr>
              <a:lnSpc>
                <a:spcPct val="80000"/>
              </a:lnSpc>
              <a:spcBef>
                <a:spcPts val="300"/>
              </a:spcBef>
              <a:buNone/>
            </a:pPr>
            <a:r>
              <a:rPr lang="pt-PT" sz="1400" b="1">
                <a:latin typeface="Tahoma" pitchFamily="34"/>
              </a:rPr>
              <a:t>Exibition of the Film  “Das Liebekonzil” (Councíl of Love) in a “art cinema” of the OPI: very satírical towards the sinful relation between religion, money, sex and power.  </a:t>
            </a:r>
          </a:p>
          <a:p>
            <a:pPr>
              <a:lnSpc>
                <a:spcPct val="80000"/>
              </a:lnSpc>
              <a:spcBef>
                <a:spcPts val="300"/>
              </a:spcBef>
              <a:buNone/>
            </a:pPr>
            <a:endParaRPr lang="pt-PT" sz="1400" b="1">
              <a:latin typeface="Tahoma" pitchFamily="34"/>
            </a:endParaRPr>
          </a:p>
          <a:p>
            <a:pPr>
              <a:lnSpc>
                <a:spcPct val="80000"/>
              </a:lnSpc>
              <a:spcBef>
                <a:spcPts val="300"/>
              </a:spcBef>
              <a:buNone/>
            </a:pPr>
            <a:r>
              <a:rPr lang="pt-PT" sz="1400" b="1">
                <a:latin typeface="Tahoma" pitchFamily="34"/>
              </a:rPr>
              <a:t>Film based on a theater play by Oskar Panizza, of 1894, who had been arrested in Italy, in 1895, for crimes against religion</a:t>
            </a:r>
          </a:p>
          <a:p>
            <a:pPr>
              <a:lnSpc>
                <a:spcPct val="80000"/>
              </a:lnSpc>
              <a:spcBef>
                <a:spcPts val="300"/>
              </a:spcBef>
              <a:buNone/>
            </a:pPr>
            <a:endParaRPr lang="pt-PT" sz="1400" b="1">
              <a:latin typeface="Tahoma" pitchFamily="34"/>
            </a:endParaRPr>
          </a:p>
          <a:p>
            <a:pPr>
              <a:lnSpc>
                <a:spcPct val="80000"/>
              </a:lnSpc>
              <a:spcBef>
                <a:spcPts val="300"/>
              </a:spcBef>
              <a:buNone/>
            </a:pPr>
            <a:r>
              <a:rPr lang="pt-PT" sz="1400" b="1">
                <a:latin typeface="Tahoma" pitchFamily="34"/>
              </a:rPr>
              <a:t>Promotion of the film in a relatively discrete way; exibition before a selected audience with an age limit of 17 </a:t>
            </a:r>
          </a:p>
          <a:p>
            <a:pPr>
              <a:lnSpc>
                <a:spcPct val="80000"/>
              </a:lnSpc>
              <a:spcBef>
                <a:spcPts val="300"/>
              </a:spcBef>
              <a:buNone/>
            </a:pPr>
            <a:endParaRPr lang="pt-PT" sz="1400" b="1">
              <a:latin typeface="Tahoma" pitchFamily="34"/>
            </a:endParaRPr>
          </a:p>
          <a:p>
            <a:pPr>
              <a:lnSpc>
                <a:spcPct val="80000"/>
              </a:lnSpc>
              <a:spcBef>
                <a:spcPts val="300"/>
              </a:spcBef>
              <a:buNone/>
            </a:pPr>
            <a:r>
              <a:rPr lang="pt-PT" sz="1400" b="1">
                <a:latin typeface="Tahoma" pitchFamily="34"/>
              </a:rPr>
              <a:t>Catholic Church Insbruck, Tirol, sues the director of OPI, por “disparaging religious doctrines”</a:t>
            </a:r>
          </a:p>
          <a:p>
            <a:pPr>
              <a:lnSpc>
                <a:spcPct val="80000"/>
              </a:lnSpc>
              <a:spcBef>
                <a:spcPts val="300"/>
              </a:spcBef>
              <a:buNone/>
            </a:pPr>
            <a:endParaRPr lang="pt-PT" sz="1400" b="1">
              <a:latin typeface="Tahoma" pitchFamily="34"/>
            </a:endParaRPr>
          </a:p>
          <a:p>
            <a:pPr>
              <a:lnSpc>
                <a:spcPct val="80000"/>
              </a:lnSpc>
              <a:spcBef>
                <a:spcPts val="300"/>
              </a:spcBef>
              <a:buNone/>
            </a:pPr>
            <a:r>
              <a:rPr lang="pt-PT" sz="1400" b="1">
                <a:latin typeface="Tahoma" pitchFamily="34"/>
              </a:rPr>
              <a:t>The Film is censured in Austria</a:t>
            </a:r>
          </a:p>
        </p:txBody>
      </p:sp>
    </p:spTree>
    <p:extLst>
      <p:ext uri="{BB962C8B-B14F-4D97-AF65-F5344CB8AC3E}">
        <p14:creationId xmlns:p14="http://schemas.microsoft.com/office/powerpoint/2010/main" val="3067199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3"/>
          <p:cNvSpPr txBox="1">
            <a:spLocks noGrp="1"/>
          </p:cNvSpPr>
          <p:nvPr>
            <p:ph type="title"/>
          </p:nvPr>
        </p:nvSpPr>
        <p:spPr/>
        <p:txBody>
          <a:bodyPr/>
          <a:lstStyle/>
          <a:p>
            <a:pPr lvl="0"/>
            <a:r>
              <a:rPr lang="pt-PT">
                <a:latin typeface="Tahoma" pitchFamily="34"/>
              </a:rPr>
              <a:t>Otto-Preminger Institute v. Austria </a:t>
            </a:r>
            <a:r>
              <a:rPr lang="pt-PT" sz="1800" b="1">
                <a:latin typeface="Tahoma" pitchFamily="34"/>
              </a:rPr>
              <a:t>(1994)</a:t>
            </a:r>
            <a:endParaRPr lang="pt-PT"/>
          </a:p>
        </p:txBody>
      </p:sp>
      <p:sp>
        <p:nvSpPr>
          <p:cNvPr id="3" name="Marcador de Posição do Texto 4"/>
          <p:cNvSpPr txBox="1">
            <a:spLocks noGrp="1"/>
          </p:cNvSpPr>
          <p:nvPr>
            <p:ph type="body" idx="1"/>
          </p:nvPr>
        </p:nvSpPr>
        <p:spPr/>
        <p:txBody>
          <a:bodyPr/>
          <a:lstStyle/>
          <a:p>
            <a:pPr lvl="0"/>
            <a:r>
              <a:rPr lang="pt-PT"/>
              <a:t>In favor of freedom of speech </a:t>
            </a:r>
          </a:p>
        </p:txBody>
      </p:sp>
      <p:sp>
        <p:nvSpPr>
          <p:cNvPr id="5" name="Marcador de Posição do Texto 6"/>
          <p:cNvSpPr txBox="1">
            <a:spLocks noGrp="1"/>
          </p:cNvSpPr>
          <p:nvPr>
            <p:ph sz="half" idx="2"/>
          </p:nvPr>
        </p:nvSpPr>
        <p:spPr>
          <a:xfrm>
            <a:off x="6169023" y="1535114"/>
            <a:ext cx="4160520" cy="827083"/>
          </a:xfrm>
        </p:spPr>
        <p:txBody>
          <a:bodyPr anchor="ctr" anchorCtr="1">
            <a:normAutofit/>
          </a:bodyPr>
          <a:lstStyle/>
          <a:p>
            <a:pPr marL="0" indent="0" algn="ctr">
              <a:buNone/>
            </a:pPr>
            <a:r>
              <a:rPr lang="pt-PT">
                <a:solidFill>
                  <a:srgbClr val="5D5C64"/>
                </a:solidFill>
                <a:latin typeface="Arial Black"/>
              </a:rPr>
              <a:t>Against freedom of speech </a:t>
            </a:r>
          </a:p>
        </p:txBody>
      </p:sp>
      <p:sp>
        <p:nvSpPr>
          <p:cNvPr id="4" name="Marcador de Posição de Conteúdo 5"/>
          <p:cNvSpPr txBox="1">
            <a:spLocks noGrp="1"/>
          </p:cNvSpPr>
          <p:nvPr>
            <p:ph type="body" sz="quarter" idx="3"/>
          </p:nvPr>
        </p:nvSpPr>
        <p:spPr>
          <a:xfrm>
            <a:off x="1825752" y="2633472"/>
            <a:ext cx="4160520" cy="3691130"/>
          </a:xfrm>
        </p:spPr>
        <p:txBody>
          <a:bodyPr anchor="t" anchorCtr="0"/>
          <a:lstStyle/>
          <a:p>
            <a:pPr marL="274320" indent="-274320">
              <a:buChar char=""/>
            </a:pPr>
            <a:r>
              <a:rPr lang="pt-PT" dirty="0" err="1">
                <a:solidFill>
                  <a:srgbClr val="000000"/>
                </a:solidFill>
                <a:latin typeface="Arial"/>
              </a:rPr>
              <a:t>Freedom</a:t>
            </a:r>
            <a:r>
              <a:rPr lang="pt-PT" dirty="0">
                <a:solidFill>
                  <a:srgbClr val="000000"/>
                </a:solidFill>
                <a:latin typeface="Arial"/>
              </a:rPr>
              <a:t> of </a:t>
            </a:r>
            <a:r>
              <a:rPr lang="pt-PT" dirty="0" err="1">
                <a:solidFill>
                  <a:srgbClr val="000000"/>
                </a:solidFill>
                <a:latin typeface="Arial"/>
              </a:rPr>
              <a:t>speech</a:t>
            </a:r>
            <a:r>
              <a:rPr lang="pt-PT" dirty="0">
                <a:solidFill>
                  <a:srgbClr val="000000"/>
                </a:solidFill>
                <a:latin typeface="Arial"/>
              </a:rPr>
              <a:t> </a:t>
            </a:r>
            <a:r>
              <a:rPr lang="pt-PT" dirty="0" err="1">
                <a:solidFill>
                  <a:srgbClr val="000000"/>
                </a:solidFill>
                <a:latin typeface="Arial"/>
              </a:rPr>
              <a:t>protects</a:t>
            </a:r>
            <a:r>
              <a:rPr lang="pt-PT" dirty="0">
                <a:solidFill>
                  <a:srgbClr val="000000"/>
                </a:solidFill>
                <a:latin typeface="Arial"/>
              </a:rPr>
              <a:t> shocking, </a:t>
            </a:r>
            <a:r>
              <a:rPr lang="pt-PT" dirty="0" err="1">
                <a:solidFill>
                  <a:srgbClr val="000000"/>
                </a:solidFill>
                <a:latin typeface="Arial"/>
              </a:rPr>
              <a:t>disturbing</a:t>
            </a:r>
            <a:r>
              <a:rPr lang="pt-PT" dirty="0">
                <a:solidFill>
                  <a:srgbClr val="000000"/>
                </a:solidFill>
                <a:latin typeface="Arial"/>
              </a:rPr>
              <a:t> </a:t>
            </a:r>
            <a:r>
              <a:rPr lang="pt-PT" dirty="0" err="1">
                <a:solidFill>
                  <a:srgbClr val="000000"/>
                </a:solidFill>
                <a:latin typeface="Arial"/>
              </a:rPr>
              <a:t>and</a:t>
            </a:r>
            <a:r>
              <a:rPr lang="pt-PT" dirty="0">
                <a:solidFill>
                  <a:srgbClr val="000000"/>
                </a:solidFill>
                <a:latin typeface="Arial"/>
              </a:rPr>
              <a:t> </a:t>
            </a:r>
            <a:r>
              <a:rPr lang="pt-PT" dirty="0" err="1">
                <a:solidFill>
                  <a:srgbClr val="000000"/>
                </a:solidFill>
                <a:latin typeface="Arial"/>
              </a:rPr>
              <a:t>offensive</a:t>
            </a:r>
            <a:r>
              <a:rPr lang="pt-PT" dirty="0">
                <a:solidFill>
                  <a:srgbClr val="000000"/>
                </a:solidFill>
                <a:latin typeface="Arial"/>
              </a:rPr>
              <a:t> </a:t>
            </a:r>
            <a:r>
              <a:rPr lang="pt-PT" dirty="0" err="1">
                <a:solidFill>
                  <a:srgbClr val="000000"/>
                </a:solidFill>
                <a:latin typeface="Arial"/>
              </a:rPr>
              <a:t>speech</a:t>
            </a:r>
            <a:endParaRPr lang="pt-PT" dirty="0">
              <a:solidFill>
                <a:srgbClr val="000000"/>
              </a:solidFill>
              <a:latin typeface="Arial"/>
            </a:endParaRPr>
          </a:p>
          <a:p>
            <a:pPr marL="274320" indent="-274320">
              <a:buChar char=""/>
            </a:pPr>
            <a:r>
              <a:rPr lang="pt-PT" dirty="0" err="1">
                <a:solidFill>
                  <a:srgbClr val="000000"/>
                </a:solidFill>
                <a:latin typeface="Arial"/>
              </a:rPr>
              <a:t>Prohibition</a:t>
            </a:r>
            <a:r>
              <a:rPr lang="pt-PT" dirty="0">
                <a:solidFill>
                  <a:srgbClr val="000000"/>
                </a:solidFill>
                <a:latin typeface="Arial"/>
              </a:rPr>
              <a:t> of </a:t>
            </a:r>
            <a:r>
              <a:rPr lang="pt-PT" dirty="0" err="1">
                <a:solidFill>
                  <a:srgbClr val="000000"/>
                </a:solidFill>
                <a:latin typeface="Arial"/>
              </a:rPr>
              <a:t>censorship</a:t>
            </a:r>
            <a:endParaRPr lang="pt-PT" dirty="0">
              <a:solidFill>
                <a:srgbClr val="000000"/>
              </a:solidFill>
              <a:latin typeface="Arial"/>
            </a:endParaRPr>
          </a:p>
          <a:p>
            <a:pPr marL="274320" indent="-274320">
              <a:buChar char=""/>
            </a:pPr>
            <a:r>
              <a:rPr lang="pt-PT" dirty="0" err="1">
                <a:solidFill>
                  <a:srgbClr val="000000"/>
                </a:solidFill>
                <a:latin typeface="Arial"/>
              </a:rPr>
              <a:t>Artistic</a:t>
            </a:r>
            <a:r>
              <a:rPr lang="pt-PT" dirty="0">
                <a:solidFill>
                  <a:srgbClr val="000000"/>
                </a:solidFill>
                <a:latin typeface="Arial"/>
              </a:rPr>
              <a:t> </a:t>
            </a:r>
            <a:r>
              <a:rPr lang="pt-PT" dirty="0" err="1">
                <a:solidFill>
                  <a:srgbClr val="000000"/>
                </a:solidFill>
                <a:latin typeface="Arial"/>
              </a:rPr>
              <a:t>freedom</a:t>
            </a:r>
            <a:endParaRPr lang="pt-PT" dirty="0">
              <a:solidFill>
                <a:srgbClr val="000000"/>
              </a:solidFill>
              <a:latin typeface="Arial"/>
            </a:endParaRPr>
          </a:p>
          <a:p>
            <a:pPr marL="274320" indent="-274320">
              <a:buChar char=""/>
            </a:pPr>
            <a:r>
              <a:rPr lang="pt-PT" dirty="0" err="1">
                <a:solidFill>
                  <a:srgbClr val="000000"/>
                </a:solidFill>
                <a:latin typeface="Arial"/>
              </a:rPr>
              <a:t>Freedom</a:t>
            </a:r>
            <a:r>
              <a:rPr lang="pt-PT" dirty="0">
                <a:solidFill>
                  <a:srgbClr val="000000"/>
                </a:solidFill>
                <a:latin typeface="Arial"/>
              </a:rPr>
              <a:t> for </a:t>
            </a:r>
            <a:r>
              <a:rPr lang="pt-PT" dirty="0" err="1">
                <a:solidFill>
                  <a:srgbClr val="000000"/>
                </a:solidFill>
                <a:latin typeface="Arial"/>
              </a:rPr>
              <a:t>minority</a:t>
            </a:r>
            <a:r>
              <a:rPr lang="pt-PT" dirty="0">
                <a:solidFill>
                  <a:srgbClr val="000000"/>
                </a:solidFill>
                <a:latin typeface="Arial"/>
              </a:rPr>
              <a:t> </a:t>
            </a:r>
            <a:r>
              <a:rPr lang="pt-PT" dirty="0" err="1">
                <a:solidFill>
                  <a:srgbClr val="000000"/>
                </a:solidFill>
                <a:latin typeface="Arial"/>
              </a:rPr>
              <a:t>critical</a:t>
            </a:r>
            <a:r>
              <a:rPr lang="pt-PT" dirty="0">
                <a:solidFill>
                  <a:srgbClr val="000000"/>
                </a:solidFill>
                <a:latin typeface="Arial"/>
              </a:rPr>
              <a:t> </a:t>
            </a:r>
            <a:r>
              <a:rPr lang="pt-PT" dirty="0" err="1">
                <a:solidFill>
                  <a:srgbClr val="000000"/>
                </a:solidFill>
                <a:latin typeface="Arial"/>
              </a:rPr>
              <a:t>positions</a:t>
            </a:r>
            <a:endParaRPr lang="pt-PT" dirty="0">
              <a:solidFill>
                <a:srgbClr val="000000"/>
              </a:solidFill>
              <a:latin typeface="Arial"/>
            </a:endParaRPr>
          </a:p>
          <a:p>
            <a:pPr marL="274320" indent="-274320">
              <a:buChar char=""/>
            </a:pPr>
            <a:r>
              <a:rPr lang="pt-PT" dirty="0" err="1">
                <a:solidFill>
                  <a:srgbClr val="000000"/>
                </a:solidFill>
                <a:latin typeface="Arial"/>
              </a:rPr>
              <a:t>Importance</a:t>
            </a:r>
            <a:r>
              <a:rPr lang="pt-PT" dirty="0">
                <a:solidFill>
                  <a:srgbClr val="000000"/>
                </a:solidFill>
                <a:latin typeface="Arial"/>
              </a:rPr>
              <a:t> of </a:t>
            </a:r>
            <a:r>
              <a:rPr lang="pt-PT" dirty="0" err="1">
                <a:solidFill>
                  <a:srgbClr val="000000"/>
                </a:solidFill>
                <a:latin typeface="Arial"/>
              </a:rPr>
              <a:t>strong</a:t>
            </a:r>
            <a:r>
              <a:rPr lang="pt-PT" dirty="0">
                <a:solidFill>
                  <a:srgbClr val="000000"/>
                </a:solidFill>
                <a:latin typeface="Arial"/>
              </a:rPr>
              <a:t> </a:t>
            </a:r>
            <a:r>
              <a:rPr lang="pt-PT" dirty="0" err="1">
                <a:solidFill>
                  <a:srgbClr val="000000"/>
                </a:solidFill>
                <a:latin typeface="Arial"/>
              </a:rPr>
              <a:t>discussion</a:t>
            </a:r>
            <a:r>
              <a:rPr lang="pt-PT" dirty="0">
                <a:solidFill>
                  <a:srgbClr val="000000"/>
                </a:solidFill>
                <a:latin typeface="Arial"/>
              </a:rPr>
              <a:t>  </a:t>
            </a:r>
          </a:p>
        </p:txBody>
      </p:sp>
      <p:sp>
        <p:nvSpPr>
          <p:cNvPr id="6" name="Marcador de Posição de Conteúdo 7"/>
          <p:cNvSpPr txBox="1">
            <a:spLocks noGrp="1"/>
          </p:cNvSpPr>
          <p:nvPr>
            <p:ph sz="quarter" idx="4"/>
          </p:nvPr>
        </p:nvSpPr>
        <p:spPr/>
        <p:txBody>
          <a:bodyPr/>
          <a:lstStyle/>
          <a:p>
            <a:pPr lvl="0"/>
            <a:r>
              <a:rPr lang="pt-PT"/>
              <a:t>Freedom of speech must respect the religion of others</a:t>
            </a:r>
          </a:p>
          <a:p>
            <a:pPr lvl="0"/>
            <a:r>
              <a:rPr lang="pt-PT"/>
              <a:t>Respect for the religious sentiments of others</a:t>
            </a:r>
          </a:p>
          <a:p>
            <a:pPr lvl="0"/>
            <a:r>
              <a:rPr lang="pt-PT"/>
              <a:t>Right not to be insulted</a:t>
            </a:r>
          </a:p>
          <a:p>
            <a:pPr lvl="0"/>
            <a:r>
              <a:rPr lang="pt-PT"/>
              <a:t>Special status of the majority religion</a:t>
            </a:r>
          </a:p>
          <a:p>
            <a:pPr lvl="0"/>
            <a:r>
              <a:rPr lang="pt-PT"/>
              <a:t>Prohibition of gratuitous insults  </a:t>
            </a:r>
          </a:p>
        </p:txBody>
      </p:sp>
    </p:spTree>
    <p:extLst>
      <p:ext uri="{BB962C8B-B14F-4D97-AF65-F5344CB8AC3E}">
        <p14:creationId xmlns:p14="http://schemas.microsoft.com/office/powerpoint/2010/main" val="3401221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p>
            <a:pPr lvl="0"/>
            <a:r>
              <a:rPr lang="pt-PT"/>
              <a:t>Charlie Hebdo </a:t>
            </a:r>
            <a:br>
              <a:rPr lang="pt-PT"/>
            </a:br>
            <a:r>
              <a:rPr lang="pt-PT" sz="1800"/>
              <a:t>Court d’Appel, Paris 12 March 2008 </a:t>
            </a:r>
          </a:p>
        </p:txBody>
      </p:sp>
      <p:sp>
        <p:nvSpPr>
          <p:cNvPr id="3" name="Marcador de Posição de Conteúdo 3"/>
          <p:cNvSpPr txBox="1">
            <a:spLocks noGrp="1"/>
          </p:cNvSpPr>
          <p:nvPr>
            <p:ph sz="half" idx="1"/>
          </p:nvPr>
        </p:nvSpPr>
        <p:spPr>
          <a:xfrm>
            <a:off x="6169152" y="1389888"/>
            <a:ext cx="4949952" cy="4416552"/>
          </a:xfrm>
        </p:spPr>
        <p:txBody>
          <a:bodyPr>
            <a:normAutofit fontScale="92500" lnSpcReduction="10000"/>
          </a:bodyPr>
          <a:lstStyle/>
          <a:p>
            <a:pPr>
              <a:spcBef>
                <a:spcPts val="500"/>
              </a:spcBef>
            </a:pPr>
            <a:r>
              <a:rPr lang="pt-PT" sz="2200" dirty="0" err="1"/>
              <a:t>Facts</a:t>
            </a:r>
            <a:r>
              <a:rPr lang="pt-PT" sz="2200" dirty="0"/>
              <a:t>:</a:t>
            </a:r>
          </a:p>
          <a:p>
            <a:pPr lvl="1">
              <a:spcBef>
                <a:spcPts val="300"/>
              </a:spcBef>
            </a:pPr>
            <a:r>
              <a:rPr lang="pt-PT" sz="2400" dirty="0" err="1"/>
              <a:t>Publication</a:t>
            </a:r>
            <a:r>
              <a:rPr lang="pt-PT" sz="2400" dirty="0"/>
              <a:t> of 12 caricatures of Mohamed  </a:t>
            </a:r>
            <a:r>
              <a:rPr lang="pt-PT" sz="2400" dirty="0" err="1"/>
              <a:t>by</a:t>
            </a:r>
            <a:r>
              <a:rPr lang="pt-PT" sz="2400" dirty="0"/>
              <a:t> </a:t>
            </a:r>
            <a:r>
              <a:rPr lang="pt-PT" sz="2400" dirty="0" err="1"/>
              <a:t>the</a:t>
            </a:r>
            <a:r>
              <a:rPr lang="pt-PT" sz="2400" dirty="0"/>
              <a:t> </a:t>
            </a:r>
            <a:r>
              <a:rPr lang="pt-PT" sz="2400" dirty="0" err="1"/>
              <a:t>danish</a:t>
            </a:r>
            <a:r>
              <a:rPr lang="pt-PT" sz="2400" dirty="0"/>
              <a:t> </a:t>
            </a:r>
            <a:r>
              <a:rPr lang="pt-PT" sz="2400" dirty="0" err="1"/>
              <a:t>newspaper</a:t>
            </a:r>
            <a:r>
              <a:rPr lang="pt-PT" sz="2400" dirty="0"/>
              <a:t> </a:t>
            </a:r>
            <a:r>
              <a:rPr lang="pt-PT" sz="2400" dirty="0" err="1"/>
              <a:t>Jyllands-Posten</a:t>
            </a:r>
            <a:r>
              <a:rPr lang="pt-PT" sz="2400" dirty="0"/>
              <a:t> </a:t>
            </a:r>
          </a:p>
          <a:p>
            <a:pPr lvl="1">
              <a:spcBef>
                <a:spcPts val="400"/>
              </a:spcBef>
            </a:pPr>
            <a:r>
              <a:rPr lang="pt-PT" sz="2400" dirty="0" err="1"/>
              <a:t>Criticism</a:t>
            </a:r>
            <a:r>
              <a:rPr lang="pt-PT" sz="2400" dirty="0"/>
              <a:t> of </a:t>
            </a:r>
            <a:r>
              <a:rPr lang="pt-PT" sz="2400" dirty="0" err="1"/>
              <a:t>islamic</a:t>
            </a:r>
            <a:r>
              <a:rPr lang="pt-PT" sz="2400" dirty="0"/>
              <a:t> </a:t>
            </a:r>
            <a:r>
              <a:rPr lang="pt-PT" sz="2400" dirty="0" err="1"/>
              <a:t>extremist</a:t>
            </a:r>
            <a:r>
              <a:rPr lang="pt-PT" sz="2400" dirty="0"/>
              <a:t> </a:t>
            </a:r>
            <a:r>
              <a:rPr lang="pt-PT" sz="2400" dirty="0" err="1"/>
              <a:t>violance</a:t>
            </a:r>
            <a:r>
              <a:rPr lang="pt-PT" sz="2400" dirty="0"/>
              <a:t> </a:t>
            </a:r>
            <a:r>
              <a:rPr lang="pt-PT" sz="2400" dirty="0" err="1"/>
              <a:t>and</a:t>
            </a:r>
            <a:r>
              <a:rPr lang="pt-PT" sz="2400" dirty="0"/>
              <a:t> </a:t>
            </a:r>
            <a:r>
              <a:rPr lang="pt-PT" sz="2400" dirty="0" err="1"/>
              <a:t>the</a:t>
            </a:r>
            <a:r>
              <a:rPr lang="pt-PT" sz="2400" dirty="0"/>
              <a:t> </a:t>
            </a:r>
            <a:r>
              <a:rPr lang="pt-PT" sz="2400" dirty="0" err="1"/>
              <a:t>risk</a:t>
            </a:r>
            <a:r>
              <a:rPr lang="pt-PT" sz="2400" dirty="0"/>
              <a:t> of self-</a:t>
            </a:r>
            <a:r>
              <a:rPr lang="pt-PT" sz="2400" dirty="0" err="1"/>
              <a:t>censurship</a:t>
            </a:r>
            <a:r>
              <a:rPr lang="pt-PT" sz="2400" dirty="0"/>
              <a:t>  </a:t>
            </a:r>
          </a:p>
          <a:p>
            <a:pPr lvl="1">
              <a:spcBef>
                <a:spcPts val="400"/>
              </a:spcBef>
            </a:pPr>
            <a:r>
              <a:rPr lang="pt-PT" sz="2400" dirty="0" err="1"/>
              <a:t>Islamics</a:t>
            </a:r>
            <a:r>
              <a:rPr lang="pt-PT" sz="2400" dirty="0"/>
              <a:t> acuse </a:t>
            </a:r>
            <a:r>
              <a:rPr lang="pt-PT" sz="2400" dirty="0" err="1"/>
              <a:t>the</a:t>
            </a:r>
            <a:r>
              <a:rPr lang="pt-PT" sz="2400" dirty="0"/>
              <a:t> </a:t>
            </a:r>
            <a:r>
              <a:rPr lang="pt-PT" sz="2400" dirty="0" err="1"/>
              <a:t>newspaper</a:t>
            </a:r>
            <a:r>
              <a:rPr lang="pt-PT" sz="2400" dirty="0"/>
              <a:t> of </a:t>
            </a:r>
            <a:r>
              <a:rPr lang="pt-PT" sz="2400" dirty="0" err="1"/>
              <a:t>Islampphobia</a:t>
            </a:r>
            <a:r>
              <a:rPr lang="pt-PT" sz="2400" dirty="0"/>
              <a:t>, </a:t>
            </a:r>
            <a:r>
              <a:rPr lang="pt-PT" sz="2400" dirty="0" err="1"/>
              <a:t>racism</a:t>
            </a:r>
            <a:r>
              <a:rPr lang="pt-PT" sz="2400" dirty="0"/>
              <a:t> </a:t>
            </a:r>
            <a:r>
              <a:rPr lang="pt-PT" sz="2400" dirty="0" err="1"/>
              <a:t>and</a:t>
            </a:r>
            <a:r>
              <a:rPr lang="pt-PT" sz="2400" dirty="0"/>
              <a:t> </a:t>
            </a:r>
            <a:r>
              <a:rPr lang="pt-PT" sz="2400" dirty="0" err="1"/>
              <a:t>blasphemy</a:t>
            </a:r>
            <a:r>
              <a:rPr lang="pt-PT" sz="2400" dirty="0"/>
              <a:t> </a:t>
            </a:r>
          </a:p>
          <a:p>
            <a:pPr lvl="1">
              <a:spcBef>
                <a:spcPts val="400"/>
              </a:spcBef>
            </a:pPr>
            <a:r>
              <a:rPr lang="pt-PT" sz="2400" dirty="0"/>
              <a:t>Caricatures are </a:t>
            </a:r>
            <a:r>
              <a:rPr lang="pt-PT" sz="2400" dirty="0" err="1"/>
              <a:t>republished</a:t>
            </a:r>
            <a:r>
              <a:rPr lang="pt-PT" sz="2400" dirty="0"/>
              <a:t> in 50 countries </a:t>
            </a:r>
          </a:p>
          <a:p>
            <a:pPr lvl="1">
              <a:spcBef>
                <a:spcPts val="400"/>
              </a:spcBef>
            </a:pPr>
            <a:r>
              <a:rPr lang="pt-PT" sz="2400" dirty="0"/>
              <a:t>Charlie </a:t>
            </a:r>
            <a:r>
              <a:rPr lang="pt-PT" sz="2400" dirty="0" err="1"/>
              <a:t>Hebdo</a:t>
            </a:r>
            <a:r>
              <a:rPr lang="pt-PT" sz="2400" dirty="0"/>
              <a:t> </a:t>
            </a:r>
            <a:r>
              <a:rPr lang="pt-PT" sz="2400" dirty="0" err="1"/>
              <a:t>publishes</a:t>
            </a:r>
            <a:r>
              <a:rPr lang="pt-PT" sz="2400" dirty="0"/>
              <a:t> </a:t>
            </a:r>
            <a:r>
              <a:rPr lang="pt-PT" sz="2400" dirty="0" err="1"/>
              <a:t>the</a:t>
            </a:r>
            <a:r>
              <a:rPr lang="pt-PT" sz="2400" dirty="0"/>
              <a:t> cartoons in France </a:t>
            </a:r>
          </a:p>
        </p:txBody>
      </p:sp>
      <p:pic>
        <p:nvPicPr>
          <p:cNvPr id="4" name="Picture 2">
            <a:extLst>
              <a:ext uri="{FF2B5EF4-FFF2-40B4-BE49-F238E27FC236}">
                <a16:creationId xmlns:a16="http://schemas.microsoft.com/office/drawing/2014/main" id="{00000000-0000-0000-0000-000000000000}"/>
              </a:ext>
            </a:extLst>
          </p:cNvPr>
          <p:cNvPicPr>
            <a:picLocks noGrp="1" noChangeAspect="1"/>
          </p:cNvPicPr>
          <p:nvPr>
            <p:ph sz="half" idx="2"/>
          </p:nvPr>
        </p:nvPicPr>
        <p:blipFill>
          <a:blip r:embed="rId3"/>
          <a:srcRect/>
          <a:stretch>
            <a:fillRect/>
          </a:stretch>
        </p:blipFill>
        <p:spPr>
          <a:xfrm>
            <a:off x="3040084" y="2312983"/>
            <a:ext cx="2473278" cy="3494086"/>
          </a:xfrm>
        </p:spPr>
      </p:pic>
    </p:spTree>
    <p:extLst>
      <p:ext uri="{BB962C8B-B14F-4D97-AF65-F5344CB8AC3E}">
        <p14:creationId xmlns:p14="http://schemas.microsoft.com/office/powerpoint/2010/main" val="1147656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noGrp="1"/>
          </p:cNvSpPr>
          <p:nvPr>
            <p:ph type="title"/>
          </p:nvPr>
        </p:nvSpPr>
        <p:spPr>
          <a:xfrm>
            <a:off x="2639614" y="1"/>
            <a:ext cx="7128799" cy="1653875"/>
          </a:xfrm>
        </p:spPr>
        <p:txBody>
          <a:bodyPr>
            <a:normAutofit fontScale="90000"/>
          </a:bodyPr>
          <a:lstStyle/>
          <a:p>
            <a:pPr lvl="0"/>
            <a:r>
              <a:rPr lang="pt-PT"/>
              <a:t/>
            </a:r>
            <a:br>
              <a:rPr lang="pt-PT"/>
            </a:br>
            <a:r>
              <a:rPr lang="pt-PT"/>
              <a:t>Charlie Hebdo </a:t>
            </a:r>
            <a:br>
              <a:rPr lang="pt-PT"/>
            </a:br>
            <a:r>
              <a:rPr lang="pt-PT" sz="1600"/>
              <a:t>Court d’Appel, Paris 12 - March 2008 </a:t>
            </a:r>
            <a:br>
              <a:rPr lang="pt-PT" sz="1600"/>
            </a:br>
            <a:r>
              <a:rPr lang="pt-PT" sz="1600"/>
              <a:t>Charlie Hebdo </a:t>
            </a:r>
            <a:br>
              <a:rPr lang="pt-PT" sz="1600"/>
            </a:br>
            <a:r>
              <a:rPr lang="pt-PT" sz="1800"/>
              <a:t>Court d’Appel, Paris 12 de Março de 2008 </a:t>
            </a:r>
          </a:p>
        </p:txBody>
      </p:sp>
      <p:sp>
        <p:nvSpPr>
          <p:cNvPr id="3" name="Marcador de Posição de Conteúdo 2"/>
          <p:cNvSpPr txBox="1">
            <a:spLocks noGrp="1"/>
          </p:cNvSpPr>
          <p:nvPr>
            <p:ph sz="half" idx="1"/>
          </p:nvPr>
        </p:nvSpPr>
        <p:spPr/>
        <p:txBody>
          <a:bodyPr>
            <a:normAutofit lnSpcReduction="10000"/>
          </a:bodyPr>
          <a:lstStyle/>
          <a:p>
            <a:endParaRPr lang="pt-PT"/>
          </a:p>
        </p:txBody>
      </p:sp>
      <p:sp>
        <p:nvSpPr>
          <p:cNvPr id="4" name="Marcador de Posição de Conteúdo 3"/>
          <p:cNvSpPr txBox="1">
            <a:spLocks noGrp="1"/>
          </p:cNvSpPr>
          <p:nvPr>
            <p:ph sz="half" idx="2"/>
          </p:nvPr>
        </p:nvSpPr>
        <p:spPr>
          <a:xfrm>
            <a:off x="6267612" y="1653876"/>
            <a:ext cx="4754880" cy="4426884"/>
          </a:xfrm>
        </p:spPr>
        <p:txBody>
          <a:bodyPr>
            <a:normAutofit lnSpcReduction="10000"/>
          </a:bodyPr>
          <a:lstStyle/>
          <a:p>
            <a:pPr>
              <a:lnSpc>
                <a:spcPct val="80000"/>
              </a:lnSpc>
              <a:spcBef>
                <a:spcPts val="500"/>
              </a:spcBef>
            </a:pPr>
            <a:r>
              <a:rPr lang="pt-PT" sz="2800" b="1" dirty="0" err="1"/>
              <a:t>Decision</a:t>
            </a:r>
            <a:r>
              <a:rPr lang="pt-PT" sz="2800" b="1" dirty="0"/>
              <a:t>: </a:t>
            </a:r>
          </a:p>
          <a:p>
            <a:pPr lvl="1">
              <a:lnSpc>
                <a:spcPct val="80000"/>
              </a:lnSpc>
              <a:spcBef>
                <a:spcPts val="300"/>
              </a:spcBef>
            </a:pPr>
            <a:r>
              <a:rPr lang="pt-PT" sz="2400" dirty="0" err="1"/>
              <a:t>Freedom</a:t>
            </a:r>
            <a:r>
              <a:rPr lang="pt-PT" sz="2400" dirty="0"/>
              <a:t> of </a:t>
            </a:r>
            <a:r>
              <a:rPr lang="pt-PT" sz="2400" dirty="0" err="1"/>
              <a:t>speech</a:t>
            </a:r>
            <a:r>
              <a:rPr lang="pt-PT" sz="2400" dirty="0"/>
              <a:t> </a:t>
            </a:r>
            <a:r>
              <a:rPr lang="pt-PT" sz="2400" dirty="0" err="1"/>
              <a:t>protects</a:t>
            </a:r>
            <a:r>
              <a:rPr lang="pt-PT" sz="2400" dirty="0"/>
              <a:t> a “</a:t>
            </a:r>
            <a:r>
              <a:rPr lang="pt-PT" sz="2400" dirty="0" err="1"/>
              <a:t>satírical</a:t>
            </a:r>
            <a:r>
              <a:rPr lang="pt-PT" sz="2400" dirty="0"/>
              <a:t>, </a:t>
            </a:r>
            <a:r>
              <a:rPr lang="pt-PT" sz="2400" dirty="0" err="1"/>
              <a:t>caustic</a:t>
            </a:r>
            <a:r>
              <a:rPr lang="pt-PT" sz="2400" dirty="0"/>
              <a:t> </a:t>
            </a:r>
            <a:r>
              <a:rPr lang="pt-PT" sz="2400" dirty="0" err="1"/>
              <a:t>and</a:t>
            </a:r>
            <a:r>
              <a:rPr lang="pt-PT" sz="2400" dirty="0"/>
              <a:t> </a:t>
            </a:r>
            <a:r>
              <a:rPr lang="pt-PT" sz="2400" dirty="0" err="1"/>
              <a:t>spiritually</a:t>
            </a:r>
            <a:r>
              <a:rPr lang="pt-PT" sz="2400" dirty="0"/>
              <a:t> </a:t>
            </a:r>
            <a:r>
              <a:rPr lang="pt-PT" sz="2400" dirty="0" err="1"/>
              <a:t>unrespectful</a:t>
            </a:r>
            <a:r>
              <a:rPr lang="pt-PT" sz="2400" dirty="0"/>
              <a:t>” </a:t>
            </a:r>
            <a:r>
              <a:rPr lang="pt-PT" sz="2400" dirty="0" err="1"/>
              <a:t>newspaper</a:t>
            </a:r>
            <a:endParaRPr lang="pt-PT" sz="2400" dirty="0"/>
          </a:p>
          <a:p>
            <a:pPr lvl="1">
              <a:lnSpc>
                <a:spcPct val="80000"/>
              </a:lnSpc>
              <a:spcBef>
                <a:spcPts val="300"/>
              </a:spcBef>
            </a:pPr>
            <a:r>
              <a:rPr lang="pt-PT" sz="2400" dirty="0" err="1"/>
              <a:t>The</a:t>
            </a:r>
            <a:r>
              <a:rPr lang="pt-PT" sz="2400" dirty="0"/>
              <a:t> cartoons </a:t>
            </a:r>
            <a:r>
              <a:rPr lang="pt-PT" sz="2400" dirty="0" err="1"/>
              <a:t>were</a:t>
            </a:r>
            <a:r>
              <a:rPr lang="pt-PT" sz="2400" dirty="0"/>
              <a:t> </a:t>
            </a:r>
            <a:r>
              <a:rPr lang="pt-PT" sz="2400" dirty="0" err="1"/>
              <a:t>not</a:t>
            </a:r>
            <a:r>
              <a:rPr lang="pt-PT" sz="2400" dirty="0"/>
              <a:t> </a:t>
            </a:r>
            <a:r>
              <a:rPr lang="pt-PT" sz="2400" dirty="0" err="1"/>
              <a:t>meant</a:t>
            </a:r>
            <a:r>
              <a:rPr lang="pt-PT" sz="2400" dirty="0"/>
              <a:t> to </a:t>
            </a:r>
            <a:r>
              <a:rPr lang="pt-PT" sz="2400" dirty="0" err="1"/>
              <a:t>be</a:t>
            </a:r>
            <a:r>
              <a:rPr lang="pt-PT" sz="2400" dirty="0"/>
              <a:t> </a:t>
            </a:r>
            <a:r>
              <a:rPr lang="pt-PT" sz="2400" dirty="0" err="1"/>
              <a:t>insulting</a:t>
            </a:r>
            <a:r>
              <a:rPr lang="pt-PT" sz="2400" dirty="0"/>
              <a:t>, </a:t>
            </a:r>
            <a:r>
              <a:rPr lang="pt-PT" sz="2400" dirty="0" err="1"/>
              <a:t>targeting</a:t>
            </a:r>
            <a:r>
              <a:rPr lang="pt-PT" sz="2400" dirty="0"/>
              <a:t> </a:t>
            </a:r>
            <a:r>
              <a:rPr lang="pt-PT" sz="2400" dirty="0" err="1"/>
              <a:t>only</a:t>
            </a:r>
            <a:r>
              <a:rPr lang="pt-PT" sz="2400" dirty="0"/>
              <a:t> a </a:t>
            </a:r>
            <a:r>
              <a:rPr lang="pt-PT" sz="2400" dirty="0" err="1"/>
              <a:t>small</a:t>
            </a:r>
            <a:r>
              <a:rPr lang="pt-PT" sz="2400" dirty="0"/>
              <a:t> </a:t>
            </a:r>
            <a:r>
              <a:rPr lang="pt-PT" sz="2400" dirty="0" err="1"/>
              <a:t>part</a:t>
            </a:r>
            <a:r>
              <a:rPr lang="pt-PT" sz="2400" dirty="0"/>
              <a:t> of </a:t>
            </a:r>
            <a:r>
              <a:rPr lang="pt-PT" sz="2400" dirty="0" err="1"/>
              <a:t>the</a:t>
            </a:r>
            <a:r>
              <a:rPr lang="pt-PT" sz="2400" dirty="0"/>
              <a:t> </a:t>
            </a:r>
            <a:r>
              <a:rPr lang="pt-PT" sz="2400" dirty="0" err="1"/>
              <a:t>islamic</a:t>
            </a:r>
            <a:r>
              <a:rPr lang="pt-PT" sz="2400" dirty="0"/>
              <a:t> </a:t>
            </a:r>
            <a:r>
              <a:rPr lang="pt-PT" sz="2400" dirty="0" err="1"/>
              <a:t>population</a:t>
            </a:r>
            <a:r>
              <a:rPr lang="pt-PT" sz="2400" dirty="0"/>
              <a:t>, </a:t>
            </a:r>
            <a:r>
              <a:rPr lang="pt-PT" sz="2400" dirty="0" err="1"/>
              <a:t>namely</a:t>
            </a:r>
            <a:r>
              <a:rPr lang="pt-PT" sz="2400" dirty="0"/>
              <a:t> </a:t>
            </a:r>
            <a:r>
              <a:rPr lang="pt-PT" sz="2400" dirty="0" err="1"/>
              <a:t>extremist</a:t>
            </a:r>
            <a:r>
              <a:rPr lang="pt-PT" sz="2400" dirty="0"/>
              <a:t> </a:t>
            </a:r>
            <a:r>
              <a:rPr lang="pt-PT" sz="2400" dirty="0" err="1"/>
              <a:t>islamic</a:t>
            </a:r>
            <a:r>
              <a:rPr lang="pt-PT" sz="2400" dirty="0"/>
              <a:t> </a:t>
            </a:r>
            <a:r>
              <a:rPr lang="pt-PT" sz="2400" dirty="0" err="1"/>
              <a:t>terrorists</a:t>
            </a:r>
            <a:r>
              <a:rPr lang="pt-PT" sz="2400" dirty="0"/>
              <a:t> </a:t>
            </a:r>
          </a:p>
          <a:p>
            <a:pPr lvl="1">
              <a:lnSpc>
                <a:spcPct val="80000"/>
              </a:lnSpc>
              <a:spcBef>
                <a:spcPts val="300"/>
              </a:spcBef>
            </a:pPr>
            <a:r>
              <a:rPr lang="pt-PT" sz="2400" dirty="0" err="1"/>
              <a:t>The</a:t>
            </a:r>
            <a:r>
              <a:rPr lang="pt-PT" sz="2400" dirty="0"/>
              <a:t> cartoons do </a:t>
            </a:r>
            <a:r>
              <a:rPr lang="pt-PT" sz="2400" dirty="0" err="1"/>
              <a:t>not</a:t>
            </a:r>
            <a:r>
              <a:rPr lang="pt-PT" sz="2400" dirty="0"/>
              <a:t> </a:t>
            </a:r>
            <a:r>
              <a:rPr lang="pt-PT" sz="2400" dirty="0" err="1"/>
              <a:t>represent</a:t>
            </a:r>
            <a:r>
              <a:rPr lang="pt-PT" sz="2400" dirty="0"/>
              <a:t> </a:t>
            </a:r>
            <a:r>
              <a:rPr lang="pt-PT" sz="2400" dirty="0" err="1"/>
              <a:t>an</a:t>
            </a:r>
            <a:r>
              <a:rPr lang="pt-PT" sz="2400" dirty="0"/>
              <a:t> </a:t>
            </a:r>
            <a:r>
              <a:rPr lang="pt-PT" sz="2400" dirty="0" err="1"/>
              <a:t>attack</a:t>
            </a:r>
            <a:r>
              <a:rPr lang="pt-PT" sz="2400" dirty="0"/>
              <a:t> </a:t>
            </a:r>
            <a:r>
              <a:rPr lang="pt-PT" sz="2400" dirty="0" err="1"/>
              <a:t>against</a:t>
            </a:r>
            <a:r>
              <a:rPr lang="pt-PT" sz="2400" dirty="0"/>
              <a:t> a </a:t>
            </a:r>
            <a:r>
              <a:rPr lang="pt-PT" sz="2400" dirty="0" err="1"/>
              <a:t>religious</a:t>
            </a:r>
            <a:r>
              <a:rPr lang="pt-PT" sz="2400" dirty="0"/>
              <a:t> </a:t>
            </a:r>
            <a:r>
              <a:rPr lang="pt-PT" sz="2400" dirty="0" err="1"/>
              <a:t>group</a:t>
            </a:r>
            <a:r>
              <a:rPr lang="pt-PT" sz="2400" dirty="0"/>
              <a:t>, </a:t>
            </a:r>
            <a:r>
              <a:rPr lang="pt-PT" sz="2400" dirty="0" err="1"/>
              <a:t>and</a:t>
            </a:r>
            <a:r>
              <a:rPr lang="pt-PT" sz="2400" dirty="0"/>
              <a:t> </a:t>
            </a:r>
            <a:r>
              <a:rPr lang="pt-PT" sz="2400" dirty="0" err="1"/>
              <a:t>thus</a:t>
            </a:r>
            <a:r>
              <a:rPr lang="pt-PT" sz="2400" dirty="0"/>
              <a:t> </a:t>
            </a:r>
            <a:r>
              <a:rPr lang="pt-PT" sz="2400" dirty="0" err="1"/>
              <a:t>should</a:t>
            </a:r>
            <a:r>
              <a:rPr lang="pt-PT" sz="2400" dirty="0"/>
              <a:t> </a:t>
            </a:r>
            <a:r>
              <a:rPr lang="pt-PT" sz="2400" dirty="0" err="1"/>
              <a:t>be</a:t>
            </a:r>
            <a:r>
              <a:rPr lang="pt-PT" sz="2400" dirty="0"/>
              <a:t> </a:t>
            </a:r>
            <a:r>
              <a:rPr lang="pt-PT" sz="2400" dirty="0" err="1"/>
              <a:t>protected</a:t>
            </a:r>
            <a:r>
              <a:rPr lang="pt-PT" sz="2400" dirty="0"/>
              <a:t> </a:t>
            </a:r>
            <a:r>
              <a:rPr lang="pt-PT" sz="2400" dirty="0" err="1"/>
              <a:t>by</a:t>
            </a:r>
            <a:r>
              <a:rPr lang="pt-PT" sz="2400" dirty="0"/>
              <a:t> </a:t>
            </a:r>
            <a:r>
              <a:rPr lang="pt-PT" sz="2400" dirty="0" err="1"/>
              <a:t>freedom</a:t>
            </a:r>
            <a:r>
              <a:rPr lang="pt-PT" sz="2400" dirty="0"/>
              <a:t> of </a:t>
            </a:r>
            <a:r>
              <a:rPr lang="pt-PT" sz="2400" dirty="0" err="1"/>
              <a:t>speech</a:t>
            </a:r>
            <a:r>
              <a:rPr lang="pt-PT" sz="2400" dirty="0"/>
              <a:t> </a:t>
            </a:r>
          </a:p>
          <a:p>
            <a:pPr marL="274320" lvl="1" indent="0">
              <a:lnSpc>
                <a:spcPct val="80000"/>
              </a:lnSpc>
              <a:spcBef>
                <a:spcPts val="300"/>
              </a:spcBef>
              <a:buNone/>
            </a:pPr>
            <a:r>
              <a:rPr lang="pt-PT" sz="2000" dirty="0"/>
              <a:t> </a:t>
            </a:r>
          </a:p>
        </p:txBody>
      </p:sp>
      <p:pic>
        <p:nvPicPr>
          <p:cNvPr id="5" name="Picture 2">
            <a:extLst>
              <a:ext uri="{FF2B5EF4-FFF2-40B4-BE49-F238E27FC236}">
                <a16:creationId xmlns:a16="http://schemas.microsoft.com/office/drawing/2014/main" id="{00000000-0000-0000-0000-000000000000}"/>
              </a:ext>
            </a:extLst>
          </p:cNvPr>
          <p:cNvPicPr>
            <a:picLocks noChangeAspect="1"/>
          </p:cNvPicPr>
          <p:nvPr/>
        </p:nvPicPr>
        <p:blipFill>
          <a:blip r:embed="rId3"/>
          <a:srcRect/>
          <a:stretch>
            <a:fillRect/>
          </a:stretch>
        </p:blipFill>
        <p:spPr>
          <a:xfrm>
            <a:off x="2639614" y="2564902"/>
            <a:ext cx="3384377" cy="2952323"/>
          </a:xfrm>
          <a:prstGeom prst="rect">
            <a:avLst/>
          </a:prstGeom>
          <a:noFill/>
          <a:ln cap="flat">
            <a:noFill/>
          </a:ln>
        </p:spPr>
      </p:pic>
    </p:spTree>
    <p:extLst>
      <p:ext uri="{BB962C8B-B14F-4D97-AF65-F5344CB8AC3E}">
        <p14:creationId xmlns:p14="http://schemas.microsoft.com/office/powerpoint/2010/main" val="523443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p>
            <a:pPr lvl="0"/>
            <a:r>
              <a:rPr lang="pt-PT"/>
              <a:t>Jersild v. Denmark</a:t>
            </a:r>
            <a:br>
              <a:rPr lang="pt-PT"/>
            </a:br>
            <a:r>
              <a:rPr lang="pt-PT" sz="1800"/>
              <a:t>TEDH,</a:t>
            </a:r>
            <a:r>
              <a:rPr lang="en-US" sz="1800"/>
              <a:t>19 Eur. H.R. Rep. at 1 (1994)</a:t>
            </a:r>
            <a:endParaRPr lang="pt-PT" sz="1800"/>
          </a:p>
        </p:txBody>
      </p:sp>
      <p:sp>
        <p:nvSpPr>
          <p:cNvPr id="3" name="Marcador de Posição de Conteúdo 2"/>
          <p:cNvSpPr txBox="1">
            <a:spLocks noGrp="1"/>
          </p:cNvSpPr>
          <p:nvPr>
            <p:ph sz="half" idx="1"/>
          </p:nvPr>
        </p:nvSpPr>
        <p:spPr/>
        <p:txBody>
          <a:bodyPr/>
          <a:lstStyle/>
          <a:p>
            <a:pPr lvl="0"/>
            <a:r>
              <a:rPr lang="pt-PT"/>
              <a:t>Facts</a:t>
            </a:r>
          </a:p>
          <a:p>
            <a:pPr lvl="1"/>
            <a:r>
              <a:rPr lang="pt-PT"/>
              <a:t>Journalist J. O. Jersild interviewd members of a racist group </a:t>
            </a:r>
          </a:p>
          <a:p>
            <a:pPr lvl="1"/>
            <a:r>
              <a:rPr lang="pt-PT"/>
              <a:t>During the interview they made some extreme racist and xenophobic statements </a:t>
            </a:r>
          </a:p>
          <a:p>
            <a:pPr lvl="1"/>
            <a:r>
              <a:rPr lang="pt-PT"/>
              <a:t>Journalist was sentenced for promoting racism</a:t>
            </a:r>
          </a:p>
          <a:p>
            <a:pPr lvl="1"/>
            <a:endParaRPr lang="pt-PT"/>
          </a:p>
        </p:txBody>
      </p:sp>
      <p:sp>
        <p:nvSpPr>
          <p:cNvPr id="4" name="Marcador de Posição de Conteúdo 3"/>
          <p:cNvSpPr txBox="1">
            <a:spLocks noGrp="1"/>
          </p:cNvSpPr>
          <p:nvPr>
            <p:ph sz="half" idx="2"/>
          </p:nvPr>
        </p:nvSpPr>
        <p:spPr/>
        <p:txBody>
          <a:bodyPr/>
          <a:lstStyle/>
          <a:p>
            <a:endParaRPr lang="pt-PT"/>
          </a:p>
        </p:txBody>
      </p:sp>
      <p:pic>
        <p:nvPicPr>
          <p:cNvPr id="5" name="Picture 2">
            <a:extLst>
              <a:ext uri="{FF2B5EF4-FFF2-40B4-BE49-F238E27FC236}">
                <a16:creationId xmlns:a16="http://schemas.microsoft.com/office/drawing/2014/main" id="{00000000-0000-0000-0000-000000000000}"/>
              </a:ext>
            </a:extLst>
          </p:cNvPr>
          <p:cNvPicPr>
            <a:picLocks noChangeAspect="1"/>
          </p:cNvPicPr>
          <p:nvPr/>
        </p:nvPicPr>
        <p:blipFill>
          <a:blip r:embed="rId3"/>
          <a:srcRect/>
          <a:stretch>
            <a:fillRect/>
          </a:stretch>
        </p:blipFill>
        <p:spPr>
          <a:xfrm>
            <a:off x="6456035" y="2996955"/>
            <a:ext cx="2466978" cy="1847846"/>
          </a:xfrm>
          <a:prstGeom prst="rect">
            <a:avLst/>
          </a:prstGeom>
          <a:noFill/>
          <a:ln cap="flat">
            <a:noFill/>
          </a:ln>
        </p:spPr>
      </p:pic>
    </p:spTree>
    <p:extLst>
      <p:ext uri="{BB962C8B-B14F-4D97-AF65-F5344CB8AC3E}">
        <p14:creationId xmlns:p14="http://schemas.microsoft.com/office/powerpoint/2010/main" val="4272389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err="1" smtClean="0"/>
              <a:t>Origins</a:t>
            </a:r>
            <a:r>
              <a:rPr lang="pt-PT" dirty="0" smtClean="0"/>
              <a:t> of </a:t>
            </a:r>
            <a:r>
              <a:rPr lang="pt-PT" dirty="0" err="1" smtClean="0"/>
              <a:t>the</a:t>
            </a:r>
            <a:r>
              <a:rPr lang="pt-PT" dirty="0" smtClean="0"/>
              <a:t> </a:t>
            </a:r>
            <a:r>
              <a:rPr lang="pt-PT" dirty="0" err="1" smtClean="0"/>
              <a:t>concept</a:t>
            </a:r>
            <a:r>
              <a:rPr lang="pt-PT" dirty="0" smtClean="0"/>
              <a:t> of </a:t>
            </a:r>
            <a:r>
              <a:rPr lang="pt-PT" dirty="0" err="1" smtClean="0"/>
              <a:t>hate</a:t>
            </a:r>
            <a:r>
              <a:rPr lang="pt-PT" dirty="0" smtClean="0"/>
              <a:t> </a:t>
            </a:r>
            <a:r>
              <a:rPr lang="pt-PT" dirty="0" err="1" smtClean="0"/>
              <a:t>speech</a:t>
            </a:r>
            <a:r>
              <a:rPr lang="pt-PT" dirty="0" smtClean="0"/>
              <a:t> </a:t>
            </a:r>
            <a:endParaRPr lang="pt-PT" dirty="0"/>
          </a:p>
        </p:txBody>
      </p:sp>
      <p:sp>
        <p:nvSpPr>
          <p:cNvPr id="4" name="Marcador de Posição de Conteúdo 3"/>
          <p:cNvSpPr>
            <a:spLocks noGrp="1"/>
          </p:cNvSpPr>
          <p:nvPr>
            <p:ph sz="half" idx="1"/>
          </p:nvPr>
        </p:nvSpPr>
        <p:spPr/>
        <p:txBody>
          <a:bodyPr>
            <a:normAutofit lnSpcReduction="10000"/>
          </a:bodyPr>
          <a:lstStyle/>
          <a:p>
            <a:r>
              <a:rPr lang="pt-PT" dirty="0" smtClean="0"/>
              <a:t>In </a:t>
            </a:r>
            <a:r>
              <a:rPr lang="pt-PT" dirty="0" err="1" smtClean="0"/>
              <a:t>the</a:t>
            </a:r>
            <a:r>
              <a:rPr lang="pt-PT" dirty="0" smtClean="0"/>
              <a:t> </a:t>
            </a:r>
            <a:r>
              <a:rPr lang="pt-PT" dirty="0" err="1" smtClean="0"/>
              <a:t>aftermath</a:t>
            </a:r>
            <a:r>
              <a:rPr lang="pt-PT" dirty="0" smtClean="0"/>
              <a:t> of </a:t>
            </a:r>
            <a:r>
              <a:rPr lang="pt-PT" dirty="0" err="1" smtClean="0"/>
              <a:t>Weimar</a:t>
            </a:r>
            <a:r>
              <a:rPr lang="pt-PT" dirty="0" smtClean="0"/>
              <a:t> </a:t>
            </a:r>
            <a:r>
              <a:rPr lang="pt-PT" dirty="0" err="1" smtClean="0"/>
              <a:t>Republic</a:t>
            </a:r>
            <a:r>
              <a:rPr lang="pt-PT" dirty="0" smtClean="0"/>
              <a:t>, </a:t>
            </a:r>
            <a:r>
              <a:rPr lang="pt-PT" dirty="0" err="1" smtClean="0"/>
              <a:t>rise</a:t>
            </a:r>
            <a:r>
              <a:rPr lang="pt-PT" dirty="0" smtClean="0"/>
              <a:t> of </a:t>
            </a:r>
            <a:r>
              <a:rPr lang="pt-PT" dirty="0" err="1" smtClean="0"/>
              <a:t>Nazism</a:t>
            </a:r>
            <a:r>
              <a:rPr lang="pt-PT" dirty="0" smtClean="0"/>
              <a:t>, WWII </a:t>
            </a:r>
            <a:r>
              <a:rPr lang="pt-PT" dirty="0" err="1" smtClean="0"/>
              <a:t>and</a:t>
            </a:r>
            <a:r>
              <a:rPr lang="pt-PT" dirty="0" smtClean="0"/>
              <a:t> </a:t>
            </a:r>
            <a:r>
              <a:rPr lang="pt-PT" dirty="0" err="1" smtClean="0"/>
              <a:t>the</a:t>
            </a:r>
            <a:r>
              <a:rPr lang="pt-PT" dirty="0" smtClean="0"/>
              <a:t> </a:t>
            </a:r>
            <a:r>
              <a:rPr lang="pt-PT" dirty="0" err="1" smtClean="0"/>
              <a:t>Holocaust</a:t>
            </a:r>
            <a:endParaRPr lang="pt-PT" dirty="0" smtClean="0"/>
          </a:p>
          <a:p>
            <a:r>
              <a:rPr lang="pt-PT" dirty="0" err="1" smtClean="0"/>
              <a:t>Propposed</a:t>
            </a:r>
            <a:r>
              <a:rPr lang="pt-PT" dirty="0" smtClean="0"/>
              <a:t> </a:t>
            </a:r>
            <a:r>
              <a:rPr lang="pt-PT" dirty="0" err="1" smtClean="0"/>
              <a:t>by</a:t>
            </a:r>
            <a:r>
              <a:rPr lang="pt-PT" dirty="0" smtClean="0"/>
              <a:t> Karl </a:t>
            </a:r>
            <a:r>
              <a:rPr lang="pt-PT" dirty="0" err="1" smtClean="0"/>
              <a:t>Loewenstein</a:t>
            </a:r>
            <a:r>
              <a:rPr lang="pt-PT" dirty="0" smtClean="0"/>
              <a:t> </a:t>
            </a:r>
            <a:r>
              <a:rPr lang="pt-PT" dirty="0" err="1" smtClean="0"/>
              <a:t>and</a:t>
            </a:r>
            <a:r>
              <a:rPr lang="pt-PT" dirty="0" smtClean="0"/>
              <a:t> Karl Mannheim </a:t>
            </a:r>
          </a:p>
          <a:p>
            <a:r>
              <a:rPr lang="pt-PT" dirty="0" err="1" smtClean="0"/>
              <a:t>Defensive</a:t>
            </a:r>
            <a:r>
              <a:rPr lang="pt-PT" dirty="0" smtClean="0"/>
              <a:t> </a:t>
            </a:r>
            <a:r>
              <a:rPr lang="pt-PT" dirty="0" err="1" smtClean="0"/>
              <a:t>democracy</a:t>
            </a:r>
            <a:r>
              <a:rPr lang="pt-PT" dirty="0" smtClean="0"/>
              <a:t> (</a:t>
            </a:r>
            <a:r>
              <a:rPr lang="pt-PT" dirty="0" err="1" smtClean="0"/>
              <a:t>Wehrhaften</a:t>
            </a:r>
            <a:r>
              <a:rPr lang="pt-PT" dirty="0" smtClean="0"/>
              <a:t> </a:t>
            </a:r>
            <a:r>
              <a:rPr lang="pt-PT" dirty="0" err="1" smtClean="0"/>
              <a:t>demokratie</a:t>
            </a:r>
            <a:r>
              <a:rPr lang="pt-PT" dirty="0" smtClean="0"/>
              <a:t>)  of </a:t>
            </a:r>
            <a:r>
              <a:rPr lang="pt-PT" dirty="0" err="1" smtClean="0"/>
              <a:t>militant</a:t>
            </a:r>
            <a:r>
              <a:rPr lang="pt-PT" dirty="0" smtClean="0"/>
              <a:t> </a:t>
            </a:r>
            <a:r>
              <a:rPr lang="pt-PT" dirty="0" err="1" smtClean="0"/>
              <a:t>democracy</a:t>
            </a:r>
            <a:r>
              <a:rPr lang="pt-PT" dirty="0" smtClean="0"/>
              <a:t> (</a:t>
            </a:r>
            <a:r>
              <a:rPr lang="pt-PT" dirty="0" err="1" smtClean="0"/>
              <a:t>Streitbare</a:t>
            </a:r>
            <a:r>
              <a:rPr lang="pt-PT" dirty="0" smtClean="0"/>
              <a:t> </a:t>
            </a:r>
            <a:r>
              <a:rPr lang="pt-PT" dirty="0" err="1" smtClean="0"/>
              <a:t>demokatie</a:t>
            </a:r>
            <a:r>
              <a:rPr lang="pt-PT" dirty="0" smtClean="0"/>
              <a:t>) </a:t>
            </a:r>
          </a:p>
          <a:p>
            <a:r>
              <a:rPr lang="pt-PT" dirty="0" err="1" smtClean="0"/>
              <a:t>It</a:t>
            </a:r>
            <a:r>
              <a:rPr lang="pt-PT" dirty="0" smtClean="0"/>
              <a:t> </a:t>
            </a:r>
            <a:r>
              <a:rPr lang="pt-PT" dirty="0" err="1" smtClean="0"/>
              <a:t>may</a:t>
            </a:r>
            <a:r>
              <a:rPr lang="pt-PT" dirty="0" smtClean="0"/>
              <a:t> </a:t>
            </a:r>
            <a:r>
              <a:rPr lang="pt-PT" dirty="0" err="1" smtClean="0"/>
              <a:t>be</a:t>
            </a:r>
            <a:r>
              <a:rPr lang="pt-PT" dirty="0" smtClean="0"/>
              <a:t> </a:t>
            </a:r>
            <a:r>
              <a:rPr lang="pt-PT" dirty="0" err="1" smtClean="0"/>
              <a:t>necessary</a:t>
            </a:r>
            <a:r>
              <a:rPr lang="pt-PT" dirty="0" smtClean="0"/>
              <a:t> to </a:t>
            </a:r>
            <a:r>
              <a:rPr lang="pt-PT" dirty="0" err="1" smtClean="0"/>
              <a:t>restrict</a:t>
            </a:r>
            <a:r>
              <a:rPr lang="pt-PT" dirty="0" smtClean="0"/>
              <a:t> </a:t>
            </a:r>
            <a:r>
              <a:rPr lang="pt-PT" dirty="0" err="1"/>
              <a:t>freedom</a:t>
            </a:r>
            <a:r>
              <a:rPr lang="pt-PT" dirty="0"/>
              <a:t> of </a:t>
            </a:r>
            <a:r>
              <a:rPr lang="pt-PT" dirty="0" err="1"/>
              <a:t>speech</a:t>
            </a:r>
            <a:r>
              <a:rPr lang="pt-PT" dirty="0"/>
              <a:t> in </a:t>
            </a:r>
            <a:r>
              <a:rPr lang="pt-PT" dirty="0" err="1"/>
              <a:t>order</a:t>
            </a:r>
            <a:r>
              <a:rPr lang="pt-PT" dirty="0"/>
              <a:t> to </a:t>
            </a:r>
            <a:r>
              <a:rPr lang="pt-PT" dirty="0" err="1"/>
              <a:t>protect</a:t>
            </a:r>
            <a:r>
              <a:rPr lang="pt-PT" dirty="0"/>
              <a:t> </a:t>
            </a:r>
            <a:r>
              <a:rPr lang="pt-PT" dirty="0" err="1" smtClean="0"/>
              <a:t>human</a:t>
            </a:r>
            <a:r>
              <a:rPr lang="pt-PT" dirty="0" smtClean="0"/>
              <a:t> </a:t>
            </a:r>
            <a:r>
              <a:rPr lang="pt-PT" dirty="0" err="1" smtClean="0"/>
              <a:t>rights</a:t>
            </a:r>
            <a:r>
              <a:rPr lang="pt-PT" dirty="0" smtClean="0"/>
              <a:t> </a:t>
            </a:r>
            <a:r>
              <a:rPr lang="pt-PT" dirty="0" err="1" smtClean="0"/>
              <a:t>and</a:t>
            </a:r>
            <a:r>
              <a:rPr lang="pt-PT" dirty="0" smtClean="0"/>
              <a:t> </a:t>
            </a:r>
            <a:r>
              <a:rPr lang="pt-PT" dirty="0" err="1" smtClean="0"/>
              <a:t>democracy</a:t>
            </a:r>
            <a:r>
              <a:rPr lang="pt-PT" dirty="0" smtClean="0"/>
              <a:t> </a:t>
            </a:r>
            <a:r>
              <a:rPr lang="pt-PT" dirty="0" err="1" smtClean="0"/>
              <a:t>from</a:t>
            </a:r>
            <a:r>
              <a:rPr lang="pt-PT" dirty="0" smtClean="0"/>
              <a:t> </a:t>
            </a:r>
            <a:r>
              <a:rPr lang="pt-PT" dirty="0" err="1" smtClean="0"/>
              <a:t>agressive</a:t>
            </a:r>
            <a:r>
              <a:rPr lang="pt-PT" dirty="0" smtClean="0"/>
              <a:t> </a:t>
            </a:r>
            <a:r>
              <a:rPr lang="pt-PT" dirty="0" err="1" smtClean="0"/>
              <a:t>ideological</a:t>
            </a:r>
            <a:r>
              <a:rPr lang="pt-PT" dirty="0" smtClean="0"/>
              <a:t> </a:t>
            </a:r>
            <a:r>
              <a:rPr lang="pt-PT" dirty="0" err="1" smtClean="0"/>
              <a:t>atacks</a:t>
            </a:r>
            <a:r>
              <a:rPr lang="pt-PT" dirty="0" smtClean="0"/>
              <a:t> </a:t>
            </a:r>
            <a:endParaRPr lang="pt-PT" dirty="0"/>
          </a:p>
          <a:p>
            <a:endParaRPr lang="pt-PT" dirty="0"/>
          </a:p>
        </p:txBody>
      </p:sp>
      <p:pic>
        <p:nvPicPr>
          <p:cNvPr id="7" name="Marcador de Posição de Conteúdo 6"/>
          <p:cNvPicPr>
            <a:picLocks noGrp="1" noChangeAspect="1"/>
          </p:cNvPicPr>
          <p:nvPr>
            <p:ph sz="half" idx="2"/>
          </p:nvPr>
        </p:nvPicPr>
        <p:blipFill>
          <a:blip r:embed="rId2"/>
          <a:stretch>
            <a:fillRect/>
          </a:stretch>
        </p:blipFill>
        <p:spPr>
          <a:xfrm>
            <a:off x="6941045" y="2386534"/>
            <a:ext cx="4846909" cy="2723347"/>
          </a:xfrm>
          <a:prstGeom prst="rect">
            <a:avLst/>
          </a:prstGeom>
        </p:spPr>
      </p:pic>
    </p:spTree>
    <p:extLst>
      <p:ext uri="{BB962C8B-B14F-4D97-AF65-F5344CB8AC3E}">
        <p14:creationId xmlns:p14="http://schemas.microsoft.com/office/powerpoint/2010/main" val="3855113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p>
            <a:pPr lvl="0"/>
            <a:r>
              <a:rPr lang="pt-PT"/>
              <a:t>Jersild v. Denmark</a:t>
            </a:r>
            <a:br>
              <a:rPr lang="pt-PT"/>
            </a:br>
            <a:r>
              <a:rPr lang="pt-PT" sz="1600"/>
              <a:t>TEDH,</a:t>
            </a:r>
            <a:r>
              <a:rPr lang="en-US" sz="1600"/>
              <a:t>19 Eur. H.R. Rep. at 1 (1994)</a:t>
            </a:r>
            <a:endParaRPr lang="pt-PT" sz="1600"/>
          </a:p>
        </p:txBody>
      </p:sp>
      <p:sp>
        <p:nvSpPr>
          <p:cNvPr id="3" name="Marcador de Posição de Conteúdo 2"/>
          <p:cNvSpPr txBox="1">
            <a:spLocks noGrp="1"/>
          </p:cNvSpPr>
          <p:nvPr>
            <p:ph sz="half" idx="1"/>
          </p:nvPr>
        </p:nvSpPr>
        <p:spPr/>
        <p:txBody>
          <a:bodyPr/>
          <a:lstStyle/>
          <a:p>
            <a:pPr lvl="0"/>
            <a:r>
              <a:rPr lang="pt-PT"/>
              <a:t>Decision</a:t>
            </a:r>
          </a:p>
          <a:p>
            <a:pPr lvl="1"/>
            <a:r>
              <a:rPr lang="pt-PT" sz="2000"/>
              <a:t>The restriction to freedom of speech was uncessary in a free and democratic society </a:t>
            </a:r>
          </a:p>
          <a:p>
            <a:pPr lvl="1"/>
            <a:r>
              <a:rPr lang="pt-PT" sz="2000"/>
              <a:t>The intervew wanted to expose, analise and explain the perspective of the group </a:t>
            </a:r>
          </a:p>
          <a:p>
            <a:pPr lvl="1"/>
            <a:r>
              <a:rPr lang="pt-PT" sz="2000"/>
              <a:t>The problem of racism is a subject of public interest</a:t>
            </a:r>
          </a:p>
          <a:p>
            <a:pPr lvl="1"/>
            <a:endParaRPr lang="pt-PT" sz="2000"/>
          </a:p>
        </p:txBody>
      </p:sp>
      <p:sp>
        <p:nvSpPr>
          <p:cNvPr id="4" name="Marcador de Posição de Conteúdo 3"/>
          <p:cNvSpPr txBox="1">
            <a:spLocks noGrp="1"/>
          </p:cNvSpPr>
          <p:nvPr>
            <p:ph sz="half" idx="2"/>
          </p:nvPr>
        </p:nvSpPr>
        <p:spPr/>
        <p:txBody>
          <a:bodyPr/>
          <a:lstStyle/>
          <a:p>
            <a:endParaRPr lang="pt-PT"/>
          </a:p>
        </p:txBody>
      </p:sp>
      <p:pic>
        <p:nvPicPr>
          <p:cNvPr id="5" name="Picture 2">
            <a:extLst>
              <a:ext uri="{FF2B5EF4-FFF2-40B4-BE49-F238E27FC236}">
                <a16:creationId xmlns:a16="http://schemas.microsoft.com/office/drawing/2014/main" id="{00000000-0000-0000-0000-000000000000}"/>
              </a:ext>
            </a:extLst>
          </p:cNvPr>
          <p:cNvPicPr>
            <a:picLocks noChangeAspect="1"/>
          </p:cNvPicPr>
          <p:nvPr/>
        </p:nvPicPr>
        <p:blipFill>
          <a:blip r:embed="rId3"/>
          <a:srcRect/>
          <a:stretch>
            <a:fillRect/>
          </a:stretch>
        </p:blipFill>
        <p:spPr>
          <a:xfrm>
            <a:off x="6384036" y="3212973"/>
            <a:ext cx="3324228" cy="1371600"/>
          </a:xfrm>
          <a:prstGeom prst="rect">
            <a:avLst/>
          </a:prstGeom>
          <a:noFill/>
          <a:ln cap="flat">
            <a:noFill/>
          </a:ln>
        </p:spPr>
      </p:pic>
    </p:spTree>
    <p:extLst>
      <p:ext uri="{BB962C8B-B14F-4D97-AF65-F5344CB8AC3E}">
        <p14:creationId xmlns:p14="http://schemas.microsoft.com/office/powerpoint/2010/main" val="874544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6"/>
          <p:cNvSpPr txBox="1">
            <a:spLocks noGrp="1"/>
          </p:cNvSpPr>
          <p:nvPr>
            <p:ph type="title"/>
          </p:nvPr>
        </p:nvSpPr>
        <p:spPr/>
        <p:txBody>
          <a:bodyPr/>
          <a:lstStyle/>
          <a:p>
            <a:pPr lvl="0"/>
            <a:r>
              <a:rPr lang="en-US" sz="2500" b="1"/>
              <a:t>David Irving v Penguin Books and Deborah Lipstadt</a:t>
            </a:r>
            <a:br>
              <a:rPr lang="en-US" sz="2500" b="1"/>
            </a:br>
            <a:r>
              <a:rPr lang="en-US" sz="1800"/>
              <a:t>11 of April 2000</a:t>
            </a:r>
            <a:endParaRPr lang="pt-PT" sz="1800"/>
          </a:p>
        </p:txBody>
      </p:sp>
      <p:sp>
        <p:nvSpPr>
          <p:cNvPr id="3" name="Marcador de Posição de Conteúdo 7"/>
          <p:cNvSpPr txBox="1">
            <a:spLocks noGrp="1"/>
          </p:cNvSpPr>
          <p:nvPr>
            <p:ph sz="half" idx="1"/>
          </p:nvPr>
        </p:nvSpPr>
        <p:spPr/>
        <p:txBody>
          <a:bodyPr>
            <a:normAutofit/>
          </a:bodyPr>
          <a:lstStyle/>
          <a:p>
            <a:endParaRPr lang="pt-PT"/>
          </a:p>
        </p:txBody>
      </p:sp>
      <p:sp>
        <p:nvSpPr>
          <p:cNvPr id="4" name="Marcador de Posição de Conteúdo 8"/>
          <p:cNvSpPr txBox="1">
            <a:spLocks noGrp="1"/>
          </p:cNvSpPr>
          <p:nvPr>
            <p:ph sz="half" idx="2"/>
          </p:nvPr>
        </p:nvSpPr>
        <p:spPr>
          <a:xfrm>
            <a:off x="5583936" y="2060848"/>
            <a:ext cx="5998464" cy="4437488"/>
          </a:xfrm>
        </p:spPr>
        <p:txBody>
          <a:bodyPr>
            <a:normAutofit/>
          </a:bodyPr>
          <a:lstStyle/>
          <a:p>
            <a:pPr>
              <a:spcBef>
                <a:spcPts val="500"/>
              </a:spcBef>
            </a:pPr>
            <a:r>
              <a:rPr lang="pt-PT" sz="2000" dirty="0" err="1"/>
              <a:t>Facts</a:t>
            </a:r>
            <a:r>
              <a:rPr lang="pt-PT" sz="2000" dirty="0"/>
              <a:t>: </a:t>
            </a:r>
          </a:p>
          <a:p>
            <a:pPr lvl="1">
              <a:spcBef>
                <a:spcPts val="300"/>
              </a:spcBef>
            </a:pPr>
            <a:r>
              <a:rPr lang="pt-PT" sz="1800" dirty="0"/>
              <a:t>Deborah </a:t>
            </a:r>
            <a:r>
              <a:rPr lang="pt-PT" sz="1800" dirty="0" err="1"/>
              <a:t>writes</a:t>
            </a:r>
            <a:r>
              <a:rPr lang="pt-PT" sz="1800" dirty="0"/>
              <a:t> a </a:t>
            </a:r>
            <a:r>
              <a:rPr lang="pt-PT" sz="1800" dirty="0" err="1"/>
              <a:t>book</a:t>
            </a:r>
            <a:r>
              <a:rPr lang="pt-PT" sz="1800" dirty="0"/>
              <a:t> </a:t>
            </a:r>
            <a:r>
              <a:rPr lang="pt-PT" sz="1800" dirty="0" err="1"/>
              <a:t>denouncing</a:t>
            </a:r>
            <a:r>
              <a:rPr lang="pt-PT" sz="1800" dirty="0"/>
              <a:t> </a:t>
            </a:r>
            <a:r>
              <a:rPr lang="pt-PT" sz="1800" dirty="0" err="1"/>
              <a:t>holocaust</a:t>
            </a:r>
            <a:r>
              <a:rPr lang="pt-PT" sz="1800" dirty="0"/>
              <a:t> </a:t>
            </a:r>
            <a:r>
              <a:rPr lang="pt-PT" sz="1800" dirty="0" err="1"/>
              <a:t>denial</a:t>
            </a:r>
            <a:r>
              <a:rPr lang="pt-PT" sz="1800" dirty="0"/>
              <a:t> </a:t>
            </a:r>
            <a:r>
              <a:rPr lang="pt-PT" sz="1800" dirty="0" err="1"/>
              <a:t>by</a:t>
            </a:r>
            <a:r>
              <a:rPr lang="pt-PT" sz="1800" dirty="0"/>
              <a:t> </a:t>
            </a:r>
            <a:r>
              <a:rPr lang="pt-PT" sz="1800" dirty="0" err="1"/>
              <a:t>historian</a:t>
            </a:r>
            <a:r>
              <a:rPr lang="pt-PT" sz="1800" dirty="0"/>
              <a:t> David Irving, </a:t>
            </a:r>
            <a:r>
              <a:rPr lang="pt-PT" sz="1800" dirty="0" err="1"/>
              <a:t>acusing</a:t>
            </a:r>
            <a:r>
              <a:rPr lang="pt-PT" sz="1800" dirty="0"/>
              <a:t> </a:t>
            </a:r>
            <a:r>
              <a:rPr lang="pt-PT" sz="1800" dirty="0" err="1"/>
              <a:t>him</a:t>
            </a:r>
            <a:r>
              <a:rPr lang="pt-PT" sz="1800" dirty="0"/>
              <a:t> of </a:t>
            </a:r>
            <a:r>
              <a:rPr lang="pt-PT" sz="1800" dirty="0" err="1"/>
              <a:t>lying</a:t>
            </a:r>
            <a:r>
              <a:rPr lang="pt-PT" sz="1800" dirty="0"/>
              <a:t> </a:t>
            </a:r>
            <a:r>
              <a:rPr lang="pt-PT" sz="1800" dirty="0" err="1"/>
              <a:t>and</a:t>
            </a:r>
            <a:r>
              <a:rPr lang="pt-PT" sz="1800" dirty="0"/>
              <a:t> </a:t>
            </a:r>
            <a:r>
              <a:rPr lang="pt-PT" sz="1800" dirty="0" err="1"/>
              <a:t>forging</a:t>
            </a:r>
            <a:r>
              <a:rPr lang="pt-PT" sz="1800" dirty="0"/>
              <a:t> </a:t>
            </a:r>
            <a:r>
              <a:rPr lang="pt-PT" sz="1800" dirty="0" err="1"/>
              <a:t>documents</a:t>
            </a:r>
            <a:r>
              <a:rPr lang="pt-PT" sz="1800" dirty="0"/>
              <a:t> </a:t>
            </a:r>
          </a:p>
          <a:p>
            <a:pPr lvl="1">
              <a:spcBef>
                <a:spcPts val="300"/>
              </a:spcBef>
            </a:pPr>
            <a:r>
              <a:rPr lang="pt-PT" sz="1800" dirty="0" err="1"/>
              <a:t>Holocaust</a:t>
            </a:r>
            <a:r>
              <a:rPr lang="pt-PT" sz="1800" dirty="0"/>
              <a:t> </a:t>
            </a:r>
            <a:r>
              <a:rPr lang="pt-PT" sz="1800" dirty="0" err="1"/>
              <a:t>denial</a:t>
            </a:r>
            <a:r>
              <a:rPr lang="pt-PT" sz="1800" dirty="0"/>
              <a:t> </a:t>
            </a:r>
            <a:r>
              <a:rPr lang="pt-PT" sz="1800" dirty="0" err="1"/>
              <a:t>is</a:t>
            </a:r>
            <a:r>
              <a:rPr lang="pt-PT" sz="1800" dirty="0"/>
              <a:t> </a:t>
            </a:r>
            <a:r>
              <a:rPr lang="pt-PT" sz="1800" dirty="0" err="1"/>
              <a:t>depicted</a:t>
            </a:r>
            <a:r>
              <a:rPr lang="pt-PT" sz="1800" dirty="0"/>
              <a:t> as </a:t>
            </a:r>
            <a:r>
              <a:rPr lang="pt-PT" sz="1800" dirty="0" err="1"/>
              <a:t>antisemitism</a:t>
            </a:r>
            <a:r>
              <a:rPr lang="pt-PT" sz="1800" dirty="0"/>
              <a:t> </a:t>
            </a:r>
          </a:p>
          <a:p>
            <a:pPr lvl="1">
              <a:spcBef>
                <a:spcPts val="300"/>
              </a:spcBef>
            </a:pPr>
            <a:r>
              <a:rPr lang="pt-PT" sz="1800" dirty="0"/>
              <a:t>David Irving  sues Penguin </a:t>
            </a:r>
            <a:r>
              <a:rPr lang="pt-PT" sz="1800" dirty="0" err="1"/>
              <a:t>Books</a:t>
            </a:r>
            <a:r>
              <a:rPr lang="pt-PT" sz="1800" dirty="0"/>
              <a:t> </a:t>
            </a:r>
            <a:r>
              <a:rPr lang="pt-PT" sz="1800" dirty="0" err="1"/>
              <a:t>and</a:t>
            </a:r>
            <a:r>
              <a:rPr lang="pt-PT" sz="1800" dirty="0"/>
              <a:t> Deborah </a:t>
            </a:r>
            <a:r>
              <a:rPr lang="pt-PT" sz="1800" dirty="0" err="1"/>
              <a:t>Lipstadt</a:t>
            </a:r>
            <a:r>
              <a:rPr lang="pt-PT" sz="1800" dirty="0"/>
              <a:t> for </a:t>
            </a:r>
            <a:r>
              <a:rPr lang="pt-PT" sz="1800" dirty="0" err="1"/>
              <a:t>defamation</a:t>
            </a:r>
            <a:r>
              <a:rPr lang="pt-PT" sz="1800" dirty="0"/>
              <a:t> in </a:t>
            </a:r>
            <a:r>
              <a:rPr lang="pt-PT" sz="1800" dirty="0" err="1"/>
              <a:t>England</a:t>
            </a:r>
            <a:r>
              <a:rPr lang="pt-PT" sz="1800" dirty="0"/>
              <a:t> </a:t>
            </a:r>
          </a:p>
          <a:p>
            <a:pPr lvl="1">
              <a:spcBef>
                <a:spcPts val="300"/>
              </a:spcBef>
            </a:pPr>
            <a:r>
              <a:rPr lang="pt-PT" sz="1800" dirty="0" err="1"/>
              <a:t>The</a:t>
            </a:r>
            <a:r>
              <a:rPr lang="pt-PT" sz="1800" dirty="0"/>
              <a:t> </a:t>
            </a:r>
            <a:r>
              <a:rPr lang="pt-PT" sz="1800" dirty="0" err="1"/>
              <a:t>Author</a:t>
            </a:r>
            <a:r>
              <a:rPr lang="pt-PT" sz="1800" dirty="0"/>
              <a:t> </a:t>
            </a:r>
            <a:r>
              <a:rPr lang="pt-PT" sz="1800" dirty="0" err="1"/>
              <a:t>and</a:t>
            </a:r>
            <a:r>
              <a:rPr lang="pt-PT" sz="1800" dirty="0"/>
              <a:t> </a:t>
            </a:r>
            <a:r>
              <a:rPr lang="pt-PT" sz="1800" dirty="0" err="1"/>
              <a:t>the</a:t>
            </a:r>
            <a:r>
              <a:rPr lang="pt-PT" sz="1800" dirty="0"/>
              <a:t> Publisher must prove </a:t>
            </a:r>
            <a:r>
              <a:rPr lang="pt-PT" sz="1800" dirty="0" err="1"/>
              <a:t>the</a:t>
            </a:r>
            <a:r>
              <a:rPr lang="pt-PT" sz="1800" dirty="0"/>
              <a:t> </a:t>
            </a:r>
            <a:r>
              <a:rPr lang="pt-PT" sz="1800" dirty="0" err="1"/>
              <a:t>truth</a:t>
            </a:r>
            <a:r>
              <a:rPr lang="pt-PT" sz="1800" dirty="0"/>
              <a:t> of </a:t>
            </a:r>
            <a:r>
              <a:rPr lang="pt-PT" sz="1800" dirty="0" err="1"/>
              <a:t>their</a:t>
            </a:r>
            <a:r>
              <a:rPr lang="pt-PT" sz="1800" dirty="0"/>
              <a:t> </a:t>
            </a:r>
            <a:r>
              <a:rPr lang="pt-PT" sz="1800" dirty="0" err="1"/>
              <a:t>statements</a:t>
            </a:r>
            <a:r>
              <a:rPr lang="pt-PT" sz="1800" dirty="0"/>
              <a:t>. </a:t>
            </a:r>
          </a:p>
          <a:p>
            <a:pPr lvl="1">
              <a:spcBef>
                <a:spcPts val="300"/>
              </a:spcBef>
            </a:pPr>
            <a:r>
              <a:rPr lang="pt-PT" sz="1800" dirty="0"/>
              <a:t>David Irving </a:t>
            </a:r>
            <a:r>
              <a:rPr lang="pt-PT" sz="1800" dirty="0" err="1"/>
              <a:t>says</a:t>
            </a:r>
            <a:r>
              <a:rPr lang="pt-PT" sz="1800" dirty="0"/>
              <a:t> </a:t>
            </a:r>
            <a:r>
              <a:rPr lang="pt-PT" sz="1800" dirty="0" err="1"/>
              <a:t>he</a:t>
            </a:r>
            <a:r>
              <a:rPr lang="pt-PT" sz="1800" dirty="0"/>
              <a:t> </a:t>
            </a:r>
            <a:r>
              <a:rPr lang="pt-PT" sz="1800" dirty="0" err="1"/>
              <a:t>can’t</a:t>
            </a:r>
            <a:r>
              <a:rPr lang="pt-PT" sz="1800" dirty="0"/>
              <a:t> </a:t>
            </a:r>
            <a:r>
              <a:rPr lang="pt-PT" sz="1800" dirty="0" err="1"/>
              <a:t>be</a:t>
            </a:r>
            <a:r>
              <a:rPr lang="pt-PT" sz="1800" dirty="0"/>
              <a:t> </a:t>
            </a:r>
            <a:r>
              <a:rPr lang="pt-PT" sz="1800" dirty="0" err="1"/>
              <a:t>acused</a:t>
            </a:r>
            <a:r>
              <a:rPr lang="pt-PT" sz="1800" dirty="0"/>
              <a:t> of </a:t>
            </a:r>
            <a:r>
              <a:rPr lang="pt-PT" sz="1800" dirty="0" err="1"/>
              <a:t>denying</a:t>
            </a:r>
            <a:r>
              <a:rPr lang="pt-PT" sz="1800" dirty="0"/>
              <a:t> </a:t>
            </a:r>
            <a:r>
              <a:rPr lang="pt-PT" sz="1800" dirty="0" err="1"/>
              <a:t>something</a:t>
            </a:r>
            <a:r>
              <a:rPr lang="pt-PT" sz="1800" dirty="0"/>
              <a:t> </a:t>
            </a:r>
            <a:r>
              <a:rPr lang="pt-PT" sz="1800" dirty="0" err="1"/>
              <a:t>which</a:t>
            </a:r>
            <a:r>
              <a:rPr lang="pt-PT" sz="1800" dirty="0"/>
              <a:t> does </a:t>
            </a:r>
            <a:r>
              <a:rPr lang="pt-PT" sz="1800" dirty="0" err="1"/>
              <a:t>not</a:t>
            </a:r>
            <a:r>
              <a:rPr lang="pt-PT" sz="1800" dirty="0"/>
              <a:t> </a:t>
            </a:r>
            <a:r>
              <a:rPr lang="pt-PT" sz="1800" dirty="0" err="1"/>
              <a:t>exist</a:t>
            </a:r>
            <a:endParaRPr lang="pt-PT" sz="1800" dirty="0"/>
          </a:p>
          <a:p>
            <a:pPr lvl="1">
              <a:spcBef>
                <a:spcPts val="300"/>
              </a:spcBef>
            </a:pPr>
            <a:r>
              <a:rPr lang="pt-PT" sz="1800" dirty="0"/>
              <a:t>In </a:t>
            </a:r>
            <a:r>
              <a:rPr lang="pt-PT" sz="1800" dirty="0" err="1"/>
              <a:t>the</a:t>
            </a:r>
            <a:r>
              <a:rPr lang="pt-PT" sz="1800" dirty="0"/>
              <a:t> background </a:t>
            </a:r>
            <a:r>
              <a:rPr lang="pt-PT" sz="1800" dirty="0" err="1"/>
              <a:t>lays</a:t>
            </a:r>
            <a:r>
              <a:rPr lang="pt-PT" sz="1800" dirty="0"/>
              <a:t> </a:t>
            </a:r>
            <a:r>
              <a:rPr lang="pt-PT" sz="1800" dirty="0" err="1"/>
              <a:t>the</a:t>
            </a:r>
            <a:r>
              <a:rPr lang="pt-PT" sz="1800" dirty="0"/>
              <a:t> </a:t>
            </a:r>
            <a:r>
              <a:rPr lang="pt-PT" sz="1800" dirty="0" err="1"/>
              <a:t>pressure</a:t>
            </a:r>
            <a:r>
              <a:rPr lang="pt-PT" sz="1800" dirty="0"/>
              <a:t> to criminalize </a:t>
            </a:r>
            <a:r>
              <a:rPr lang="pt-PT" sz="1800" dirty="0" err="1"/>
              <a:t>holocaust</a:t>
            </a:r>
            <a:r>
              <a:rPr lang="pt-PT" sz="1800" dirty="0"/>
              <a:t> </a:t>
            </a:r>
            <a:r>
              <a:rPr lang="pt-PT" sz="1800" dirty="0" err="1"/>
              <a:t>denial</a:t>
            </a:r>
            <a:r>
              <a:rPr lang="pt-PT" sz="1800" dirty="0"/>
              <a:t> </a:t>
            </a:r>
          </a:p>
        </p:txBody>
      </p:sp>
      <p:pic>
        <p:nvPicPr>
          <p:cNvPr id="5" name="Picture 2">
            <a:extLst>
              <a:ext uri="{FF2B5EF4-FFF2-40B4-BE49-F238E27FC236}">
                <a16:creationId xmlns:a16="http://schemas.microsoft.com/office/drawing/2014/main" id="{00000000-0000-0000-0000-000000000000}"/>
              </a:ext>
            </a:extLst>
          </p:cNvPr>
          <p:cNvPicPr>
            <a:picLocks noChangeAspect="1"/>
          </p:cNvPicPr>
          <p:nvPr/>
        </p:nvPicPr>
        <p:blipFill>
          <a:blip r:embed="rId3"/>
          <a:srcRect/>
          <a:stretch>
            <a:fillRect/>
          </a:stretch>
        </p:blipFill>
        <p:spPr>
          <a:xfrm>
            <a:off x="2106169" y="2912755"/>
            <a:ext cx="3140963" cy="2680517"/>
          </a:xfrm>
          <a:prstGeom prst="rect">
            <a:avLst/>
          </a:prstGeom>
          <a:noFill/>
          <a:ln cap="flat">
            <a:noFill/>
          </a:ln>
        </p:spPr>
      </p:pic>
    </p:spTree>
    <p:extLst>
      <p:ext uri="{BB962C8B-B14F-4D97-AF65-F5344CB8AC3E}">
        <p14:creationId xmlns:p14="http://schemas.microsoft.com/office/powerpoint/2010/main" val="427807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noGrp="1"/>
          </p:cNvSpPr>
          <p:nvPr>
            <p:ph type="title"/>
          </p:nvPr>
        </p:nvSpPr>
        <p:spPr>
          <a:xfrm>
            <a:off x="2567485" y="836712"/>
            <a:ext cx="7024740" cy="1333954"/>
          </a:xfrm>
        </p:spPr>
        <p:txBody>
          <a:bodyPr/>
          <a:lstStyle/>
          <a:p>
            <a:pPr lvl="0"/>
            <a:r>
              <a:rPr lang="en-US" sz="3200" b="1"/>
              <a:t>David Irving v Penguin Books and Deborah Lipstadt</a:t>
            </a:r>
            <a:r>
              <a:rPr lang="en-US" sz="3200"/>
              <a:t> </a:t>
            </a:r>
            <a:br>
              <a:rPr lang="en-US" sz="3200"/>
            </a:br>
            <a:r>
              <a:rPr lang="en-US" sz="1600"/>
              <a:t>11 Abril de 2000</a:t>
            </a:r>
            <a:endParaRPr lang="pt-PT" sz="1600"/>
          </a:p>
        </p:txBody>
      </p:sp>
      <p:sp>
        <p:nvSpPr>
          <p:cNvPr id="3" name="Marcador de Posição de Conteúdo 2"/>
          <p:cNvSpPr txBox="1">
            <a:spLocks noGrp="1"/>
          </p:cNvSpPr>
          <p:nvPr>
            <p:ph sz="half" idx="1"/>
          </p:nvPr>
        </p:nvSpPr>
        <p:spPr/>
        <p:txBody>
          <a:bodyPr/>
          <a:lstStyle/>
          <a:p>
            <a:endParaRPr lang="pt-PT"/>
          </a:p>
        </p:txBody>
      </p:sp>
      <p:sp>
        <p:nvSpPr>
          <p:cNvPr id="4" name="Marcador de Posição de Conteúdo 3"/>
          <p:cNvSpPr txBox="1">
            <a:spLocks noGrp="1"/>
          </p:cNvSpPr>
          <p:nvPr>
            <p:ph sz="half" idx="2"/>
          </p:nvPr>
        </p:nvSpPr>
        <p:spPr/>
        <p:txBody>
          <a:bodyPr/>
          <a:lstStyle/>
          <a:p>
            <a:pPr>
              <a:spcBef>
                <a:spcPts val="400"/>
              </a:spcBef>
            </a:pPr>
            <a:r>
              <a:rPr lang="pt-PT" sz="1800" b="1"/>
              <a:t>Decision:</a:t>
            </a:r>
          </a:p>
          <a:p>
            <a:pPr lvl="1">
              <a:spcBef>
                <a:spcPts val="400"/>
              </a:spcBef>
            </a:pPr>
            <a:r>
              <a:rPr lang="pt-PT" sz="1600"/>
              <a:t>In a judicial sentence of more than 300 pages, the Court holds that the Holocaust is a historical fact, which means that there was no defamation </a:t>
            </a:r>
          </a:p>
          <a:p>
            <a:pPr lvl="1">
              <a:spcBef>
                <a:spcPts val="400"/>
              </a:spcBef>
            </a:pPr>
            <a:r>
              <a:rPr lang="pt-PT" sz="1600"/>
              <a:t>It holds that David Irving is in fact a racist and antisemitist, which proves that Deborah Lipstadt was telling the truth </a:t>
            </a:r>
          </a:p>
          <a:p>
            <a:pPr lvl="1">
              <a:spcBef>
                <a:spcPts val="400"/>
              </a:spcBef>
            </a:pPr>
            <a:r>
              <a:rPr lang="pt-PT" sz="1600"/>
              <a:t>There was no defamation and so no damages were due </a:t>
            </a:r>
          </a:p>
          <a:p>
            <a:pPr marL="365760" lvl="1" indent="0">
              <a:spcBef>
                <a:spcPts val="400"/>
              </a:spcBef>
              <a:buNone/>
            </a:pPr>
            <a:endParaRPr lang="pt-PT" sz="1600"/>
          </a:p>
        </p:txBody>
      </p:sp>
      <p:pic>
        <p:nvPicPr>
          <p:cNvPr id="5" name="Picture 2">
            <a:extLst>
              <a:ext uri="{FF2B5EF4-FFF2-40B4-BE49-F238E27FC236}">
                <a16:creationId xmlns:a16="http://schemas.microsoft.com/office/drawing/2014/main" id="{00000000-0000-0000-0000-000000000000}"/>
              </a:ext>
            </a:extLst>
          </p:cNvPr>
          <p:cNvPicPr>
            <a:picLocks noChangeAspect="1"/>
          </p:cNvPicPr>
          <p:nvPr/>
        </p:nvPicPr>
        <p:blipFill>
          <a:blip r:embed="rId3"/>
          <a:srcRect/>
          <a:stretch>
            <a:fillRect/>
          </a:stretch>
        </p:blipFill>
        <p:spPr>
          <a:xfrm>
            <a:off x="3215677" y="2420892"/>
            <a:ext cx="2095503" cy="3333746"/>
          </a:xfrm>
          <a:prstGeom prst="rect">
            <a:avLst/>
          </a:prstGeom>
          <a:noFill/>
          <a:ln cap="flat">
            <a:noFill/>
          </a:ln>
        </p:spPr>
      </p:pic>
    </p:spTree>
    <p:extLst>
      <p:ext uri="{BB962C8B-B14F-4D97-AF65-F5344CB8AC3E}">
        <p14:creationId xmlns:p14="http://schemas.microsoft.com/office/powerpoint/2010/main" val="4241843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p>
            <a:pPr lvl="0"/>
            <a:r>
              <a:rPr lang="pt-PT"/>
              <a:t>Garaudy v. France</a:t>
            </a:r>
            <a:br>
              <a:rPr lang="pt-PT"/>
            </a:br>
            <a:r>
              <a:rPr lang="pt-PT" sz="1400"/>
              <a:t>TEDH, </a:t>
            </a:r>
            <a:r>
              <a:rPr lang="fr-FR" sz="1400"/>
              <a:t>2003-IX Eur. Ct. H.R. 369</a:t>
            </a:r>
            <a:endParaRPr lang="pt-PT" sz="1400"/>
          </a:p>
        </p:txBody>
      </p:sp>
      <p:sp>
        <p:nvSpPr>
          <p:cNvPr id="3" name="Marcador de Posição de Conteúdo 2"/>
          <p:cNvSpPr txBox="1">
            <a:spLocks noGrp="1"/>
          </p:cNvSpPr>
          <p:nvPr>
            <p:ph sz="half" idx="1"/>
          </p:nvPr>
        </p:nvSpPr>
        <p:spPr/>
        <p:txBody>
          <a:bodyPr/>
          <a:lstStyle/>
          <a:p>
            <a:pPr lvl="0"/>
            <a:r>
              <a:rPr lang="pt-PT"/>
              <a:t>Facts</a:t>
            </a:r>
          </a:p>
          <a:p>
            <a:pPr lvl="1">
              <a:spcBef>
                <a:spcPts val="400"/>
              </a:spcBef>
            </a:pPr>
            <a:r>
              <a:rPr lang="pt-PT" sz="2000"/>
              <a:t>Roger Garaudy, a marxist, humanist Christian,  converts  to islamism</a:t>
            </a:r>
          </a:p>
          <a:p>
            <a:pPr lvl="1">
              <a:spcBef>
                <a:spcPts val="400"/>
              </a:spcBef>
            </a:pPr>
            <a:r>
              <a:rPr lang="pt-PT" sz="2000"/>
              <a:t>He writes about the “foundation myths of Israel (1995)</a:t>
            </a:r>
          </a:p>
          <a:p>
            <a:pPr lvl="1">
              <a:spcBef>
                <a:spcPts val="400"/>
              </a:spcBef>
            </a:pPr>
            <a:r>
              <a:rPr lang="pt-PT" sz="2000"/>
              <a:t>He questions the nature and extent of the Holocaust and the Legitimacy of the Nuremberg Trials </a:t>
            </a:r>
          </a:p>
          <a:p>
            <a:pPr marL="365760" lvl="1" indent="0">
              <a:spcBef>
                <a:spcPts val="400"/>
              </a:spcBef>
              <a:buNone/>
            </a:pPr>
            <a:endParaRPr lang="pt-PT" sz="1600"/>
          </a:p>
        </p:txBody>
      </p:sp>
      <p:sp>
        <p:nvSpPr>
          <p:cNvPr id="4" name="Marcador de Posição de Conteúdo 3"/>
          <p:cNvSpPr txBox="1">
            <a:spLocks noGrp="1"/>
          </p:cNvSpPr>
          <p:nvPr>
            <p:ph sz="half" idx="2"/>
          </p:nvPr>
        </p:nvSpPr>
        <p:spPr/>
        <p:txBody>
          <a:bodyPr/>
          <a:lstStyle/>
          <a:p>
            <a:endParaRPr lang="pt-PT"/>
          </a:p>
        </p:txBody>
      </p:sp>
      <p:pic>
        <p:nvPicPr>
          <p:cNvPr id="5" name="Picture 3">
            <a:extLst>
              <a:ext uri="{FF2B5EF4-FFF2-40B4-BE49-F238E27FC236}">
                <a16:creationId xmlns:a16="http://schemas.microsoft.com/office/drawing/2014/main" id="{00000000-0000-0000-0000-000000000000}"/>
              </a:ext>
            </a:extLst>
          </p:cNvPr>
          <p:cNvPicPr>
            <a:picLocks noChangeAspect="1"/>
          </p:cNvPicPr>
          <p:nvPr/>
        </p:nvPicPr>
        <p:blipFill>
          <a:blip r:embed="rId3"/>
          <a:srcRect/>
          <a:stretch>
            <a:fillRect/>
          </a:stretch>
        </p:blipFill>
        <p:spPr>
          <a:xfrm>
            <a:off x="5951982" y="2276874"/>
            <a:ext cx="4176467" cy="2952332"/>
          </a:xfrm>
          <a:prstGeom prst="rect">
            <a:avLst/>
          </a:prstGeom>
          <a:noFill/>
          <a:ln cap="flat">
            <a:noFill/>
          </a:ln>
        </p:spPr>
      </p:pic>
    </p:spTree>
    <p:extLst>
      <p:ext uri="{BB962C8B-B14F-4D97-AF65-F5344CB8AC3E}">
        <p14:creationId xmlns:p14="http://schemas.microsoft.com/office/powerpoint/2010/main" val="529691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p>
            <a:pPr lvl="0"/>
            <a:r>
              <a:rPr lang="pt-PT"/>
              <a:t>Garaudy v. France</a:t>
            </a:r>
            <a:br>
              <a:rPr lang="pt-PT"/>
            </a:br>
            <a:r>
              <a:rPr lang="pt-PT" sz="1400"/>
              <a:t>TEDH, </a:t>
            </a:r>
            <a:r>
              <a:rPr lang="fr-FR" sz="1400"/>
              <a:t>2003-IX Eur. Ct. H.R. 369</a:t>
            </a:r>
            <a:endParaRPr lang="pt-PT" sz="1400"/>
          </a:p>
        </p:txBody>
      </p:sp>
      <p:sp>
        <p:nvSpPr>
          <p:cNvPr id="3" name="Marcador de Posição de Conteúdo 2"/>
          <p:cNvSpPr txBox="1">
            <a:spLocks noGrp="1"/>
          </p:cNvSpPr>
          <p:nvPr>
            <p:ph sz="half" idx="1"/>
          </p:nvPr>
        </p:nvSpPr>
        <p:spPr/>
        <p:txBody>
          <a:bodyPr/>
          <a:lstStyle/>
          <a:p>
            <a:pPr lvl="0"/>
            <a:r>
              <a:rPr lang="pt-PT"/>
              <a:t>Decision</a:t>
            </a:r>
          </a:p>
          <a:p>
            <a:pPr lvl="1">
              <a:spcBef>
                <a:spcPts val="400"/>
              </a:spcBef>
            </a:pPr>
            <a:r>
              <a:rPr lang="pt-PT" sz="2000"/>
              <a:t>Denying the Holocaust is: </a:t>
            </a:r>
          </a:p>
          <a:p>
            <a:pPr lvl="2">
              <a:spcBef>
                <a:spcPts val="400"/>
              </a:spcBef>
            </a:pPr>
            <a:r>
              <a:rPr lang="pt-PT"/>
              <a:t>Denying historical truth </a:t>
            </a:r>
          </a:p>
          <a:p>
            <a:pPr lvl="2">
              <a:spcBef>
                <a:spcPts val="400"/>
              </a:spcBef>
            </a:pPr>
            <a:r>
              <a:rPr lang="pt-PT"/>
              <a:t>Rehabilitating Nazims </a:t>
            </a:r>
          </a:p>
          <a:p>
            <a:pPr lvl="2">
              <a:spcBef>
                <a:spcPts val="400"/>
              </a:spcBef>
            </a:pPr>
            <a:r>
              <a:rPr lang="pt-PT"/>
              <a:t>Acusing the victims of lying </a:t>
            </a:r>
          </a:p>
          <a:p>
            <a:pPr lvl="2">
              <a:spcBef>
                <a:spcPts val="400"/>
              </a:spcBef>
            </a:pPr>
            <a:r>
              <a:rPr lang="pt-PT"/>
              <a:t>Beeing racist and defamatory towards the Jews  </a:t>
            </a:r>
          </a:p>
          <a:p>
            <a:pPr lvl="1">
              <a:spcBef>
                <a:spcPts val="400"/>
              </a:spcBef>
            </a:pPr>
            <a:r>
              <a:rPr lang="pt-PT" sz="2000"/>
              <a:t>A judicial conviction for denying the holocaust doesn’t violate freedom of expression       </a:t>
            </a:r>
          </a:p>
        </p:txBody>
      </p:sp>
      <p:sp>
        <p:nvSpPr>
          <p:cNvPr id="4" name="Marcador de Posição de Conteúdo 3"/>
          <p:cNvSpPr txBox="1">
            <a:spLocks noGrp="1"/>
          </p:cNvSpPr>
          <p:nvPr>
            <p:ph sz="half" idx="2"/>
          </p:nvPr>
        </p:nvSpPr>
        <p:spPr/>
        <p:txBody>
          <a:bodyPr/>
          <a:lstStyle/>
          <a:p>
            <a:endParaRPr lang="pt-PT"/>
          </a:p>
        </p:txBody>
      </p:sp>
      <p:pic>
        <p:nvPicPr>
          <p:cNvPr id="5" name="Picture 2">
            <a:extLst>
              <a:ext uri="{FF2B5EF4-FFF2-40B4-BE49-F238E27FC236}">
                <a16:creationId xmlns:a16="http://schemas.microsoft.com/office/drawing/2014/main" id="{00000000-0000-0000-0000-000000000000}"/>
              </a:ext>
            </a:extLst>
          </p:cNvPr>
          <p:cNvPicPr>
            <a:picLocks noChangeAspect="1"/>
          </p:cNvPicPr>
          <p:nvPr/>
        </p:nvPicPr>
        <p:blipFill>
          <a:blip r:embed="rId3"/>
          <a:srcRect/>
          <a:stretch>
            <a:fillRect/>
          </a:stretch>
        </p:blipFill>
        <p:spPr>
          <a:xfrm>
            <a:off x="6096000" y="2636911"/>
            <a:ext cx="3456386" cy="2218553"/>
          </a:xfrm>
          <a:prstGeom prst="rect">
            <a:avLst/>
          </a:prstGeom>
          <a:noFill/>
          <a:ln cap="flat">
            <a:noFill/>
          </a:ln>
        </p:spPr>
      </p:pic>
    </p:spTree>
    <p:extLst>
      <p:ext uri="{BB962C8B-B14F-4D97-AF65-F5344CB8AC3E}">
        <p14:creationId xmlns:p14="http://schemas.microsoft.com/office/powerpoint/2010/main" val="2640486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p>
            <a:pPr lvl="0"/>
            <a:r>
              <a:rPr lang="pt-PT"/>
              <a:t>Snyder v. Phelps </a:t>
            </a:r>
            <a:br>
              <a:rPr lang="pt-PT"/>
            </a:br>
            <a:r>
              <a:rPr lang="pt-PT" sz="1600" b="1"/>
              <a:t>131 S.Ct. 1207 (2011)</a:t>
            </a:r>
            <a:r>
              <a:rPr lang="pt-PT" sz="1600"/>
              <a:t> </a:t>
            </a:r>
          </a:p>
        </p:txBody>
      </p:sp>
      <p:sp>
        <p:nvSpPr>
          <p:cNvPr id="3" name="Marcador de Posição de Conteúdo 2"/>
          <p:cNvSpPr txBox="1">
            <a:spLocks noGrp="1"/>
          </p:cNvSpPr>
          <p:nvPr>
            <p:ph sz="half" idx="1"/>
          </p:nvPr>
        </p:nvSpPr>
        <p:spPr/>
        <p:txBody>
          <a:bodyPr/>
          <a:lstStyle/>
          <a:p>
            <a:endParaRPr lang="pt-PT"/>
          </a:p>
        </p:txBody>
      </p:sp>
      <p:sp>
        <p:nvSpPr>
          <p:cNvPr id="4" name="Marcador de Posição de Conteúdo 3"/>
          <p:cNvSpPr txBox="1">
            <a:spLocks noGrp="1"/>
          </p:cNvSpPr>
          <p:nvPr>
            <p:ph sz="half" idx="2"/>
          </p:nvPr>
        </p:nvSpPr>
        <p:spPr/>
        <p:txBody>
          <a:bodyPr/>
          <a:lstStyle/>
          <a:p>
            <a:pPr>
              <a:spcBef>
                <a:spcPts val="500"/>
              </a:spcBef>
            </a:pPr>
            <a:r>
              <a:rPr lang="pt-PT" sz="2200"/>
              <a:t>Facts</a:t>
            </a:r>
          </a:p>
          <a:p>
            <a:pPr lvl="1">
              <a:spcBef>
                <a:spcPts val="400"/>
              </a:spcBef>
            </a:pPr>
            <a:r>
              <a:rPr lang="pt-PT" sz="2000"/>
              <a:t>Funeral of a US Marine soldier killed in Iraq</a:t>
            </a:r>
          </a:p>
          <a:p>
            <a:pPr lvl="1">
              <a:spcBef>
                <a:spcPts val="400"/>
              </a:spcBef>
            </a:pPr>
            <a:r>
              <a:rPr lang="pt-PT" sz="2000"/>
              <a:t>Outside there were some protests and demonstrations organized by a Church, linking the death of US soldiers in Iraq with the US Army receptive policy towards homosexuals</a:t>
            </a:r>
          </a:p>
          <a:p>
            <a:pPr lvl="1">
              <a:spcBef>
                <a:spcPts val="400"/>
              </a:spcBef>
            </a:pPr>
            <a:r>
              <a:rPr lang="pt-PT" sz="2000"/>
              <a:t>Some family members of the Marine sue for defamation, violation of  privacy,  and emotional distress  </a:t>
            </a:r>
          </a:p>
        </p:txBody>
      </p:sp>
      <p:pic>
        <p:nvPicPr>
          <p:cNvPr id="5" name="Picture 2">
            <a:extLst>
              <a:ext uri="{FF2B5EF4-FFF2-40B4-BE49-F238E27FC236}">
                <a16:creationId xmlns:a16="http://schemas.microsoft.com/office/drawing/2014/main" id="{00000000-0000-0000-0000-000000000000}"/>
              </a:ext>
            </a:extLst>
          </p:cNvPr>
          <p:cNvPicPr>
            <a:picLocks noChangeAspect="1"/>
          </p:cNvPicPr>
          <p:nvPr/>
        </p:nvPicPr>
        <p:blipFill>
          <a:blip r:embed="rId3"/>
          <a:srcRect/>
          <a:stretch>
            <a:fillRect/>
          </a:stretch>
        </p:blipFill>
        <p:spPr>
          <a:xfrm>
            <a:off x="2567605" y="2740694"/>
            <a:ext cx="3384377" cy="2992556"/>
          </a:xfrm>
          <a:prstGeom prst="rect">
            <a:avLst/>
          </a:prstGeom>
          <a:noFill/>
          <a:ln cap="flat">
            <a:noFill/>
          </a:ln>
        </p:spPr>
      </p:pic>
    </p:spTree>
    <p:extLst>
      <p:ext uri="{BB962C8B-B14F-4D97-AF65-F5344CB8AC3E}">
        <p14:creationId xmlns:p14="http://schemas.microsoft.com/office/powerpoint/2010/main" val="3604653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noGrp="1"/>
          </p:cNvSpPr>
          <p:nvPr>
            <p:ph type="title"/>
          </p:nvPr>
        </p:nvSpPr>
        <p:spPr>
          <a:xfrm>
            <a:off x="2567485" y="692695"/>
            <a:ext cx="7024740" cy="1008107"/>
          </a:xfrm>
        </p:spPr>
        <p:txBody>
          <a:bodyPr/>
          <a:lstStyle/>
          <a:p>
            <a:pPr lvl="0"/>
            <a:r>
              <a:rPr lang="pt-PT"/>
              <a:t>Snyder v. Phelps</a:t>
            </a:r>
            <a:br>
              <a:rPr lang="pt-PT"/>
            </a:br>
            <a:r>
              <a:rPr lang="pt-PT" sz="1800" b="1"/>
              <a:t>131 S.Ct. 1207 (2011)</a:t>
            </a:r>
            <a:r>
              <a:rPr lang="pt-PT" sz="1800"/>
              <a:t> </a:t>
            </a:r>
          </a:p>
        </p:txBody>
      </p:sp>
      <p:sp>
        <p:nvSpPr>
          <p:cNvPr id="3" name="Marcador de Posição de Conteúdo 2"/>
          <p:cNvSpPr txBox="1">
            <a:spLocks noGrp="1"/>
          </p:cNvSpPr>
          <p:nvPr>
            <p:ph sz="half" idx="1"/>
          </p:nvPr>
        </p:nvSpPr>
        <p:spPr/>
        <p:txBody>
          <a:bodyPr/>
          <a:lstStyle/>
          <a:p>
            <a:endParaRPr lang="pt-PT"/>
          </a:p>
        </p:txBody>
      </p:sp>
      <p:sp>
        <p:nvSpPr>
          <p:cNvPr id="4" name="Marcador de Posição de Conteúdo 3"/>
          <p:cNvSpPr txBox="1">
            <a:spLocks noGrp="1"/>
          </p:cNvSpPr>
          <p:nvPr>
            <p:ph sz="half" idx="2"/>
          </p:nvPr>
        </p:nvSpPr>
        <p:spPr>
          <a:xfrm>
            <a:off x="6240016" y="1772820"/>
            <a:ext cx="5388999" cy="5085180"/>
          </a:xfrm>
        </p:spPr>
        <p:txBody>
          <a:bodyPr/>
          <a:lstStyle/>
          <a:p>
            <a:pPr>
              <a:spcBef>
                <a:spcPts val="400"/>
              </a:spcBef>
            </a:pPr>
            <a:r>
              <a:rPr lang="pt-PT" sz="1800" b="1" dirty="0" err="1"/>
              <a:t>Decision</a:t>
            </a:r>
            <a:r>
              <a:rPr lang="pt-PT" sz="1800" b="1" dirty="0"/>
              <a:t>: </a:t>
            </a:r>
          </a:p>
          <a:p>
            <a:pPr lvl="1">
              <a:spcBef>
                <a:spcPts val="400"/>
              </a:spcBef>
            </a:pPr>
            <a:r>
              <a:rPr lang="pt-PT" dirty="0" err="1"/>
              <a:t>Public</a:t>
            </a:r>
            <a:r>
              <a:rPr lang="pt-PT" dirty="0"/>
              <a:t> </a:t>
            </a:r>
            <a:r>
              <a:rPr lang="pt-PT" dirty="0" err="1"/>
              <a:t>interest</a:t>
            </a:r>
            <a:r>
              <a:rPr lang="pt-PT" dirty="0"/>
              <a:t>: </a:t>
            </a:r>
            <a:r>
              <a:rPr lang="pt-PT" dirty="0" err="1"/>
              <a:t>the</a:t>
            </a:r>
            <a:r>
              <a:rPr lang="pt-PT" dirty="0"/>
              <a:t> </a:t>
            </a:r>
            <a:r>
              <a:rPr lang="pt-PT" dirty="0" err="1"/>
              <a:t>topic</a:t>
            </a:r>
            <a:r>
              <a:rPr lang="pt-PT" dirty="0"/>
              <a:t> of US </a:t>
            </a:r>
            <a:r>
              <a:rPr lang="pt-PT" dirty="0" err="1"/>
              <a:t>Army</a:t>
            </a:r>
            <a:r>
              <a:rPr lang="pt-PT" dirty="0"/>
              <a:t> </a:t>
            </a:r>
            <a:r>
              <a:rPr lang="pt-PT" dirty="0" err="1"/>
              <a:t>policy</a:t>
            </a:r>
            <a:r>
              <a:rPr lang="pt-PT" dirty="0"/>
              <a:t> </a:t>
            </a:r>
            <a:r>
              <a:rPr lang="pt-PT" dirty="0" err="1"/>
              <a:t>is</a:t>
            </a:r>
            <a:r>
              <a:rPr lang="pt-PT" dirty="0"/>
              <a:t> </a:t>
            </a:r>
            <a:r>
              <a:rPr lang="pt-PT" dirty="0" err="1"/>
              <a:t>one</a:t>
            </a:r>
            <a:r>
              <a:rPr lang="pt-PT" dirty="0"/>
              <a:t> of </a:t>
            </a:r>
            <a:r>
              <a:rPr lang="pt-PT" dirty="0" err="1"/>
              <a:t>public</a:t>
            </a:r>
            <a:r>
              <a:rPr lang="pt-PT" dirty="0"/>
              <a:t> </a:t>
            </a:r>
            <a:r>
              <a:rPr lang="pt-PT" dirty="0" err="1"/>
              <a:t>and</a:t>
            </a:r>
            <a:r>
              <a:rPr lang="pt-PT" dirty="0"/>
              <a:t> social </a:t>
            </a:r>
            <a:r>
              <a:rPr lang="pt-PT" dirty="0" err="1"/>
              <a:t>relevance</a:t>
            </a:r>
            <a:r>
              <a:rPr lang="pt-PT" dirty="0"/>
              <a:t>;</a:t>
            </a:r>
          </a:p>
          <a:p>
            <a:pPr lvl="1">
              <a:spcBef>
                <a:spcPts val="400"/>
              </a:spcBef>
            </a:pPr>
            <a:r>
              <a:rPr lang="pt-PT" dirty="0" err="1"/>
              <a:t>Religious</a:t>
            </a:r>
            <a:r>
              <a:rPr lang="pt-PT" dirty="0"/>
              <a:t> </a:t>
            </a:r>
            <a:r>
              <a:rPr lang="pt-PT" dirty="0" err="1"/>
              <a:t>expression</a:t>
            </a:r>
            <a:r>
              <a:rPr lang="pt-PT" dirty="0"/>
              <a:t>: </a:t>
            </a:r>
            <a:r>
              <a:rPr lang="pt-PT" dirty="0" err="1"/>
              <a:t>the</a:t>
            </a:r>
            <a:r>
              <a:rPr lang="pt-PT" dirty="0"/>
              <a:t> </a:t>
            </a:r>
            <a:r>
              <a:rPr lang="pt-PT" dirty="0" err="1"/>
              <a:t>content</a:t>
            </a:r>
            <a:r>
              <a:rPr lang="pt-PT" dirty="0"/>
              <a:t> of </a:t>
            </a:r>
            <a:r>
              <a:rPr lang="pt-PT" dirty="0" err="1"/>
              <a:t>the</a:t>
            </a:r>
            <a:r>
              <a:rPr lang="pt-PT" dirty="0"/>
              <a:t> </a:t>
            </a:r>
            <a:r>
              <a:rPr lang="pt-PT" dirty="0" err="1"/>
              <a:t>protests</a:t>
            </a:r>
            <a:r>
              <a:rPr lang="pt-PT" dirty="0"/>
              <a:t> </a:t>
            </a:r>
            <a:r>
              <a:rPr lang="pt-PT" dirty="0" err="1"/>
              <a:t>corresponds</a:t>
            </a:r>
            <a:r>
              <a:rPr lang="pt-PT" dirty="0"/>
              <a:t> to </a:t>
            </a:r>
            <a:r>
              <a:rPr lang="pt-PT" dirty="0" err="1"/>
              <a:t>the</a:t>
            </a:r>
            <a:r>
              <a:rPr lang="pt-PT" dirty="0"/>
              <a:t> core of </a:t>
            </a:r>
            <a:r>
              <a:rPr lang="pt-PT" dirty="0" err="1"/>
              <a:t>the</a:t>
            </a:r>
            <a:r>
              <a:rPr lang="pt-PT" dirty="0"/>
              <a:t> </a:t>
            </a:r>
            <a:r>
              <a:rPr lang="pt-PT" dirty="0" err="1"/>
              <a:t>beliefs</a:t>
            </a:r>
            <a:r>
              <a:rPr lang="pt-PT" dirty="0"/>
              <a:t> of </a:t>
            </a:r>
            <a:r>
              <a:rPr lang="pt-PT" dirty="0" err="1"/>
              <a:t>this</a:t>
            </a:r>
            <a:r>
              <a:rPr lang="pt-PT" dirty="0"/>
              <a:t> </a:t>
            </a:r>
            <a:r>
              <a:rPr lang="pt-PT" dirty="0" err="1"/>
              <a:t>Church</a:t>
            </a:r>
            <a:r>
              <a:rPr lang="pt-PT" dirty="0"/>
              <a:t> expressão correspondia ao núcleo</a:t>
            </a:r>
          </a:p>
          <a:p>
            <a:pPr lvl="1">
              <a:spcBef>
                <a:spcPts val="400"/>
              </a:spcBef>
            </a:pPr>
            <a:r>
              <a:rPr lang="pt-PT" dirty="0" err="1"/>
              <a:t>Freedom</a:t>
            </a:r>
            <a:r>
              <a:rPr lang="pt-PT" dirty="0"/>
              <a:t> of </a:t>
            </a:r>
            <a:r>
              <a:rPr lang="pt-PT" dirty="0" err="1"/>
              <a:t>speech</a:t>
            </a:r>
            <a:r>
              <a:rPr lang="pt-PT" dirty="0"/>
              <a:t>: </a:t>
            </a:r>
            <a:r>
              <a:rPr lang="pt-PT" dirty="0" err="1"/>
              <a:t>freedom</a:t>
            </a:r>
            <a:r>
              <a:rPr lang="pt-PT" dirty="0"/>
              <a:t> of </a:t>
            </a:r>
            <a:r>
              <a:rPr lang="pt-PT" dirty="0" err="1"/>
              <a:t>speech</a:t>
            </a:r>
            <a:r>
              <a:rPr lang="pt-PT" dirty="0"/>
              <a:t> </a:t>
            </a:r>
            <a:r>
              <a:rPr lang="pt-PT" dirty="0" err="1"/>
              <a:t>protects</a:t>
            </a:r>
            <a:r>
              <a:rPr lang="pt-PT" dirty="0"/>
              <a:t> </a:t>
            </a:r>
            <a:r>
              <a:rPr lang="pt-PT" dirty="0" err="1"/>
              <a:t>ofensive</a:t>
            </a:r>
            <a:r>
              <a:rPr lang="pt-PT" dirty="0"/>
              <a:t>, </a:t>
            </a:r>
            <a:r>
              <a:rPr lang="pt-PT" dirty="0" err="1"/>
              <a:t>insulting</a:t>
            </a:r>
            <a:r>
              <a:rPr lang="pt-PT" dirty="0"/>
              <a:t> </a:t>
            </a:r>
            <a:r>
              <a:rPr lang="pt-PT" dirty="0" err="1"/>
              <a:t>and</a:t>
            </a:r>
            <a:r>
              <a:rPr lang="pt-PT" dirty="0"/>
              <a:t> </a:t>
            </a:r>
            <a:r>
              <a:rPr lang="pt-PT" dirty="0" err="1"/>
              <a:t>disturbing</a:t>
            </a:r>
            <a:r>
              <a:rPr lang="pt-PT" dirty="0"/>
              <a:t> </a:t>
            </a:r>
            <a:r>
              <a:rPr lang="pt-PT" dirty="0" err="1"/>
              <a:t>speech</a:t>
            </a:r>
            <a:r>
              <a:rPr lang="pt-PT" dirty="0"/>
              <a:t>; </a:t>
            </a:r>
          </a:p>
          <a:p>
            <a:pPr lvl="1">
              <a:spcBef>
                <a:spcPts val="400"/>
              </a:spcBef>
            </a:pPr>
            <a:r>
              <a:rPr lang="pt-PT" dirty="0" err="1"/>
              <a:t>Privacy</a:t>
            </a:r>
            <a:r>
              <a:rPr lang="pt-PT" dirty="0"/>
              <a:t>: </a:t>
            </a:r>
            <a:r>
              <a:rPr lang="pt-PT" dirty="0" err="1"/>
              <a:t>the</a:t>
            </a:r>
            <a:r>
              <a:rPr lang="pt-PT" dirty="0"/>
              <a:t> </a:t>
            </a:r>
            <a:r>
              <a:rPr lang="pt-PT" dirty="0" err="1"/>
              <a:t>protests</a:t>
            </a:r>
            <a:r>
              <a:rPr lang="pt-PT" dirty="0"/>
              <a:t> </a:t>
            </a:r>
            <a:r>
              <a:rPr lang="pt-PT" dirty="0" err="1"/>
              <a:t>took</a:t>
            </a:r>
            <a:r>
              <a:rPr lang="pt-PT" dirty="0"/>
              <a:t> </a:t>
            </a:r>
            <a:r>
              <a:rPr lang="pt-PT" dirty="0" err="1"/>
              <a:t>place</a:t>
            </a:r>
            <a:r>
              <a:rPr lang="pt-PT" dirty="0"/>
              <a:t> </a:t>
            </a:r>
            <a:r>
              <a:rPr lang="pt-PT" dirty="0" err="1"/>
              <a:t>at</a:t>
            </a:r>
            <a:r>
              <a:rPr lang="pt-PT" dirty="0"/>
              <a:t> a </a:t>
            </a:r>
            <a:r>
              <a:rPr lang="pt-PT" dirty="0" err="1"/>
              <a:t>considerable</a:t>
            </a:r>
            <a:r>
              <a:rPr lang="pt-PT" dirty="0"/>
              <a:t> </a:t>
            </a:r>
            <a:r>
              <a:rPr lang="pt-PT" dirty="0" err="1"/>
              <a:t>distance</a:t>
            </a:r>
            <a:r>
              <a:rPr lang="pt-PT" dirty="0"/>
              <a:t> </a:t>
            </a:r>
            <a:r>
              <a:rPr lang="pt-PT" dirty="0" err="1"/>
              <a:t>from</a:t>
            </a:r>
            <a:r>
              <a:rPr lang="pt-PT" dirty="0"/>
              <a:t>  </a:t>
            </a:r>
            <a:r>
              <a:rPr lang="pt-PT" dirty="0" err="1"/>
              <a:t>the</a:t>
            </a:r>
            <a:r>
              <a:rPr lang="pt-PT" dirty="0"/>
              <a:t> funeral; </a:t>
            </a:r>
          </a:p>
          <a:p>
            <a:pPr lvl="1">
              <a:spcBef>
                <a:spcPts val="400"/>
              </a:spcBef>
            </a:pPr>
            <a:r>
              <a:rPr lang="pt-PT" dirty="0" err="1"/>
              <a:t>Demonstration</a:t>
            </a:r>
            <a:r>
              <a:rPr lang="pt-PT" dirty="0"/>
              <a:t>: </a:t>
            </a:r>
            <a:r>
              <a:rPr lang="pt-PT" dirty="0" err="1"/>
              <a:t>the</a:t>
            </a:r>
            <a:r>
              <a:rPr lang="pt-PT" dirty="0"/>
              <a:t> </a:t>
            </a:r>
            <a:r>
              <a:rPr lang="pt-PT" dirty="0" err="1"/>
              <a:t>protests</a:t>
            </a:r>
            <a:r>
              <a:rPr lang="pt-PT" dirty="0"/>
              <a:t> </a:t>
            </a:r>
            <a:r>
              <a:rPr lang="pt-PT" dirty="0" err="1"/>
              <a:t>were</a:t>
            </a:r>
            <a:r>
              <a:rPr lang="pt-PT" dirty="0"/>
              <a:t> </a:t>
            </a:r>
            <a:r>
              <a:rPr lang="pt-PT" dirty="0" err="1"/>
              <a:t>peaceful</a:t>
            </a:r>
            <a:r>
              <a:rPr lang="pt-PT" dirty="0"/>
              <a:t>, </a:t>
            </a:r>
            <a:r>
              <a:rPr lang="pt-PT" dirty="0" err="1"/>
              <a:t>and</a:t>
            </a:r>
            <a:r>
              <a:rPr lang="pt-PT" dirty="0"/>
              <a:t> </a:t>
            </a:r>
            <a:r>
              <a:rPr lang="pt-PT" dirty="0" err="1"/>
              <a:t>followed</a:t>
            </a:r>
            <a:r>
              <a:rPr lang="pt-PT" dirty="0"/>
              <a:t> </a:t>
            </a:r>
            <a:r>
              <a:rPr lang="pt-PT" dirty="0" err="1"/>
              <a:t>police</a:t>
            </a:r>
            <a:r>
              <a:rPr lang="pt-PT" dirty="0"/>
              <a:t> </a:t>
            </a:r>
            <a:r>
              <a:rPr lang="pt-PT" dirty="0" err="1"/>
              <a:t>instructions</a:t>
            </a:r>
            <a:r>
              <a:rPr lang="pt-PT" dirty="0"/>
              <a:t> .  </a:t>
            </a:r>
          </a:p>
        </p:txBody>
      </p:sp>
      <p:pic>
        <p:nvPicPr>
          <p:cNvPr id="5" name="Picture 2">
            <a:extLst>
              <a:ext uri="{FF2B5EF4-FFF2-40B4-BE49-F238E27FC236}">
                <a16:creationId xmlns:a16="http://schemas.microsoft.com/office/drawing/2014/main" id="{00000000-0000-0000-0000-000000000000}"/>
              </a:ext>
            </a:extLst>
          </p:cNvPr>
          <p:cNvPicPr>
            <a:picLocks noChangeAspect="1"/>
          </p:cNvPicPr>
          <p:nvPr/>
        </p:nvPicPr>
        <p:blipFill>
          <a:blip r:embed="rId3"/>
          <a:srcRect/>
          <a:stretch>
            <a:fillRect/>
          </a:stretch>
        </p:blipFill>
        <p:spPr>
          <a:xfrm>
            <a:off x="2987214" y="2780928"/>
            <a:ext cx="2592287" cy="2808314"/>
          </a:xfrm>
          <a:prstGeom prst="rect">
            <a:avLst/>
          </a:prstGeom>
          <a:noFill/>
          <a:ln cap="flat">
            <a:noFill/>
          </a:ln>
        </p:spPr>
      </p:pic>
    </p:spTree>
    <p:extLst>
      <p:ext uri="{BB962C8B-B14F-4D97-AF65-F5344CB8AC3E}">
        <p14:creationId xmlns:p14="http://schemas.microsoft.com/office/powerpoint/2010/main" val="2644299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3"/>
          <p:cNvSpPr txBox="1">
            <a:spLocks noGrp="1"/>
          </p:cNvSpPr>
          <p:nvPr>
            <p:ph type="title"/>
          </p:nvPr>
        </p:nvSpPr>
        <p:spPr/>
        <p:txBody>
          <a:bodyPr>
            <a:normAutofit/>
          </a:bodyPr>
          <a:lstStyle/>
          <a:p>
            <a:pPr lvl="0"/>
            <a:r>
              <a:rPr lang="en-US" sz="3100" dirty="0"/>
              <a:t>MARIYA ALEKHINA AND OTHERS v. </a:t>
            </a:r>
            <a:r>
              <a:rPr lang="en-US" sz="3100" dirty="0" smtClean="0"/>
              <a:t>RUSSIA</a:t>
            </a:r>
            <a:r>
              <a:rPr lang="en-US" sz="3100" b="1" dirty="0" smtClean="0"/>
              <a:t/>
            </a:r>
            <a:br>
              <a:rPr lang="en-US" sz="3100" b="1" dirty="0" smtClean="0"/>
            </a:br>
            <a:r>
              <a:rPr lang="en-US" sz="2200" dirty="0" smtClean="0"/>
              <a:t>App. No. </a:t>
            </a:r>
            <a:r>
              <a:rPr lang="pt-PT" sz="2200" dirty="0" smtClean="0"/>
              <a:t>38004/12 ECHR III, 17-08-2018</a:t>
            </a:r>
            <a:br>
              <a:rPr lang="pt-PT" sz="2200" dirty="0" smtClean="0"/>
            </a:br>
            <a:endParaRPr lang="pt-PT" sz="2200" dirty="0"/>
          </a:p>
        </p:txBody>
      </p:sp>
      <p:sp>
        <p:nvSpPr>
          <p:cNvPr id="3" name="Marcador de Posição de Conteúdo 4"/>
          <p:cNvSpPr txBox="1">
            <a:spLocks noGrp="1"/>
          </p:cNvSpPr>
          <p:nvPr>
            <p:ph sz="half" idx="1"/>
          </p:nvPr>
        </p:nvSpPr>
        <p:spPr>
          <a:xfrm>
            <a:off x="1143000" y="2057398"/>
            <a:ext cx="4754880" cy="4800601"/>
          </a:xfrm>
        </p:spPr>
        <p:txBody>
          <a:bodyPr/>
          <a:lstStyle/>
          <a:p>
            <a:pPr lvl="0"/>
            <a:r>
              <a:rPr lang="pt-PT" dirty="0" err="1"/>
              <a:t>Facts</a:t>
            </a:r>
            <a:endParaRPr lang="pt-PT" dirty="0"/>
          </a:p>
          <a:p>
            <a:pPr lvl="1"/>
            <a:r>
              <a:rPr lang="pt-PT" sz="1600" b="1" dirty="0" err="1" smtClean="0"/>
              <a:t>Pussy</a:t>
            </a:r>
            <a:r>
              <a:rPr lang="pt-PT" sz="1600" b="1" dirty="0" smtClean="0"/>
              <a:t> </a:t>
            </a:r>
            <a:r>
              <a:rPr lang="pt-PT" sz="1600" b="1" dirty="0" err="1" smtClean="0"/>
              <a:t>Riot</a:t>
            </a:r>
            <a:r>
              <a:rPr lang="pt-PT" sz="1600" b="1" dirty="0" smtClean="0"/>
              <a:t> </a:t>
            </a:r>
          </a:p>
          <a:p>
            <a:pPr lvl="1"/>
            <a:r>
              <a:rPr lang="pt-PT" sz="1600" dirty="0" smtClean="0"/>
              <a:t>Punk </a:t>
            </a:r>
            <a:r>
              <a:rPr lang="pt-PT" sz="1600" dirty="0"/>
              <a:t>Rock </a:t>
            </a:r>
            <a:r>
              <a:rPr lang="pt-PT" sz="1600" dirty="0" err="1"/>
              <a:t>band</a:t>
            </a:r>
            <a:r>
              <a:rPr lang="pt-PT" sz="1600" dirty="0"/>
              <a:t> </a:t>
            </a:r>
            <a:r>
              <a:rPr lang="pt-PT" sz="1600" dirty="0" err="1"/>
              <a:t>supporter</a:t>
            </a:r>
            <a:r>
              <a:rPr lang="pt-PT" sz="1600" dirty="0"/>
              <a:t> of LGBT </a:t>
            </a:r>
            <a:r>
              <a:rPr lang="pt-PT" sz="1600" dirty="0" err="1"/>
              <a:t>rights</a:t>
            </a:r>
            <a:r>
              <a:rPr lang="pt-PT" sz="1600" dirty="0"/>
              <a:t> </a:t>
            </a:r>
          </a:p>
          <a:p>
            <a:pPr lvl="1"/>
            <a:r>
              <a:rPr lang="pt-PT" sz="1600" dirty="0" err="1"/>
              <a:t>Crític</a:t>
            </a:r>
            <a:r>
              <a:rPr lang="pt-PT" sz="1600" dirty="0"/>
              <a:t> of Vladimir Putin </a:t>
            </a:r>
            <a:r>
              <a:rPr lang="pt-PT" sz="1600" dirty="0" err="1"/>
              <a:t>and</a:t>
            </a:r>
            <a:r>
              <a:rPr lang="pt-PT" sz="1600" dirty="0"/>
              <a:t> </a:t>
            </a:r>
            <a:r>
              <a:rPr lang="pt-PT" sz="1600" dirty="0" err="1"/>
              <a:t>the</a:t>
            </a:r>
            <a:r>
              <a:rPr lang="pt-PT" sz="1600" dirty="0"/>
              <a:t> </a:t>
            </a:r>
            <a:r>
              <a:rPr lang="pt-PT" sz="1600" dirty="0" err="1"/>
              <a:t>Russia</a:t>
            </a:r>
            <a:r>
              <a:rPr lang="pt-PT" sz="1600" dirty="0"/>
              <a:t> </a:t>
            </a:r>
            <a:r>
              <a:rPr lang="pt-PT" sz="1600" dirty="0" err="1"/>
              <a:t>Ortodox</a:t>
            </a:r>
            <a:r>
              <a:rPr lang="pt-PT" sz="1600" dirty="0"/>
              <a:t> </a:t>
            </a:r>
            <a:r>
              <a:rPr lang="pt-PT" sz="1600" dirty="0" err="1"/>
              <a:t>Church</a:t>
            </a:r>
            <a:r>
              <a:rPr lang="pt-PT" sz="1600" dirty="0"/>
              <a:t> </a:t>
            </a:r>
          </a:p>
          <a:p>
            <a:pPr lvl="1"/>
            <a:r>
              <a:rPr lang="pt-PT" sz="1600" dirty="0" err="1"/>
              <a:t>Performs</a:t>
            </a:r>
            <a:r>
              <a:rPr lang="pt-PT" sz="1600" dirty="0"/>
              <a:t> a </a:t>
            </a:r>
            <a:r>
              <a:rPr lang="pt-PT" sz="1600" dirty="0" err="1"/>
              <a:t>satircal</a:t>
            </a:r>
            <a:r>
              <a:rPr lang="pt-PT" sz="1600" dirty="0"/>
              <a:t> </a:t>
            </a:r>
            <a:r>
              <a:rPr lang="pt-PT" sz="1600" dirty="0" err="1"/>
              <a:t>concert</a:t>
            </a:r>
            <a:r>
              <a:rPr lang="pt-PT" sz="1600" dirty="0"/>
              <a:t> in </a:t>
            </a:r>
            <a:r>
              <a:rPr lang="pt-PT" sz="1600" dirty="0" err="1"/>
              <a:t>the</a:t>
            </a:r>
            <a:r>
              <a:rPr lang="pt-PT" sz="1600" dirty="0"/>
              <a:t> </a:t>
            </a:r>
            <a:r>
              <a:rPr lang="pt-PT" sz="1600" dirty="0" err="1"/>
              <a:t>Moscow</a:t>
            </a:r>
            <a:r>
              <a:rPr lang="pt-PT" sz="1600" dirty="0"/>
              <a:t> </a:t>
            </a:r>
            <a:r>
              <a:rPr lang="pt-PT" sz="1600" dirty="0" err="1"/>
              <a:t>Cathedral</a:t>
            </a:r>
            <a:r>
              <a:rPr lang="pt-PT" sz="1600" dirty="0"/>
              <a:t> of </a:t>
            </a:r>
            <a:r>
              <a:rPr lang="pt-PT" sz="1600" dirty="0" err="1"/>
              <a:t>Christ</a:t>
            </a:r>
            <a:r>
              <a:rPr lang="pt-PT" sz="1600" dirty="0"/>
              <a:t> </a:t>
            </a:r>
            <a:r>
              <a:rPr lang="pt-PT" sz="1600" dirty="0" err="1"/>
              <a:t>the</a:t>
            </a:r>
            <a:r>
              <a:rPr lang="pt-PT" sz="1600" dirty="0"/>
              <a:t> </a:t>
            </a:r>
            <a:r>
              <a:rPr lang="pt-PT" sz="1600" dirty="0" err="1"/>
              <a:t>Saviour</a:t>
            </a:r>
            <a:r>
              <a:rPr lang="pt-PT" sz="1600" dirty="0"/>
              <a:t> (2012)</a:t>
            </a:r>
          </a:p>
          <a:p>
            <a:pPr lvl="1"/>
            <a:r>
              <a:rPr lang="pt-PT" sz="1600" dirty="0" err="1"/>
              <a:t>Edits</a:t>
            </a:r>
            <a:r>
              <a:rPr lang="pt-PT" sz="1600" dirty="0"/>
              <a:t> a Vídeo “Punk </a:t>
            </a:r>
            <a:r>
              <a:rPr lang="pt-PT" sz="1600" dirty="0" err="1"/>
              <a:t>Prayer</a:t>
            </a:r>
            <a:r>
              <a:rPr lang="pt-PT" sz="1600" dirty="0"/>
              <a:t>, </a:t>
            </a:r>
            <a:r>
              <a:rPr lang="pt-PT" sz="1600" dirty="0" err="1"/>
              <a:t>Mother</a:t>
            </a:r>
            <a:r>
              <a:rPr lang="pt-PT" sz="1600" dirty="0"/>
              <a:t> of </a:t>
            </a:r>
            <a:r>
              <a:rPr lang="pt-PT" sz="1600" dirty="0" err="1"/>
              <a:t>God</a:t>
            </a:r>
            <a:r>
              <a:rPr lang="pt-PT" sz="1600" dirty="0"/>
              <a:t> </a:t>
            </a:r>
            <a:r>
              <a:rPr lang="pt-PT" sz="1600" dirty="0" err="1"/>
              <a:t>get</a:t>
            </a:r>
            <a:r>
              <a:rPr lang="pt-PT" sz="1600" dirty="0"/>
              <a:t> </a:t>
            </a:r>
            <a:r>
              <a:rPr lang="pt-PT" sz="1600" dirty="0" err="1"/>
              <a:t>rid</a:t>
            </a:r>
            <a:r>
              <a:rPr lang="pt-PT" sz="1600" dirty="0"/>
              <a:t> of Vladimir Putin”</a:t>
            </a:r>
          </a:p>
          <a:p>
            <a:pPr lvl="1"/>
            <a:r>
              <a:rPr lang="pt-PT" sz="1600" dirty="0" err="1"/>
              <a:t>Three</a:t>
            </a:r>
            <a:r>
              <a:rPr lang="pt-PT" sz="1600" dirty="0"/>
              <a:t> </a:t>
            </a:r>
            <a:r>
              <a:rPr lang="pt-PT" sz="1600" dirty="0" err="1"/>
              <a:t>band</a:t>
            </a:r>
            <a:r>
              <a:rPr lang="pt-PT" sz="1600" dirty="0"/>
              <a:t> </a:t>
            </a:r>
            <a:r>
              <a:rPr lang="pt-PT" sz="1600" dirty="0" err="1"/>
              <a:t>members</a:t>
            </a:r>
            <a:r>
              <a:rPr lang="pt-PT" sz="1600" dirty="0"/>
              <a:t> are </a:t>
            </a:r>
            <a:r>
              <a:rPr lang="pt-PT" sz="1600" dirty="0" err="1"/>
              <a:t>convicted</a:t>
            </a:r>
            <a:r>
              <a:rPr lang="pt-PT" sz="1600" dirty="0"/>
              <a:t> in </a:t>
            </a:r>
            <a:r>
              <a:rPr lang="pt-PT" sz="1600" dirty="0" err="1"/>
              <a:t>August</a:t>
            </a:r>
            <a:r>
              <a:rPr lang="pt-PT" sz="1600" dirty="0"/>
              <a:t> 2012 </a:t>
            </a:r>
            <a:r>
              <a:rPr lang="pt-PT" sz="1600" dirty="0" err="1"/>
              <a:t>on</a:t>
            </a:r>
            <a:r>
              <a:rPr lang="pt-PT" sz="1600" dirty="0"/>
              <a:t> </a:t>
            </a:r>
            <a:r>
              <a:rPr lang="pt-PT" sz="1600" dirty="0" err="1"/>
              <a:t>grounds</a:t>
            </a:r>
            <a:r>
              <a:rPr lang="pt-PT" sz="1600" dirty="0"/>
              <a:t> of </a:t>
            </a:r>
            <a:r>
              <a:rPr lang="pt-PT" sz="1600" dirty="0" err="1"/>
              <a:t>holiganism</a:t>
            </a:r>
            <a:r>
              <a:rPr lang="pt-PT" sz="1600" dirty="0"/>
              <a:t> </a:t>
            </a:r>
            <a:r>
              <a:rPr lang="pt-PT" sz="1600" dirty="0" err="1"/>
              <a:t>fueled</a:t>
            </a:r>
            <a:r>
              <a:rPr lang="pt-PT" sz="1600" dirty="0"/>
              <a:t> </a:t>
            </a:r>
            <a:r>
              <a:rPr lang="pt-PT" sz="1600" dirty="0" err="1"/>
              <a:t>by</a:t>
            </a:r>
            <a:r>
              <a:rPr lang="pt-PT" sz="1600" dirty="0"/>
              <a:t> </a:t>
            </a:r>
            <a:r>
              <a:rPr lang="pt-PT" sz="1600" dirty="0" err="1"/>
              <a:t>religious</a:t>
            </a:r>
            <a:r>
              <a:rPr lang="pt-PT" sz="1600" dirty="0"/>
              <a:t> </a:t>
            </a:r>
            <a:r>
              <a:rPr lang="pt-PT" sz="1600" dirty="0" err="1"/>
              <a:t>hadred</a:t>
            </a:r>
            <a:r>
              <a:rPr lang="pt-PT" sz="1600" dirty="0"/>
              <a:t> </a:t>
            </a:r>
          </a:p>
          <a:p>
            <a:pPr lvl="1"/>
            <a:r>
              <a:rPr lang="pt-PT" sz="1600" dirty="0" err="1"/>
              <a:t>Two</a:t>
            </a:r>
            <a:r>
              <a:rPr lang="pt-PT" sz="1600" dirty="0"/>
              <a:t> of </a:t>
            </a:r>
            <a:r>
              <a:rPr lang="pt-PT" sz="1600" dirty="0" err="1"/>
              <a:t>them</a:t>
            </a:r>
            <a:r>
              <a:rPr lang="pt-PT" sz="1600" dirty="0"/>
              <a:t> are </a:t>
            </a:r>
            <a:r>
              <a:rPr lang="pt-PT" sz="1600" dirty="0" err="1"/>
              <a:t>inprisoned</a:t>
            </a:r>
            <a:r>
              <a:rPr lang="pt-PT" sz="1600" dirty="0"/>
              <a:t> in </a:t>
            </a:r>
            <a:r>
              <a:rPr lang="pt-PT" sz="1600" dirty="0" err="1"/>
              <a:t>separated</a:t>
            </a:r>
            <a:r>
              <a:rPr lang="pt-PT" sz="1600" dirty="0"/>
              <a:t> </a:t>
            </a:r>
            <a:r>
              <a:rPr lang="pt-PT" sz="1600" dirty="0" err="1"/>
              <a:t>penitentiaries</a:t>
            </a:r>
            <a:r>
              <a:rPr lang="pt-PT" sz="1600" dirty="0"/>
              <a:t> </a:t>
            </a:r>
          </a:p>
        </p:txBody>
      </p:sp>
      <p:sp>
        <p:nvSpPr>
          <p:cNvPr id="5" name="Marcador de Posição de Conteúdo 6"/>
          <p:cNvSpPr txBox="1">
            <a:spLocks noGrp="1"/>
          </p:cNvSpPr>
          <p:nvPr>
            <p:ph sz="half" idx="2"/>
          </p:nvPr>
        </p:nvSpPr>
        <p:spPr/>
        <p:txBody>
          <a:bodyPr/>
          <a:lstStyle/>
          <a:p>
            <a:endParaRPr lang="pt-PT"/>
          </a:p>
        </p:txBody>
      </p:sp>
      <p:pic>
        <p:nvPicPr>
          <p:cNvPr id="4" name="Picture 6" descr="Pussy Riot by Igor Mukhin.jpg">
            <a:hlinkClick r:id="rId3"/>
            <a:extLst>
              <a:ext uri="{FF2B5EF4-FFF2-40B4-BE49-F238E27FC236}">
                <a16:creationId xmlns:a16="http://schemas.microsoft.com/office/drawing/2014/main" id="{00000000-0000-0000-0000-000000000000}"/>
              </a:ext>
            </a:extLst>
          </p:cNvPr>
          <p:cNvPicPr>
            <a:picLocks noChangeAspect="1"/>
          </p:cNvPicPr>
          <p:nvPr/>
        </p:nvPicPr>
        <p:blipFill>
          <a:blip r:embed="rId4"/>
          <a:srcRect/>
          <a:stretch>
            <a:fillRect/>
          </a:stretch>
        </p:blipFill>
        <p:spPr>
          <a:xfrm>
            <a:off x="6385031" y="2203310"/>
            <a:ext cx="5007193" cy="3371840"/>
          </a:xfrm>
          <a:prstGeom prst="rect">
            <a:avLst/>
          </a:prstGeom>
          <a:noFill/>
          <a:ln cap="flat">
            <a:noFill/>
          </a:ln>
        </p:spPr>
      </p:pic>
    </p:spTree>
    <p:extLst>
      <p:ext uri="{BB962C8B-B14F-4D97-AF65-F5344CB8AC3E}">
        <p14:creationId xmlns:p14="http://schemas.microsoft.com/office/powerpoint/2010/main" val="1357397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normAutofit fontScale="90000"/>
          </a:bodyPr>
          <a:lstStyle/>
          <a:p>
            <a:pPr lvl="0"/>
            <a:r>
              <a:rPr lang="en-US" sz="4000" dirty="0"/>
              <a:t>MARIYA ALEKHINA AND OTHERS v. RUSSIA</a:t>
            </a:r>
            <a:br>
              <a:rPr lang="en-US" sz="4000" dirty="0"/>
            </a:br>
            <a:r>
              <a:rPr lang="en-US" sz="2700" dirty="0"/>
              <a:t>App. No. </a:t>
            </a:r>
            <a:r>
              <a:rPr lang="pt-PT" sz="2700" dirty="0"/>
              <a:t>38004/12 ECHR III, 17-08-2018</a:t>
            </a:r>
            <a:br>
              <a:rPr lang="pt-PT" sz="2700" dirty="0"/>
            </a:br>
            <a:endParaRPr lang="pt-PT" sz="2700" dirty="0"/>
          </a:p>
        </p:txBody>
      </p:sp>
      <p:sp>
        <p:nvSpPr>
          <p:cNvPr id="3" name="Marcador de Posição de Conteúdo 2"/>
          <p:cNvSpPr txBox="1">
            <a:spLocks noGrp="1"/>
          </p:cNvSpPr>
          <p:nvPr>
            <p:ph sz="half" idx="1"/>
          </p:nvPr>
        </p:nvSpPr>
        <p:spPr/>
        <p:txBody>
          <a:bodyPr>
            <a:normAutofit lnSpcReduction="10000"/>
          </a:bodyPr>
          <a:lstStyle/>
          <a:p>
            <a:pPr lvl="0"/>
            <a:r>
              <a:rPr lang="pt-PT" sz="2400" dirty="0" err="1"/>
              <a:t>Pussy</a:t>
            </a:r>
            <a:r>
              <a:rPr lang="pt-PT" sz="2400" dirty="0"/>
              <a:t> </a:t>
            </a:r>
            <a:r>
              <a:rPr lang="pt-PT" sz="2400" dirty="0" err="1"/>
              <a:t>Riot</a:t>
            </a:r>
            <a:r>
              <a:rPr lang="pt-PT" sz="2400" dirty="0"/>
              <a:t>: </a:t>
            </a:r>
          </a:p>
          <a:p>
            <a:pPr lvl="1"/>
            <a:r>
              <a:rPr lang="pt-PT" sz="2800" dirty="0" err="1"/>
              <a:t>Political</a:t>
            </a:r>
            <a:r>
              <a:rPr lang="pt-PT" sz="2800" dirty="0"/>
              <a:t> </a:t>
            </a:r>
            <a:r>
              <a:rPr lang="pt-PT" sz="2800" dirty="0" err="1"/>
              <a:t>criticism</a:t>
            </a:r>
            <a:r>
              <a:rPr lang="pt-PT" sz="2800" dirty="0"/>
              <a:t> (</a:t>
            </a:r>
            <a:r>
              <a:rPr lang="pt-PT" sz="2800" dirty="0" err="1"/>
              <a:t>Pussy</a:t>
            </a:r>
            <a:r>
              <a:rPr lang="pt-PT" sz="2800" dirty="0"/>
              <a:t> </a:t>
            </a:r>
            <a:r>
              <a:rPr lang="pt-PT" sz="2800" dirty="0" err="1"/>
              <a:t>Riot</a:t>
            </a:r>
            <a:r>
              <a:rPr lang="pt-PT" sz="2800" dirty="0"/>
              <a:t>) </a:t>
            </a:r>
          </a:p>
          <a:p>
            <a:pPr lvl="1"/>
            <a:r>
              <a:rPr lang="pt-PT" sz="2800" dirty="0" err="1"/>
              <a:t>Prisoners</a:t>
            </a:r>
            <a:r>
              <a:rPr lang="pt-PT" sz="2800" dirty="0"/>
              <a:t> of </a:t>
            </a:r>
            <a:r>
              <a:rPr lang="pt-PT" sz="2800" dirty="0" err="1"/>
              <a:t>conscience</a:t>
            </a:r>
            <a:r>
              <a:rPr lang="pt-PT" sz="2800" dirty="0"/>
              <a:t> (</a:t>
            </a:r>
            <a:r>
              <a:rPr lang="pt-PT" sz="2800" dirty="0" err="1"/>
              <a:t>Amnesty</a:t>
            </a:r>
            <a:r>
              <a:rPr lang="pt-PT" sz="2800" dirty="0"/>
              <a:t> International)</a:t>
            </a:r>
          </a:p>
          <a:p>
            <a:pPr lvl="1"/>
            <a:r>
              <a:rPr lang="pt-PT" sz="2800" dirty="0" err="1"/>
              <a:t>Threat</a:t>
            </a:r>
            <a:r>
              <a:rPr lang="pt-PT" sz="2800" dirty="0"/>
              <a:t> to </a:t>
            </a:r>
            <a:r>
              <a:rPr lang="pt-PT" sz="2800" dirty="0" err="1"/>
              <a:t>the</a:t>
            </a:r>
            <a:r>
              <a:rPr lang="pt-PT" sz="2800" dirty="0"/>
              <a:t> moral </a:t>
            </a:r>
            <a:r>
              <a:rPr lang="pt-PT" sz="2800" dirty="0" err="1"/>
              <a:t>integrity</a:t>
            </a:r>
            <a:r>
              <a:rPr lang="pt-PT" sz="2800" dirty="0"/>
              <a:t> of </a:t>
            </a:r>
            <a:r>
              <a:rPr lang="pt-PT" sz="2800" dirty="0" err="1"/>
              <a:t>the</a:t>
            </a:r>
            <a:r>
              <a:rPr lang="pt-PT" sz="2800" dirty="0"/>
              <a:t> country (Vladimir Putin)</a:t>
            </a:r>
          </a:p>
          <a:p>
            <a:pPr lvl="1"/>
            <a:r>
              <a:rPr lang="pt-PT" sz="2800" dirty="0" err="1"/>
              <a:t>Inciting</a:t>
            </a:r>
            <a:r>
              <a:rPr lang="pt-PT" sz="2800" dirty="0"/>
              <a:t> </a:t>
            </a:r>
            <a:r>
              <a:rPr lang="pt-PT" sz="2800" dirty="0" err="1"/>
              <a:t>religious</a:t>
            </a:r>
            <a:r>
              <a:rPr lang="pt-PT" sz="2800" dirty="0"/>
              <a:t> </a:t>
            </a:r>
            <a:r>
              <a:rPr lang="pt-PT" sz="2800" dirty="0" err="1"/>
              <a:t>hatred</a:t>
            </a:r>
            <a:r>
              <a:rPr lang="pt-PT" sz="2800" dirty="0"/>
              <a:t> (</a:t>
            </a:r>
            <a:r>
              <a:rPr lang="pt-PT" sz="2800" dirty="0" err="1"/>
              <a:t>Ortodox</a:t>
            </a:r>
            <a:r>
              <a:rPr lang="pt-PT" sz="2800" dirty="0"/>
              <a:t> </a:t>
            </a:r>
            <a:r>
              <a:rPr lang="pt-PT" sz="2800" dirty="0" err="1"/>
              <a:t>Church</a:t>
            </a:r>
            <a:r>
              <a:rPr lang="pt-PT" sz="2800" dirty="0"/>
              <a:t>)   </a:t>
            </a:r>
          </a:p>
        </p:txBody>
      </p:sp>
      <p:pic>
        <p:nvPicPr>
          <p:cNvPr id="6" name="Marcador de Posição de Conteúdo 5"/>
          <p:cNvPicPr>
            <a:picLocks noGrp="1" noChangeAspect="1"/>
          </p:cNvPicPr>
          <p:nvPr>
            <p:ph sz="half" idx="2"/>
          </p:nvPr>
        </p:nvPicPr>
        <p:blipFill>
          <a:blip r:embed="rId3"/>
          <a:stretch>
            <a:fillRect/>
          </a:stretch>
        </p:blipFill>
        <p:spPr>
          <a:xfrm>
            <a:off x="7039993" y="2397461"/>
            <a:ext cx="4298172" cy="2669391"/>
          </a:xfrm>
          <a:prstGeom prst="rect">
            <a:avLst/>
          </a:prstGeom>
        </p:spPr>
      </p:pic>
    </p:spTree>
    <p:extLst>
      <p:ext uri="{BB962C8B-B14F-4D97-AF65-F5344CB8AC3E}">
        <p14:creationId xmlns:p14="http://schemas.microsoft.com/office/powerpoint/2010/main" val="999993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normAutofit/>
          </a:bodyPr>
          <a:lstStyle/>
          <a:p>
            <a:pPr lvl="0"/>
            <a:r>
              <a:rPr lang="en-US" sz="4000" dirty="0"/>
              <a:t>MARIYA ALEKHINA AND OTHERS v. RUSSIA</a:t>
            </a:r>
            <a:r>
              <a:rPr lang="en-US" sz="4000" b="1" dirty="0"/>
              <a:t/>
            </a:r>
            <a:br>
              <a:rPr lang="en-US" sz="4000" b="1" dirty="0"/>
            </a:br>
            <a:r>
              <a:rPr lang="en-US" sz="2000" dirty="0"/>
              <a:t>App. No. </a:t>
            </a:r>
            <a:r>
              <a:rPr lang="pt-PT" sz="2000" dirty="0"/>
              <a:t>38004/12 ECHR III, 17-08-2018</a:t>
            </a:r>
            <a:br>
              <a:rPr lang="pt-PT" sz="2000" dirty="0"/>
            </a:br>
            <a:endParaRPr lang="pt-PT" sz="2000" dirty="0"/>
          </a:p>
        </p:txBody>
      </p:sp>
      <p:sp>
        <p:nvSpPr>
          <p:cNvPr id="3" name="Marcador de Posição de Conteúdo 2"/>
          <p:cNvSpPr txBox="1">
            <a:spLocks noGrp="1"/>
          </p:cNvSpPr>
          <p:nvPr>
            <p:ph sz="half" idx="1"/>
          </p:nvPr>
        </p:nvSpPr>
        <p:spPr/>
        <p:txBody>
          <a:bodyPr>
            <a:normAutofit fontScale="92500" lnSpcReduction="10000"/>
          </a:bodyPr>
          <a:lstStyle/>
          <a:p>
            <a:pPr lvl="0"/>
            <a:r>
              <a:rPr lang="pt-PT" dirty="0"/>
              <a:t>Court</a:t>
            </a:r>
          </a:p>
          <a:p>
            <a:pPr lvl="0"/>
            <a:r>
              <a:rPr lang="pt-PT" sz="2200" dirty="0" err="1"/>
              <a:t>Pussy</a:t>
            </a:r>
            <a:r>
              <a:rPr lang="pt-PT" sz="2200" dirty="0"/>
              <a:t> </a:t>
            </a:r>
            <a:r>
              <a:rPr lang="pt-PT" sz="2200" dirty="0" err="1"/>
              <a:t>Riot</a:t>
            </a:r>
            <a:endParaRPr lang="pt-PT" sz="2200" dirty="0"/>
          </a:p>
          <a:p>
            <a:pPr lvl="1"/>
            <a:r>
              <a:rPr lang="pt-PT" dirty="0"/>
              <a:t>Gross </a:t>
            </a:r>
            <a:r>
              <a:rPr lang="pt-PT" dirty="0" err="1"/>
              <a:t>insult</a:t>
            </a:r>
            <a:r>
              <a:rPr lang="pt-PT" dirty="0"/>
              <a:t> to </a:t>
            </a:r>
            <a:r>
              <a:rPr lang="pt-PT" dirty="0" err="1"/>
              <a:t>the</a:t>
            </a:r>
            <a:r>
              <a:rPr lang="pt-PT" dirty="0"/>
              <a:t> </a:t>
            </a:r>
            <a:r>
              <a:rPr lang="pt-PT" dirty="0" err="1"/>
              <a:t>Ortodox</a:t>
            </a:r>
            <a:r>
              <a:rPr lang="pt-PT" dirty="0"/>
              <a:t> </a:t>
            </a:r>
            <a:r>
              <a:rPr lang="pt-PT" dirty="0" err="1"/>
              <a:t>Church</a:t>
            </a:r>
            <a:r>
              <a:rPr lang="pt-PT" dirty="0"/>
              <a:t>  </a:t>
            </a:r>
          </a:p>
          <a:p>
            <a:pPr lvl="1"/>
            <a:r>
              <a:rPr lang="pt-PT" dirty="0" err="1"/>
              <a:t>Offensive</a:t>
            </a:r>
            <a:r>
              <a:rPr lang="pt-PT" dirty="0"/>
              <a:t> </a:t>
            </a:r>
            <a:r>
              <a:rPr lang="pt-PT" dirty="0" err="1"/>
              <a:t>and</a:t>
            </a:r>
            <a:r>
              <a:rPr lang="pt-PT" dirty="0"/>
              <a:t> </a:t>
            </a:r>
            <a:r>
              <a:rPr lang="pt-PT" dirty="0" err="1"/>
              <a:t>totally</a:t>
            </a:r>
            <a:r>
              <a:rPr lang="pt-PT" dirty="0"/>
              <a:t> </a:t>
            </a:r>
            <a:r>
              <a:rPr lang="pt-PT" dirty="0" err="1"/>
              <a:t>disriespectful</a:t>
            </a:r>
            <a:r>
              <a:rPr lang="pt-PT" dirty="0"/>
              <a:t> </a:t>
            </a:r>
            <a:r>
              <a:rPr lang="pt-PT" dirty="0" err="1"/>
              <a:t>towards</a:t>
            </a:r>
            <a:r>
              <a:rPr lang="pt-PT" dirty="0"/>
              <a:t> </a:t>
            </a:r>
            <a:r>
              <a:rPr lang="pt-PT" dirty="0" err="1"/>
              <a:t>the</a:t>
            </a:r>
            <a:r>
              <a:rPr lang="pt-PT" dirty="0"/>
              <a:t> </a:t>
            </a:r>
            <a:r>
              <a:rPr lang="pt-PT" dirty="0" err="1"/>
              <a:t>religious</a:t>
            </a:r>
            <a:r>
              <a:rPr lang="pt-PT" dirty="0"/>
              <a:t> </a:t>
            </a:r>
            <a:r>
              <a:rPr lang="pt-PT" dirty="0" err="1"/>
              <a:t>believers</a:t>
            </a:r>
            <a:r>
              <a:rPr lang="pt-PT" dirty="0"/>
              <a:t> </a:t>
            </a:r>
          </a:p>
          <a:p>
            <a:pPr lvl="1"/>
            <a:r>
              <a:rPr lang="pt-PT" dirty="0" err="1"/>
              <a:t>Eroding</a:t>
            </a:r>
            <a:r>
              <a:rPr lang="pt-PT" dirty="0"/>
              <a:t> </a:t>
            </a:r>
            <a:r>
              <a:rPr lang="pt-PT" dirty="0" err="1"/>
              <a:t>the</a:t>
            </a:r>
            <a:r>
              <a:rPr lang="pt-PT" dirty="0"/>
              <a:t> moral social </a:t>
            </a:r>
            <a:r>
              <a:rPr lang="pt-PT" dirty="0" err="1"/>
              <a:t>order</a:t>
            </a:r>
            <a:r>
              <a:rPr lang="pt-PT" dirty="0"/>
              <a:t>  </a:t>
            </a:r>
            <a:endParaRPr lang="pt-PT" dirty="0" smtClean="0"/>
          </a:p>
          <a:p>
            <a:r>
              <a:rPr lang="pt-PT" dirty="0" smtClean="0"/>
              <a:t>ECHR </a:t>
            </a:r>
          </a:p>
          <a:p>
            <a:pPr lvl="1"/>
            <a:r>
              <a:rPr lang="en-US" dirty="0" smtClean="0"/>
              <a:t>The individual </a:t>
            </a:r>
            <a:r>
              <a:rPr lang="en-US" dirty="0"/>
              <a:t>compartments in which the applicants were transported </a:t>
            </a:r>
            <a:r>
              <a:rPr lang="en-US" dirty="0" smtClean="0"/>
              <a:t> and the </a:t>
            </a:r>
            <a:r>
              <a:rPr lang="en-US" dirty="0"/>
              <a:t>t</a:t>
            </a:r>
            <a:r>
              <a:rPr lang="en-US" dirty="0" smtClean="0"/>
              <a:t>reatment </a:t>
            </a:r>
            <a:r>
              <a:rPr lang="en-US" dirty="0"/>
              <a:t>during the court </a:t>
            </a:r>
            <a:r>
              <a:rPr lang="en-US" dirty="0" smtClean="0"/>
              <a:t>hearings violated Article </a:t>
            </a:r>
            <a:r>
              <a:rPr lang="en-US" dirty="0"/>
              <a:t>3 of the </a:t>
            </a:r>
            <a:r>
              <a:rPr lang="en-US" dirty="0" smtClean="0"/>
              <a:t>ECHR</a:t>
            </a:r>
          </a:p>
          <a:p>
            <a:pPr lvl="1"/>
            <a:r>
              <a:rPr lang="en-US" dirty="0" smtClean="0"/>
              <a:t>The free speech case must be viewed as a whole in its social and political context </a:t>
            </a:r>
            <a:endParaRPr lang="pt-PT" dirty="0" smtClean="0"/>
          </a:p>
        </p:txBody>
      </p:sp>
      <p:sp>
        <p:nvSpPr>
          <p:cNvPr id="4" name="Marcador de Posição de Conteúdo 4"/>
          <p:cNvSpPr txBox="1">
            <a:spLocks noGrp="1"/>
          </p:cNvSpPr>
          <p:nvPr>
            <p:ph sz="half" idx="2"/>
          </p:nvPr>
        </p:nvSpPr>
        <p:spPr/>
        <p:txBody>
          <a:bodyPr>
            <a:normAutofit fontScale="92500" lnSpcReduction="10000"/>
          </a:bodyPr>
          <a:lstStyle/>
          <a:p>
            <a:endParaRPr lang="pt-PT"/>
          </a:p>
        </p:txBody>
      </p:sp>
      <p:pic>
        <p:nvPicPr>
          <p:cNvPr id="5" name="Picture 3" descr="D:\Utilizadores\Jonatas\AppData\Local\Microsoft\Windows\Temporary Internet Files\Content.IE5\A6QARZJR\3300240801_6d45d7c5db_z[1].jpg">
            <a:extLst>
              <a:ext uri="{FF2B5EF4-FFF2-40B4-BE49-F238E27FC236}">
                <a16:creationId xmlns:a16="http://schemas.microsoft.com/office/drawing/2014/main" id="{00000000-0000-0000-0000-000000000000}"/>
              </a:ext>
            </a:extLst>
          </p:cNvPr>
          <p:cNvPicPr>
            <a:picLocks noChangeAspect="1"/>
          </p:cNvPicPr>
          <p:nvPr/>
        </p:nvPicPr>
        <p:blipFill>
          <a:blip r:embed="rId3"/>
          <a:srcRect/>
          <a:stretch>
            <a:fillRect/>
          </a:stretch>
        </p:blipFill>
        <p:spPr>
          <a:xfrm flipH="1">
            <a:off x="6984595" y="1916830"/>
            <a:ext cx="2605500" cy="4077071"/>
          </a:xfrm>
          <a:prstGeom prst="rect">
            <a:avLst/>
          </a:prstGeom>
          <a:noFill/>
          <a:ln cap="flat">
            <a:noFill/>
          </a:ln>
        </p:spPr>
      </p:pic>
    </p:spTree>
    <p:extLst>
      <p:ext uri="{BB962C8B-B14F-4D97-AF65-F5344CB8AC3E}">
        <p14:creationId xmlns:p14="http://schemas.microsoft.com/office/powerpoint/2010/main" val="594124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smtClean="0"/>
              <a:t>Basic </a:t>
            </a:r>
            <a:r>
              <a:rPr lang="pt-PT" dirty="0" err="1" smtClean="0"/>
              <a:t>ideas</a:t>
            </a:r>
            <a:r>
              <a:rPr lang="pt-PT" dirty="0" smtClean="0"/>
              <a:t> of </a:t>
            </a:r>
            <a:r>
              <a:rPr lang="pt-PT" dirty="0" err="1" smtClean="0"/>
              <a:t>militant</a:t>
            </a:r>
            <a:r>
              <a:rPr lang="pt-PT" dirty="0" smtClean="0"/>
              <a:t> </a:t>
            </a:r>
            <a:r>
              <a:rPr lang="pt-PT" dirty="0" err="1" smtClean="0"/>
              <a:t>democracy</a:t>
            </a:r>
            <a:r>
              <a:rPr lang="pt-PT" dirty="0" smtClean="0"/>
              <a:t>  </a:t>
            </a:r>
            <a:endParaRPr lang="pt-PT" dirty="0"/>
          </a:p>
        </p:txBody>
      </p:sp>
      <p:sp>
        <p:nvSpPr>
          <p:cNvPr id="3" name="Marcador de Posição de Conteúdo 2"/>
          <p:cNvSpPr>
            <a:spLocks noGrp="1"/>
          </p:cNvSpPr>
          <p:nvPr>
            <p:ph sz="half" idx="1"/>
          </p:nvPr>
        </p:nvSpPr>
        <p:spPr/>
        <p:txBody>
          <a:bodyPr>
            <a:normAutofit fontScale="92500"/>
          </a:bodyPr>
          <a:lstStyle/>
          <a:p>
            <a:r>
              <a:rPr lang="en-GB" dirty="0"/>
              <a:t>T</a:t>
            </a:r>
            <a:r>
              <a:rPr lang="en-GB" dirty="0" smtClean="0"/>
              <a:t>otalitarian </a:t>
            </a:r>
            <a:r>
              <a:rPr lang="en-GB" dirty="0"/>
              <a:t>forces can use freedom of expression systematically with the aim of subverting democracy, freely defaming its leaders and institutions, inciting public opinion, spreading falsehoods, attacking the character of ethnic communities or vilifying whole groups</a:t>
            </a:r>
            <a:r>
              <a:rPr lang="en-GB" dirty="0" smtClean="0"/>
              <a:t>.</a:t>
            </a:r>
          </a:p>
          <a:p>
            <a:r>
              <a:rPr lang="en-GB" dirty="0" smtClean="0"/>
              <a:t>Freedom </a:t>
            </a:r>
            <a:r>
              <a:rPr lang="en-GB" dirty="0"/>
              <a:t>of conscience, thought, religion and expression should be understood as instruments of individual and social liberation and not as tools for dehumanisation, oppression and annihilation. </a:t>
            </a:r>
            <a:endParaRPr lang="pt-PT" dirty="0"/>
          </a:p>
        </p:txBody>
      </p:sp>
      <p:pic>
        <p:nvPicPr>
          <p:cNvPr id="5" name="Marcador de Posição de Conteúdo 4"/>
          <p:cNvPicPr>
            <a:picLocks noGrp="1" noChangeAspect="1"/>
          </p:cNvPicPr>
          <p:nvPr>
            <p:ph sz="half" idx="2"/>
          </p:nvPr>
        </p:nvPicPr>
        <p:blipFill>
          <a:blip r:embed="rId2"/>
          <a:stretch>
            <a:fillRect/>
          </a:stretch>
        </p:blipFill>
        <p:spPr>
          <a:xfrm>
            <a:off x="6768922" y="2057399"/>
            <a:ext cx="3797776" cy="2314557"/>
          </a:xfrm>
          <a:prstGeom prst="rect">
            <a:avLst/>
          </a:prstGeom>
        </p:spPr>
      </p:pic>
    </p:spTree>
    <p:extLst>
      <p:ext uri="{BB962C8B-B14F-4D97-AF65-F5344CB8AC3E}">
        <p14:creationId xmlns:p14="http://schemas.microsoft.com/office/powerpoint/2010/main" val="10804770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39818" y="701039"/>
            <a:ext cx="9875520" cy="1356360"/>
          </a:xfrm>
        </p:spPr>
        <p:txBody>
          <a:bodyPr>
            <a:normAutofit fontScale="90000"/>
          </a:bodyPr>
          <a:lstStyle/>
          <a:p>
            <a:r>
              <a:rPr lang="en-US" dirty="0"/>
              <a:t>MARIYA ALEKHINA AND OTHERS v. RUSSIA</a:t>
            </a:r>
            <a:r>
              <a:rPr lang="en-US" b="1" dirty="0"/>
              <a:t/>
            </a:r>
            <a:br>
              <a:rPr lang="en-US" b="1" dirty="0"/>
            </a:br>
            <a:r>
              <a:rPr lang="en-US" sz="2200" dirty="0"/>
              <a:t>App. No. </a:t>
            </a:r>
            <a:r>
              <a:rPr lang="pt-PT" sz="2200" dirty="0"/>
              <a:t>38004/12 ECHR III, 17-08-2018</a:t>
            </a:r>
            <a:br>
              <a:rPr lang="pt-PT" sz="2200" dirty="0"/>
            </a:br>
            <a:endParaRPr lang="pt-PT" sz="2200" dirty="0"/>
          </a:p>
        </p:txBody>
      </p:sp>
      <p:sp>
        <p:nvSpPr>
          <p:cNvPr id="3" name="Marcador de Posição de Conteúdo 2"/>
          <p:cNvSpPr>
            <a:spLocks noGrp="1"/>
          </p:cNvSpPr>
          <p:nvPr>
            <p:ph sz="half" idx="1"/>
          </p:nvPr>
        </p:nvSpPr>
        <p:spPr/>
        <p:txBody>
          <a:bodyPr>
            <a:normAutofit fontScale="92500" lnSpcReduction="10000"/>
          </a:bodyPr>
          <a:lstStyle/>
          <a:p>
            <a:r>
              <a:rPr lang="en-US" dirty="0" smtClean="0"/>
              <a:t>“Freedom </a:t>
            </a:r>
            <a:r>
              <a:rPr lang="en-US" dirty="0"/>
              <a:t>of expression, as secured in paragraph 1 of Article 10, constitutes one of the essential foundations of a democratic society and one of the basic conditions for its progress and for each individual’s </a:t>
            </a:r>
            <a:r>
              <a:rPr lang="en-US" dirty="0" err="1"/>
              <a:t>self-fulfilment</a:t>
            </a:r>
            <a:r>
              <a:rPr lang="en-US" dirty="0"/>
              <a:t>. Subject to paragraph 2, </a:t>
            </a:r>
            <a:r>
              <a:rPr lang="en-US" dirty="0">
                <a:solidFill>
                  <a:srgbClr val="7030A0"/>
                </a:solidFill>
              </a:rPr>
              <a:t>it is applicable not only to “information” or “ideas” that are </a:t>
            </a:r>
            <a:r>
              <a:rPr lang="en-US" dirty="0" err="1">
                <a:solidFill>
                  <a:srgbClr val="7030A0"/>
                </a:solidFill>
              </a:rPr>
              <a:t>favourably</a:t>
            </a:r>
            <a:r>
              <a:rPr lang="en-US" dirty="0">
                <a:solidFill>
                  <a:srgbClr val="7030A0"/>
                </a:solidFill>
              </a:rPr>
              <a:t> received or regarded as inoffensive or as a matter of indifference, </a:t>
            </a:r>
            <a:r>
              <a:rPr lang="en-US" dirty="0">
                <a:solidFill>
                  <a:srgbClr val="C00000"/>
                </a:solidFill>
              </a:rPr>
              <a:t>but also to those which offend, shock or disturb; </a:t>
            </a:r>
            <a:r>
              <a:rPr lang="en-US" dirty="0">
                <a:solidFill>
                  <a:srgbClr val="0070C0"/>
                </a:solidFill>
              </a:rPr>
              <a:t>such are the demands of pluralism, tolerance and broadmindedness, without which there is no “democratic society</a:t>
            </a:r>
            <a:r>
              <a:rPr lang="en-US" dirty="0" smtClean="0"/>
              <a:t>””</a:t>
            </a:r>
            <a:endParaRPr lang="pt-PT" dirty="0"/>
          </a:p>
        </p:txBody>
      </p:sp>
      <p:pic>
        <p:nvPicPr>
          <p:cNvPr id="7" name="Marcador de Posição de Conteúdo 6"/>
          <p:cNvPicPr>
            <a:picLocks noGrp="1" noChangeAspect="1"/>
          </p:cNvPicPr>
          <p:nvPr>
            <p:ph sz="half" idx="2"/>
          </p:nvPr>
        </p:nvPicPr>
        <p:blipFill>
          <a:blip r:embed="rId2"/>
          <a:stretch>
            <a:fillRect/>
          </a:stretch>
        </p:blipFill>
        <p:spPr>
          <a:xfrm>
            <a:off x="6267450" y="2495122"/>
            <a:ext cx="4754563" cy="3147281"/>
          </a:xfrm>
          <a:prstGeom prst="rect">
            <a:avLst/>
          </a:prstGeom>
        </p:spPr>
      </p:pic>
    </p:spTree>
    <p:extLst>
      <p:ext uri="{BB962C8B-B14F-4D97-AF65-F5344CB8AC3E}">
        <p14:creationId xmlns:p14="http://schemas.microsoft.com/office/powerpoint/2010/main" val="184030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a:t>MARIYA ALEKHINA AND OTHERS v. RUSSIA</a:t>
            </a:r>
            <a:r>
              <a:rPr lang="en-US" b="1" dirty="0"/>
              <a:t/>
            </a:r>
            <a:br>
              <a:rPr lang="en-US" b="1" dirty="0"/>
            </a:br>
            <a:r>
              <a:rPr lang="en-US" sz="3100" dirty="0"/>
              <a:t>App. No. </a:t>
            </a:r>
            <a:r>
              <a:rPr lang="pt-PT" sz="3100" dirty="0"/>
              <a:t>38004/12 ECHR III, 17-08-2018</a:t>
            </a:r>
            <a:br>
              <a:rPr lang="pt-PT" sz="3100" dirty="0"/>
            </a:br>
            <a:endParaRPr lang="pt-PT" sz="3100" dirty="0"/>
          </a:p>
        </p:txBody>
      </p:sp>
      <p:sp>
        <p:nvSpPr>
          <p:cNvPr id="3" name="Marcador de Posição de Conteúdo 2"/>
          <p:cNvSpPr>
            <a:spLocks noGrp="1"/>
          </p:cNvSpPr>
          <p:nvPr>
            <p:ph idx="1"/>
          </p:nvPr>
        </p:nvSpPr>
        <p:spPr>
          <a:xfrm>
            <a:off x="1143000" y="2057400"/>
            <a:ext cx="9872871" cy="4526280"/>
          </a:xfrm>
        </p:spPr>
        <p:txBody>
          <a:bodyPr>
            <a:normAutofit lnSpcReduction="10000"/>
          </a:bodyPr>
          <a:lstStyle/>
          <a:p>
            <a:r>
              <a:rPr lang="en-US" dirty="0"/>
              <a:t>216. The Court notes that </a:t>
            </a:r>
            <a:r>
              <a:rPr lang="en-US" dirty="0">
                <a:solidFill>
                  <a:srgbClr val="C00000"/>
                </a:solidFill>
              </a:rPr>
              <a:t>the domestic courts convicted the applicants of hooliganism motivated by religious hatred and enmity, committed in a group acting with premeditation and in concert, under Article 213 § 2 of the Criminal Code.</a:t>
            </a:r>
            <a:r>
              <a:rPr lang="en-US" dirty="0"/>
              <a:t> </a:t>
            </a:r>
            <a:r>
              <a:rPr lang="en-US" dirty="0">
                <a:solidFill>
                  <a:srgbClr val="7030A0"/>
                </a:solidFill>
              </a:rPr>
              <a:t>It is significant that the courts did not examine the lyrics of the song </a:t>
            </a:r>
            <a:r>
              <a:rPr lang="en-US" i="1" dirty="0">
                <a:solidFill>
                  <a:srgbClr val="7030A0"/>
                </a:solidFill>
              </a:rPr>
              <a:t>Punk Prayer – Virgin Mary, Drive Putin Away </a:t>
            </a:r>
            <a:r>
              <a:rPr lang="en-US" dirty="0">
                <a:solidFill>
                  <a:srgbClr val="7030A0"/>
                </a:solidFill>
              </a:rPr>
              <a:t>performed by the applicants, but based the conviction primarily on the applicants’ particular conduct. </a:t>
            </a:r>
            <a:r>
              <a:rPr lang="en-US" dirty="0">
                <a:solidFill>
                  <a:srgbClr val="0070C0"/>
                </a:solidFill>
              </a:rPr>
              <a:t>The trial court </a:t>
            </a:r>
            <a:r>
              <a:rPr lang="en-US" dirty="0" err="1">
                <a:solidFill>
                  <a:srgbClr val="0070C0"/>
                </a:solidFill>
              </a:rPr>
              <a:t>emphasised</a:t>
            </a:r>
            <a:r>
              <a:rPr lang="en-US" dirty="0">
                <a:solidFill>
                  <a:srgbClr val="0070C0"/>
                </a:solidFill>
              </a:rPr>
              <a:t> the applicants’ being “dressed in brightly </a:t>
            </a:r>
            <a:r>
              <a:rPr lang="en-US" dirty="0" err="1">
                <a:solidFill>
                  <a:srgbClr val="0070C0"/>
                </a:solidFill>
              </a:rPr>
              <a:t>coloured</a:t>
            </a:r>
            <a:r>
              <a:rPr lang="en-US" dirty="0">
                <a:solidFill>
                  <a:srgbClr val="0070C0"/>
                </a:solidFill>
              </a:rPr>
              <a:t> clothes and wearing balaclavas”, making “brusque movements with their heads, arms and legs, accompanying them with obscene language and other words of an insulting nature” to find that such </a:t>
            </a:r>
            <a:r>
              <a:rPr lang="en-US" dirty="0" err="1">
                <a:solidFill>
                  <a:srgbClr val="0070C0"/>
                </a:solidFill>
              </a:rPr>
              <a:t>behaviour</a:t>
            </a:r>
            <a:r>
              <a:rPr lang="en-US" dirty="0">
                <a:solidFill>
                  <a:srgbClr val="0070C0"/>
                </a:solidFill>
              </a:rPr>
              <a:t> did not “respect the canons of the Orthodox Church”, and that “representatives of other religions, and people who do not consider themselves believers, also [found] such </a:t>
            </a:r>
            <a:r>
              <a:rPr lang="en-US" dirty="0" err="1">
                <a:solidFill>
                  <a:srgbClr val="0070C0"/>
                </a:solidFill>
              </a:rPr>
              <a:t>behaviour</a:t>
            </a:r>
            <a:r>
              <a:rPr lang="en-US" dirty="0">
                <a:solidFill>
                  <a:srgbClr val="0070C0"/>
                </a:solidFill>
              </a:rPr>
              <a:t> unacceptable” (see paragraph 52 above). </a:t>
            </a:r>
            <a:r>
              <a:rPr lang="en-US" dirty="0">
                <a:solidFill>
                  <a:srgbClr val="FF0000"/>
                </a:solidFill>
              </a:rPr>
              <a:t>The trial court concluded that the applicants’ actions had “offend[</a:t>
            </a:r>
            <a:r>
              <a:rPr lang="en-US" dirty="0" err="1">
                <a:solidFill>
                  <a:srgbClr val="FF0000"/>
                </a:solidFill>
              </a:rPr>
              <a:t>ed</a:t>
            </a:r>
            <a:r>
              <a:rPr lang="en-US" dirty="0">
                <a:solidFill>
                  <a:srgbClr val="FF0000"/>
                </a:solidFill>
              </a:rPr>
              <a:t>] and insult[</a:t>
            </a:r>
            <a:r>
              <a:rPr lang="en-US" dirty="0" err="1">
                <a:solidFill>
                  <a:srgbClr val="FF0000"/>
                </a:solidFill>
              </a:rPr>
              <a:t>ed</a:t>
            </a:r>
            <a:r>
              <a:rPr lang="en-US" dirty="0">
                <a:solidFill>
                  <a:srgbClr val="FF0000"/>
                </a:solidFill>
              </a:rPr>
              <a:t>] the feelings of a large group of people” and had been “motivated by religious hatred and enmity” </a:t>
            </a:r>
            <a:r>
              <a:rPr lang="en-US" dirty="0"/>
              <a:t>(ibid.).</a:t>
            </a:r>
            <a:endParaRPr lang="pt-PT" dirty="0"/>
          </a:p>
        </p:txBody>
      </p:sp>
    </p:spTree>
    <p:extLst>
      <p:ext uri="{BB962C8B-B14F-4D97-AF65-F5344CB8AC3E}">
        <p14:creationId xmlns:p14="http://schemas.microsoft.com/office/powerpoint/2010/main" val="20478302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a:t>MARIYA ALEKHINA AND OTHERS v. RUSSIA</a:t>
            </a:r>
            <a:r>
              <a:rPr lang="en-US" b="1" dirty="0"/>
              <a:t/>
            </a:r>
            <a:br>
              <a:rPr lang="en-US" b="1" dirty="0"/>
            </a:br>
            <a:r>
              <a:rPr lang="en-US" sz="2000" dirty="0"/>
              <a:t>App. No. </a:t>
            </a:r>
            <a:r>
              <a:rPr lang="pt-PT" sz="2000" dirty="0"/>
              <a:t>38004/12 ECHR III, 17-08-2018</a:t>
            </a:r>
            <a:br>
              <a:rPr lang="pt-PT" sz="2000" dirty="0"/>
            </a:br>
            <a:endParaRPr lang="pt-PT" sz="2000" dirty="0"/>
          </a:p>
        </p:txBody>
      </p:sp>
      <p:sp>
        <p:nvSpPr>
          <p:cNvPr id="3" name="Marcador de Posição de Conteúdo 2"/>
          <p:cNvSpPr>
            <a:spLocks noGrp="1"/>
          </p:cNvSpPr>
          <p:nvPr>
            <p:ph sz="half" idx="1"/>
          </p:nvPr>
        </p:nvSpPr>
        <p:spPr>
          <a:xfrm>
            <a:off x="1143000" y="2057398"/>
            <a:ext cx="5855208" cy="4800601"/>
          </a:xfrm>
        </p:spPr>
        <p:txBody>
          <a:bodyPr>
            <a:normAutofit fontScale="92500" lnSpcReduction="20000"/>
          </a:bodyPr>
          <a:lstStyle/>
          <a:p>
            <a:r>
              <a:rPr lang="en-US" dirty="0"/>
              <a:t>205. In the case at hand, the applicants, members of a punk band, attempted to perform their song </a:t>
            </a:r>
            <a:r>
              <a:rPr lang="en-US" i="1" dirty="0"/>
              <a:t>Punk Prayer – Virgin Mary, Drive Putin Away </a:t>
            </a:r>
            <a:r>
              <a:rPr lang="en-US" dirty="0"/>
              <a:t>from the altar of Moscow’s Christ the </a:t>
            </a:r>
            <a:r>
              <a:rPr lang="en-US" dirty="0" err="1"/>
              <a:t>Saviour</a:t>
            </a:r>
            <a:r>
              <a:rPr lang="en-US" dirty="0"/>
              <a:t> Cathedral as a response to the ongoing political process in Russia (see paragraphs 7-8 above). They invited journalists and the media to the performance to gain publicity.</a:t>
            </a:r>
          </a:p>
          <a:p>
            <a:r>
              <a:rPr lang="en-US" dirty="0"/>
              <a:t>206. For the Court, that action, described by the applicants as a </a:t>
            </a:r>
            <a:r>
              <a:rPr lang="en-US" dirty="0">
                <a:solidFill>
                  <a:srgbClr val="C00000"/>
                </a:solidFill>
              </a:rPr>
              <a:t>“performance”, constitutes a mix of conduct and verbal expression </a:t>
            </a:r>
            <a:r>
              <a:rPr lang="en-US" dirty="0"/>
              <a:t>and amounts to a form of artistic and political expression covered by Article 10.</a:t>
            </a:r>
          </a:p>
          <a:p>
            <a:r>
              <a:rPr lang="en-US" dirty="0"/>
              <a:t>229. In view of the above, and bearing in mind the </a:t>
            </a:r>
            <a:r>
              <a:rPr lang="en-US" dirty="0">
                <a:solidFill>
                  <a:srgbClr val="C00000"/>
                </a:solidFill>
              </a:rPr>
              <a:t>exceptional seriousness of the sanctions involved</a:t>
            </a:r>
            <a:r>
              <a:rPr lang="en-US" dirty="0"/>
              <a:t>, the Court finds that the interference in question was not necessary in a democratic society.</a:t>
            </a:r>
          </a:p>
          <a:p>
            <a:r>
              <a:rPr lang="en-US" dirty="0"/>
              <a:t>230. There has therefore been a violation of Article 10 of the Convention.</a:t>
            </a:r>
          </a:p>
          <a:p>
            <a:endParaRPr lang="pt-PT" dirty="0"/>
          </a:p>
        </p:txBody>
      </p:sp>
      <p:pic>
        <p:nvPicPr>
          <p:cNvPr id="5" name="Marcador de Posição de Conteúdo 4"/>
          <p:cNvPicPr>
            <a:picLocks noGrp="1" noChangeAspect="1"/>
          </p:cNvPicPr>
          <p:nvPr>
            <p:ph sz="half" idx="2"/>
          </p:nvPr>
        </p:nvPicPr>
        <p:blipFill>
          <a:blip r:embed="rId2"/>
          <a:stretch>
            <a:fillRect/>
          </a:stretch>
        </p:blipFill>
        <p:spPr>
          <a:xfrm>
            <a:off x="7270497" y="2541009"/>
            <a:ext cx="4474633" cy="2977665"/>
          </a:xfrm>
          <a:prstGeom prst="rect">
            <a:avLst/>
          </a:prstGeom>
        </p:spPr>
      </p:pic>
    </p:spTree>
    <p:extLst>
      <p:ext uri="{BB962C8B-B14F-4D97-AF65-F5344CB8AC3E}">
        <p14:creationId xmlns:p14="http://schemas.microsoft.com/office/powerpoint/2010/main" val="1642287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3"/>
          <p:cNvSpPr txBox="1">
            <a:spLocks noGrp="1"/>
          </p:cNvSpPr>
          <p:nvPr>
            <p:ph type="title"/>
          </p:nvPr>
        </p:nvSpPr>
        <p:spPr/>
        <p:txBody>
          <a:bodyPr/>
          <a:lstStyle/>
          <a:p>
            <a:pPr lvl="0"/>
            <a:r>
              <a:rPr lang="pt-PT"/>
              <a:t>ECHR</a:t>
            </a:r>
            <a:br>
              <a:rPr lang="pt-PT"/>
            </a:br>
            <a:r>
              <a:rPr lang="pt-PT" sz="1600"/>
              <a:t>Council of Europe 1953</a:t>
            </a:r>
          </a:p>
        </p:txBody>
      </p:sp>
      <p:sp>
        <p:nvSpPr>
          <p:cNvPr id="3" name="Marcador de Posição de Conteúdo 4"/>
          <p:cNvSpPr txBox="1">
            <a:spLocks noGrp="1"/>
          </p:cNvSpPr>
          <p:nvPr>
            <p:ph idx="1"/>
          </p:nvPr>
        </p:nvSpPr>
        <p:spPr/>
        <p:txBody>
          <a:bodyPr>
            <a:normAutofit/>
          </a:bodyPr>
          <a:lstStyle/>
          <a:p>
            <a:pPr marL="0" indent="0" algn="ctr">
              <a:lnSpc>
                <a:spcPct val="80000"/>
              </a:lnSpc>
              <a:spcBef>
                <a:spcPts val="500"/>
              </a:spcBef>
              <a:buNone/>
            </a:pPr>
            <a:r>
              <a:rPr lang="pt-PT" sz="2200" b="1">
                <a:latin typeface="Futura Std"/>
              </a:rPr>
              <a:t>ARTICLE 10 </a:t>
            </a:r>
            <a:endParaRPr lang="pt-PT" sz="2200">
              <a:latin typeface="Futura Std"/>
            </a:endParaRPr>
          </a:p>
          <a:p>
            <a:pPr marL="0" indent="0" algn="ctr">
              <a:lnSpc>
                <a:spcPct val="80000"/>
              </a:lnSpc>
              <a:spcBef>
                <a:spcPts val="500"/>
              </a:spcBef>
              <a:buNone/>
            </a:pPr>
            <a:r>
              <a:rPr lang="pt-PT" sz="2000" b="1">
                <a:latin typeface="Futura Std"/>
              </a:rPr>
              <a:t>Freedom of expression </a:t>
            </a:r>
            <a:endParaRPr lang="pt-PT" sz="2000">
              <a:latin typeface="Futura Std"/>
            </a:endParaRPr>
          </a:p>
          <a:p>
            <a:pPr marL="0" indent="0" algn="just">
              <a:lnSpc>
                <a:spcPct val="80000"/>
              </a:lnSpc>
              <a:spcBef>
                <a:spcPts val="500"/>
              </a:spcBef>
              <a:buNone/>
            </a:pPr>
            <a:r>
              <a:rPr lang="en-US" sz="2000">
                <a:latin typeface="Futura Std"/>
              </a:rPr>
              <a:t>1. </a:t>
            </a:r>
            <a:r>
              <a:rPr lang="en-US" sz="2000">
                <a:solidFill>
                  <a:srgbClr val="FF0000"/>
                </a:solidFill>
                <a:latin typeface="Futura Std"/>
              </a:rPr>
              <a:t>Everyone has the right to freedom of expression. </a:t>
            </a:r>
            <a:r>
              <a:rPr lang="en-US" sz="2000">
                <a:latin typeface="Futura Std"/>
              </a:rPr>
              <a:t>This right shall include freedom to hold opinions and to receive and impart information and ideas without interference by public authority and regardless of frontiers. This Article shall not prevent States from requiring the licensing of broadcasting, television or cinema enterprises. </a:t>
            </a:r>
          </a:p>
          <a:p>
            <a:pPr marL="0" indent="0" algn="just">
              <a:lnSpc>
                <a:spcPct val="80000"/>
              </a:lnSpc>
              <a:spcBef>
                <a:spcPts val="500"/>
              </a:spcBef>
              <a:buNone/>
            </a:pPr>
            <a:r>
              <a:rPr lang="en-US" sz="2000">
                <a:latin typeface="Futura Std"/>
              </a:rPr>
              <a:t>2. The exercise of these freedoms, since it carries with it duties and responsibilities, may be subject to such formalities, conditions, restrictions or penalties as are prescribed by law and are necessary in a democratic society, in the interests of national security, territorial integrity or public safety, for the prevention of disorder or crime, for the protection of health or morals, for the protection of the reputation or rights of others, for preventing the disclosure of information received in confidence, or for maintaining the authority and impartiality of the judiciary. </a:t>
            </a:r>
            <a:endParaRPr lang="pt-PT" sz="2000"/>
          </a:p>
        </p:txBody>
      </p:sp>
    </p:spTree>
    <p:extLst>
      <p:ext uri="{BB962C8B-B14F-4D97-AF65-F5344CB8AC3E}">
        <p14:creationId xmlns:p14="http://schemas.microsoft.com/office/powerpoint/2010/main" val="386358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smtClean="0"/>
              <a:t>ICCPR (1966)</a:t>
            </a:r>
            <a:endParaRPr lang="pt-PT" dirty="0"/>
          </a:p>
        </p:txBody>
      </p:sp>
      <p:sp>
        <p:nvSpPr>
          <p:cNvPr id="3" name="Marcador de Posição de Conteúdo 2"/>
          <p:cNvSpPr>
            <a:spLocks noGrp="1"/>
          </p:cNvSpPr>
          <p:nvPr>
            <p:ph idx="1"/>
          </p:nvPr>
        </p:nvSpPr>
        <p:spPr/>
        <p:txBody>
          <a:bodyPr>
            <a:normAutofit lnSpcReduction="10000"/>
          </a:bodyPr>
          <a:lstStyle/>
          <a:p>
            <a:r>
              <a:rPr lang="en-US" dirty="0" smtClean="0"/>
              <a:t>1. </a:t>
            </a:r>
            <a:r>
              <a:rPr lang="en-US" dirty="0"/>
              <a:t>Everyone shall have the </a:t>
            </a:r>
            <a:r>
              <a:rPr lang="en-US" dirty="0">
                <a:solidFill>
                  <a:srgbClr val="C00000"/>
                </a:solidFill>
              </a:rPr>
              <a:t>right to hold opinions without interference</a:t>
            </a:r>
            <a:r>
              <a:rPr lang="en-US" dirty="0"/>
              <a:t>. </a:t>
            </a:r>
          </a:p>
          <a:p>
            <a:r>
              <a:rPr lang="en-US" dirty="0" smtClean="0"/>
              <a:t>2. Everyone shall </a:t>
            </a:r>
            <a:r>
              <a:rPr lang="en-US" dirty="0" smtClean="0">
                <a:solidFill>
                  <a:srgbClr val="C00000"/>
                </a:solidFill>
              </a:rPr>
              <a:t>have the right to freedom of expression; this right shall include freedom to seek, receive and impart information and ideas of all kinds</a:t>
            </a:r>
            <a:r>
              <a:rPr lang="en-US" dirty="0" smtClean="0"/>
              <a:t>, </a:t>
            </a:r>
            <a:r>
              <a:rPr lang="en-US" dirty="0" smtClean="0">
                <a:solidFill>
                  <a:srgbClr val="7030A0"/>
                </a:solidFill>
              </a:rPr>
              <a:t>regardless of frontiers, either orally, in writing or in print, in the form of art, or through any other media of his choice. </a:t>
            </a:r>
          </a:p>
          <a:p>
            <a:r>
              <a:rPr lang="en-US" dirty="0" smtClean="0"/>
              <a:t>3. The exercise of the rights provided for in paragraph 2 of this article carries with it special duties and responsibilities. It may therefore be subject to certain restrictions, but these shall only be such as are provided by law and are necessary: </a:t>
            </a:r>
          </a:p>
          <a:p>
            <a:r>
              <a:rPr lang="en-US" dirty="0" smtClean="0"/>
              <a:t>(</a:t>
            </a:r>
            <a:r>
              <a:rPr lang="en-US" dirty="0"/>
              <a:t>a) For respect of the rights or reputations of others; </a:t>
            </a:r>
          </a:p>
          <a:p>
            <a:r>
              <a:rPr lang="en-US" dirty="0"/>
              <a:t>(b) For the protection of national security or of public order (</a:t>
            </a:r>
            <a:r>
              <a:rPr lang="en-US" dirty="0" err="1"/>
              <a:t>ordre</a:t>
            </a:r>
            <a:r>
              <a:rPr lang="en-US" dirty="0"/>
              <a:t> public), or of public health or morals. </a:t>
            </a:r>
          </a:p>
          <a:p>
            <a:endParaRPr lang="pt-PT" dirty="0"/>
          </a:p>
        </p:txBody>
      </p:sp>
    </p:spTree>
    <p:extLst>
      <p:ext uri="{BB962C8B-B14F-4D97-AF65-F5344CB8AC3E}">
        <p14:creationId xmlns:p14="http://schemas.microsoft.com/office/powerpoint/2010/main" val="1724884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a:t>Convention on the Prevention and Punishment of the Crime of </a:t>
            </a:r>
            <a:r>
              <a:rPr lang="en-US" dirty="0" smtClean="0"/>
              <a:t>Genocide </a:t>
            </a:r>
            <a:br>
              <a:rPr lang="en-US" dirty="0" smtClean="0"/>
            </a:br>
            <a:r>
              <a:rPr lang="en-US" sz="2000" dirty="0" smtClean="0"/>
              <a:t>(1948) </a:t>
            </a:r>
            <a:endParaRPr lang="pt-PT" sz="2000" dirty="0"/>
          </a:p>
        </p:txBody>
      </p:sp>
      <p:sp>
        <p:nvSpPr>
          <p:cNvPr id="3" name="Marcador de Posição de Conteúdo 2"/>
          <p:cNvSpPr>
            <a:spLocks noGrp="1"/>
          </p:cNvSpPr>
          <p:nvPr>
            <p:ph sz="half" idx="1"/>
          </p:nvPr>
        </p:nvSpPr>
        <p:spPr/>
        <p:txBody>
          <a:bodyPr/>
          <a:lstStyle/>
          <a:p>
            <a:r>
              <a:rPr lang="en-US" dirty="0"/>
              <a:t>Article III  </a:t>
            </a:r>
          </a:p>
          <a:p>
            <a:r>
              <a:rPr lang="en-US" dirty="0"/>
              <a:t>The following acts shall be punishable: </a:t>
            </a:r>
            <a:endParaRPr lang="en-US" dirty="0" smtClean="0"/>
          </a:p>
          <a:p>
            <a:endParaRPr lang="en-US" dirty="0"/>
          </a:p>
          <a:p>
            <a:r>
              <a:rPr lang="en-US" dirty="0"/>
              <a:t>(c) Direct and </a:t>
            </a:r>
            <a:r>
              <a:rPr lang="en-US" dirty="0">
                <a:solidFill>
                  <a:srgbClr val="FF0000"/>
                </a:solidFill>
              </a:rPr>
              <a:t>public incitement to commit genocide</a:t>
            </a:r>
            <a:r>
              <a:rPr lang="en-US" dirty="0"/>
              <a:t>; </a:t>
            </a:r>
            <a:endParaRPr lang="pt-PT" dirty="0"/>
          </a:p>
        </p:txBody>
      </p:sp>
      <p:pic>
        <p:nvPicPr>
          <p:cNvPr id="5" name="Marcador de Posição de Conteúdo 4"/>
          <p:cNvPicPr>
            <a:picLocks noGrp="1" noChangeAspect="1"/>
          </p:cNvPicPr>
          <p:nvPr>
            <p:ph sz="half" idx="2"/>
          </p:nvPr>
        </p:nvPicPr>
        <p:blipFill>
          <a:blip r:embed="rId2"/>
          <a:stretch>
            <a:fillRect/>
          </a:stretch>
        </p:blipFill>
        <p:spPr>
          <a:xfrm>
            <a:off x="6392731" y="2504702"/>
            <a:ext cx="4625789" cy="2820333"/>
          </a:xfrm>
          <a:prstGeom prst="rect">
            <a:avLst/>
          </a:prstGeom>
        </p:spPr>
      </p:pic>
    </p:spTree>
    <p:extLst>
      <p:ext uri="{BB962C8B-B14F-4D97-AF65-F5344CB8AC3E}">
        <p14:creationId xmlns:p14="http://schemas.microsoft.com/office/powerpoint/2010/main" val="2491033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smtClean="0"/>
              <a:t>Racial </a:t>
            </a:r>
            <a:r>
              <a:rPr lang="pt-PT" dirty="0" err="1"/>
              <a:t>D</a:t>
            </a:r>
            <a:r>
              <a:rPr lang="pt-PT" dirty="0" err="1" smtClean="0"/>
              <a:t>iscrimination</a:t>
            </a:r>
            <a:r>
              <a:rPr lang="pt-PT" dirty="0" smtClean="0"/>
              <a:t> </a:t>
            </a:r>
            <a:r>
              <a:rPr lang="pt-PT" dirty="0" err="1" smtClean="0"/>
              <a:t>Convention</a:t>
            </a:r>
            <a:r>
              <a:rPr lang="pt-PT" dirty="0" smtClean="0"/>
              <a:t> (1965)  </a:t>
            </a:r>
            <a:endParaRPr lang="pt-PT" dirty="0"/>
          </a:p>
        </p:txBody>
      </p:sp>
      <p:sp>
        <p:nvSpPr>
          <p:cNvPr id="3" name="Marcador de Posição de Conteúdo 2"/>
          <p:cNvSpPr>
            <a:spLocks noGrp="1"/>
          </p:cNvSpPr>
          <p:nvPr>
            <p:ph idx="1"/>
          </p:nvPr>
        </p:nvSpPr>
        <p:spPr/>
        <p:txBody>
          <a:bodyPr>
            <a:normAutofit fontScale="85000" lnSpcReduction="20000"/>
          </a:bodyPr>
          <a:lstStyle/>
          <a:p>
            <a:r>
              <a:rPr lang="en-US" dirty="0"/>
              <a:t>States Parties condemn </a:t>
            </a:r>
            <a:r>
              <a:rPr lang="en-US" dirty="0">
                <a:solidFill>
                  <a:srgbClr val="C00000"/>
                </a:solidFill>
              </a:rPr>
              <a:t>all propaganda and all organizations which are based on ideas or theories of superiority of one race or group of persons of one </a:t>
            </a:r>
            <a:r>
              <a:rPr lang="en-US" dirty="0" err="1">
                <a:solidFill>
                  <a:srgbClr val="C00000"/>
                </a:solidFill>
              </a:rPr>
              <a:t>colour</a:t>
            </a:r>
            <a:r>
              <a:rPr lang="en-US" dirty="0">
                <a:solidFill>
                  <a:srgbClr val="C00000"/>
                </a:solidFill>
              </a:rPr>
              <a:t> or ethnic origin</a:t>
            </a:r>
            <a:r>
              <a:rPr lang="en-US" dirty="0"/>
              <a:t>, or which attempt to </a:t>
            </a:r>
            <a:r>
              <a:rPr lang="en-US" dirty="0">
                <a:solidFill>
                  <a:srgbClr val="C00000"/>
                </a:solidFill>
              </a:rPr>
              <a:t>justify or promote racial hatred and discrimination in any form, </a:t>
            </a:r>
            <a:r>
              <a:rPr lang="en-US" dirty="0"/>
              <a:t>and undertake to adopt immediate and positive measures designed to eradicate all incitement to, or acts of, such discrimination and, to this end, with due regard to the principles embodied in the Universal Declaration of Human Rights and the rights expressly set forth in article 5 of this Convention, inter alia: </a:t>
            </a:r>
          </a:p>
          <a:p>
            <a:r>
              <a:rPr lang="en-US" dirty="0"/>
              <a:t>(a) Shall declare an offence punishable by law all </a:t>
            </a:r>
            <a:r>
              <a:rPr lang="en-US" dirty="0">
                <a:solidFill>
                  <a:srgbClr val="C00000"/>
                </a:solidFill>
              </a:rPr>
              <a:t>dissemination of ideas based on racial superiority or hatred, incitement to racial discrimination</a:t>
            </a:r>
            <a:r>
              <a:rPr lang="en-US" dirty="0"/>
              <a:t>, as well as all acts of violence or incitement to such acts against any race or group of persons of another </a:t>
            </a:r>
            <a:r>
              <a:rPr lang="en-US" dirty="0" err="1"/>
              <a:t>colour</a:t>
            </a:r>
            <a:r>
              <a:rPr lang="en-US" dirty="0"/>
              <a:t> or ethnic origin, and also the provision of any assistance to racist activities, including the financing thereof; </a:t>
            </a:r>
          </a:p>
          <a:p>
            <a:r>
              <a:rPr lang="en-US" dirty="0"/>
              <a:t>(b) Shall declare illegal and prohibit organizations, and also organized and all other propaganda activities, which promote and incite racial discrimination, and shall recognize participation in such organizations or activities as an offence punishable by law; </a:t>
            </a:r>
          </a:p>
          <a:p>
            <a:r>
              <a:rPr lang="en-US" dirty="0"/>
              <a:t>(c) Shall not permit public authorities or public institutions, national or local, to promote or incite racial discrimination. </a:t>
            </a:r>
          </a:p>
          <a:p>
            <a:endParaRPr lang="pt-PT" dirty="0"/>
          </a:p>
        </p:txBody>
      </p:sp>
    </p:spTree>
    <p:extLst>
      <p:ext uri="{BB962C8B-B14F-4D97-AF65-F5344CB8AC3E}">
        <p14:creationId xmlns:p14="http://schemas.microsoft.com/office/powerpoint/2010/main" val="1237654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smtClean="0"/>
              <a:t>ICCPR (1966)</a:t>
            </a:r>
            <a:endParaRPr lang="pt-PT" dirty="0"/>
          </a:p>
        </p:txBody>
      </p:sp>
      <p:sp>
        <p:nvSpPr>
          <p:cNvPr id="3" name="Marcador de Posição de Conteúdo 2"/>
          <p:cNvSpPr>
            <a:spLocks noGrp="1"/>
          </p:cNvSpPr>
          <p:nvPr>
            <p:ph idx="1"/>
          </p:nvPr>
        </p:nvSpPr>
        <p:spPr/>
        <p:txBody>
          <a:bodyPr>
            <a:normAutofit/>
          </a:bodyPr>
          <a:lstStyle/>
          <a:p>
            <a:r>
              <a:rPr lang="en-US" sz="3200" b="1" i="1" dirty="0"/>
              <a:t>Article 20 </a:t>
            </a:r>
            <a:endParaRPr lang="en-US" sz="3200" dirty="0"/>
          </a:p>
          <a:p>
            <a:r>
              <a:rPr lang="en-US" sz="3200" dirty="0"/>
              <a:t>1. Any propaganda for war shall be prohibited by law. </a:t>
            </a:r>
          </a:p>
          <a:p>
            <a:r>
              <a:rPr lang="en-US" sz="3200" dirty="0"/>
              <a:t>2. Any </a:t>
            </a:r>
            <a:r>
              <a:rPr lang="en-US" sz="3200" dirty="0">
                <a:solidFill>
                  <a:srgbClr val="C00000"/>
                </a:solidFill>
              </a:rPr>
              <a:t>advocacy of national, racial or religious hatred </a:t>
            </a:r>
            <a:r>
              <a:rPr lang="en-US" sz="3200" dirty="0"/>
              <a:t>that constitutes </a:t>
            </a:r>
            <a:r>
              <a:rPr lang="en-US" sz="3200" dirty="0">
                <a:solidFill>
                  <a:srgbClr val="C00000"/>
                </a:solidFill>
              </a:rPr>
              <a:t>incitement to discrimination</a:t>
            </a:r>
            <a:r>
              <a:rPr lang="en-US" sz="3200" dirty="0"/>
              <a:t>, </a:t>
            </a:r>
            <a:r>
              <a:rPr lang="en-US" sz="3200" dirty="0">
                <a:solidFill>
                  <a:srgbClr val="C00000"/>
                </a:solidFill>
              </a:rPr>
              <a:t>hostility or violence</a:t>
            </a:r>
            <a:r>
              <a:rPr lang="en-US" sz="3200" dirty="0"/>
              <a:t> shall be prohibited by law. </a:t>
            </a:r>
          </a:p>
          <a:p>
            <a:endParaRPr lang="pt-PT" sz="3200" dirty="0"/>
          </a:p>
        </p:txBody>
      </p:sp>
    </p:spTree>
    <p:extLst>
      <p:ext uri="{BB962C8B-B14F-4D97-AF65-F5344CB8AC3E}">
        <p14:creationId xmlns:p14="http://schemas.microsoft.com/office/powerpoint/2010/main" val="1183286133"/>
      </p:ext>
    </p:extLst>
  </p:cSld>
  <p:clrMapOvr>
    <a:masterClrMapping/>
  </p:clrMapOvr>
</p:sld>
</file>

<file path=ppt/theme/theme1.xml><?xml version="1.0" encoding="utf-8"?>
<a:theme xmlns:a="http://schemas.openxmlformats.org/drawingml/2006/main" name="Bas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ase">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Base</Template>
  <TotalTime>1022</TotalTime>
  <Words>3220</Words>
  <Application>Microsoft Office PowerPoint</Application>
  <PresentationFormat>Ecrã Panorâmico</PresentationFormat>
  <Paragraphs>286</Paragraphs>
  <Slides>42</Slides>
  <Notes>22</Notes>
  <HiddenSlides>0</HiddenSlides>
  <MMClips>0</MMClips>
  <ScaleCrop>false</ScaleCrop>
  <HeadingPairs>
    <vt:vector size="6" baseType="variant">
      <vt:variant>
        <vt:lpstr>Tipos de letra usados</vt:lpstr>
      </vt:variant>
      <vt:variant>
        <vt:i4>8</vt:i4>
      </vt:variant>
      <vt:variant>
        <vt:lpstr>Tema</vt:lpstr>
      </vt:variant>
      <vt:variant>
        <vt:i4>1</vt:i4>
      </vt:variant>
      <vt:variant>
        <vt:lpstr>Títulos dos diapositivos</vt:lpstr>
      </vt:variant>
      <vt:variant>
        <vt:i4>42</vt:i4>
      </vt:variant>
    </vt:vector>
  </HeadingPairs>
  <TitlesOfParts>
    <vt:vector size="51" baseType="lpstr">
      <vt:lpstr>Arial</vt:lpstr>
      <vt:lpstr>Arial Black</vt:lpstr>
      <vt:lpstr>Calibri</vt:lpstr>
      <vt:lpstr>Candara</vt:lpstr>
      <vt:lpstr>Corbel</vt:lpstr>
      <vt:lpstr>Futura Std</vt:lpstr>
      <vt:lpstr>Tahoma</vt:lpstr>
      <vt:lpstr>Times New Roman</vt:lpstr>
      <vt:lpstr>Base</vt:lpstr>
      <vt:lpstr>FREEDOM OF EXPRESSION AND HATE SPEECH</vt:lpstr>
      <vt:lpstr>Apresentação do PowerPoint</vt:lpstr>
      <vt:lpstr>Origins of the concept of hate speech </vt:lpstr>
      <vt:lpstr>Basic ideas of militant democracy  </vt:lpstr>
      <vt:lpstr>ECHR Council of Europe 1953</vt:lpstr>
      <vt:lpstr>ICCPR (1966)</vt:lpstr>
      <vt:lpstr>Convention on the Prevention and Punishment of the Crime of Genocide  (1948) </vt:lpstr>
      <vt:lpstr>Racial Discrimination Convention (1965)  </vt:lpstr>
      <vt:lpstr>ICCPR (1966)</vt:lpstr>
      <vt:lpstr>Relevant distinctions </vt:lpstr>
      <vt:lpstr>Hate speech</vt:lpstr>
      <vt:lpstr>Apresentação do PowerPoint</vt:lpstr>
      <vt:lpstr>ECHR criteria to assess speech </vt:lpstr>
      <vt:lpstr>General Policy Recommendation N°15 European Commission on Racism and Intolerance, 08-12-2015</vt:lpstr>
      <vt:lpstr>The essencial functions of freedom of speech must be preserved </vt:lpstr>
      <vt:lpstr>Free speech: freedom to discuss controversial topics </vt:lpstr>
      <vt:lpstr>Danger of overusing vague restrictive concepts  </vt:lpstr>
      <vt:lpstr>General Policy Recommendation N°15 European Commission on Racism and Intolerance, 08-12-2015</vt:lpstr>
      <vt:lpstr>UN Human Rights Committee’s General Comment No. 34,  Article 19: Freedoms of Opinion and Expression, of 12 September 2011,</vt:lpstr>
      <vt:lpstr>John Locke: the ethics of public debate </vt:lpstr>
      <vt:lpstr>Hustler Magazine v. Falwell 485 U.S. 46 (1988) </vt:lpstr>
      <vt:lpstr>Hustler Magazine v. Falwell 485 U.S. 46 (1988) </vt:lpstr>
      <vt:lpstr>Hustler Magazine v. Falwell 485 U.S. 46 (1988) </vt:lpstr>
      <vt:lpstr>Hustler Magazine v. Falwell 485 U.S. 46 (1988) </vt:lpstr>
      <vt:lpstr>Otto-Preminger Institute v. Austria (1994)</vt:lpstr>
      <vt:lpstr>Otto-Preminger Institute v. Austria (1994)</vt:lpstr>
      <vt:lpstr>Charlie Hebdo  Court d’Appel, Paris 12 March 2008 </vt:lpstr>
      <vt:lpstr> Charlie Hebdo  Court d’Appel, Paris 12 - March 2008  Charlie Hebdo  Court d’Appel, Paris 12 de Março de 2008 </vt:lpstr>
      <vt:lpstr>Jersild v. Denmark TEDH,19 Eur. H.R. Rep. at 1 (1994)</vt:lpstr>
      <vt:lpstr>Jersild v. Denmark TEDH,19 Eur. H.R. Rep. at 1 (1994)</vt:lpstr>
      <vt:lpstr>David Irving v Penguin Books and Deborah Lipstadt 11 of April 2000</vt:lpstr>
      <vt:lpstr>David Irving v Penguin Books and Deborah Lipstadt  11 Abril de 2000</vt:lpstr>
      <vt:lpstr>Garaudy v. France TEDH, 2003-IX Eur. Ct. H.R. 369</vt:lpstr>
      <vt:lpstr>Garaudy v. France TEDH, 2003-IX Eur. Ct. H.R. 369</vt:lpstr>
      <vt:lpstr>Snyder v. Phelps  131 S.Ct. 1207 (2011) </vt:lpstr>
      <vt:lpstr>Snyder v. Phelps 131 S.Ct. 1207 (2011) </vt:lpstr>
      <vt:lpstr>MARIYA ALEKHINA AND OTHERS v. RUSSIA App. No. 38004/12 ECHR III, 17-08-2018 </vt:lpstr>
      <vt:lpstr>MARIYA ALEKHINA AND OTHERS v. RUSSIA App. No. 38004/12 ECHR III, 17-08-2018 </vt:lpstr>
      <vt:lpstr>MARIYA ALEKHINA AND OTHERS v. RUSSIA App. No. 38004/12 ECHR III, 17-08-2018 </vt:lpstr>
      <vt:lpstr>MARIYA ALEKHINA AND OTHERS v. RUSSIA App. No. 38004/12 ECHR III, 17-08-2018 </vt:lpstr>
      <vt:lpstr>MARIYA ALEKHINA AND OTHERS v. RUSSIA App. No. 38004/12 ECHR III, 17-08-2018 </vt:lpstr>
      <vt:lpstr>MARIYA ALEKHINA AND OTHERS v. RUSSIA App. No. 38004/12 ECHR III, 17-08-2018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Jónatas Machado</dc:creator>
  <cp:lastModifiedBy>Jónatas Machado</cp:lastModifiedBy>
  <cp:revision>51</cp:revision>
  <dcterms:created xsi:type="dcterms:W3CDTF">2019-05-29T08:47:29Z</dcterms:created>
  <dcterms:modified xsi:type="dcterms:W3CDTF">2019-06-12T09:22:07Z</dcterms:modified>
</cp:coreProperties>
</file>