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7" r:id="rId3"/>
    <p:sldId id="257" r:id="rId4"/>
    <p:sldId id="258" r:id="rId5"/>
    <p:sldId id="270" r:id="rId6"/>
    <p:sldId id="259" r:id="rId7"/>
    <p:sldId id="260" r:id="rId8"/>
    <p:sldId id="261" r:id="rId9"/>
    <p:sldId id="262" r:id="rId10"/>
    <p:sldId id="263" r:id="rId11"/>
    <p:sldId id="264" r:id="rId12"/>
    <p:sldId id="268" r:id="rId13"/>
    <p:sldId id="266" r:id="rId14"/>
    <p:sldId id="269"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B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04" autoAdjust="0"/>
  </p:normalViewPr>
  <p:slideViewPr>
    <p:cSldViewPr>
      <p:cViewPr>
        <p:scale>
          <a:sx n="73" d="100"/>
          <a:sy n="73" d="100"/>
        </p:scale>
        <p:origin x="-418" y="-58"/>
      </p:cViewPr>
      <p:guideLst>
        <p:guide orient="horz" pos="2160"/>
        <p:guide pos="2880"/>
      </p:guideLst>
    </p:cSldViewPr>
  </p:slideViewPr>
  <p:notesTextViewPr>
    <p:cViewPr>
      <p:scale>
        <a:sx n="100" d="100"/>
        <a:sy n="100" d="100"/>
      </p:scale>
      <p:origin x="0" y="0"/>
    </p:cViewPr>
  </p:notesTextViewPr>
  <p:notesViewPr>
    <p:cSldViewPr>
      <p:cViewPr varScale="1">
        <p:scale>
          <a:sx n="103" d="100"/>
          <a:sy n="103" d="100"/>
        </p:scale>
        <p:origin x="-25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ri\AppData\Local\Microsoft\Windows\Temporary%20Internet%20Files\Content.Outlook\R0JDYGMP\Charts%20and%20data%20-%20CAR%20geo%20mobility%20-%20fv.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ri\AppData\Local\Microsoft\Windows\Temporary%20Internet%20Files\Content.Outlook\R0JDYGMP\inflow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ri\AppData\Local\Microsoft\Windows\Temporary%20Internet%20Files\Content.Outlook\R0JDYGMP\Charts%20and%20data%20-%20CAR%20geo%20mobility%20-%20fv.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ri\AppData\Local\Microsoft\Windows\Temporary%20Internet%20Files\Content.Outlook\R0JDYGMP\Charts%20and%20data%20-%20CAR%20geo%20mobility%20-%20fv.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ri\AppData\Local\Microsoft\Windows\Temporary%20Internet%20Files\Content.Outlook\R0JDYGMP\Charts%20and%20data%20-%20CAR%20geo%20mobility%20-%20f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546334986246914E-2"/>
          <c:y val="4.4396502963644398E-2"/>
          <c:w val="0.91147285419421553"/>
          <c:h val="0.75663645037149607"/>
        </c:manualLayout>
      </c:layout>
      <c:barChart>
        <c:barDir val="col"/>
        <c:grouping val="clustered"/>
        <c:varyColors val="0"/>
        <c:ser>
          <c:idx val="0"/>
          <c:order val="0"/>
          <c:tx>
            <c:strRef>
              <c:f>'Figure 4'!$O$11</c:f>
              <c:strCache>
                <c:ptCount val="1"/>
                <c:pt idx="0">
                  <c:v>2008</c:v>
                </c:pt>
              </c:strCache>
            </c:strRef>
          </c:tx>
          <c:invertIfNegative val="0"/>
          <c:cat>
            <c:strRef>
              <c:f>'Figure 4'!$N$12:$N$33</c:f>
              <c:strCache>
                <c:ptCount val="22"/>
                <c:pt idx="0">
                  <c:v>EU27</c:v>
                </c:pt>
                <c:pt idx="1">
                  <c:v>PL</c:v>
                </c:pt>
                <c:pt idx="2">
                  <c:v>SI</c:v>
                </c:pt>
                <c:pt idx="3">
                  <c:v>EE</c:v>
                </c:pt>
                <c:pt idx="4">
                  <c:v>HU</c:v>
                </c:pt>
                <c:pt idx="5">
                  <c:v>CZ</c:v>
                </c:pt>
                <c:pt idx="6">
                  <c:v>PT</c:v>
                </c:pt>
                <c:pt idx="7">
                  <c:v>FI</c:v>
                </c:pt>
                <c:pt idx="8">
                  <c:v>MT</c:v>
                </c:pt>
                <c:pt idx="9">
                  <c:v>EL</c:v>
                </c:pt>
                <c:pt idx="10">
                  <c:v>DK</c:v>
                </c:pt>
                <c:pt idx="11">
                  <c:v>NL</c:v>
                </c:pt>
                <c:pt idx="12">
                  <c:v>IT</c:v>
                </c:pt>
                <c:pt idx="13">
                  <c:v>FR</c:v>
                </c:pt>
                <c:pt idx="14">
                  <c:v>SE</c:v>
                </c:pt>
                <c:pt idx="15">
                  <c:v>DE</c:v>
                </c:pt>
                <c:pt idx="16">
                  <c:v>UK</c:v>
                </c:pt>
                <c:pt idx="17">
                  <c:v>AT</c:v>
                </c:pt>
                <c:pt idx="18">
                  <c:v>ES</c:v>
                </c:pt>
                <c:pt idx="19">
                  <c:v>BE</c:v>
                </c:pt>
                <c:pt idx="20">
                  <c:v>CY</c:v>
                </c:pt>
                <c:pt idx="21">
                  <c:v>IE</c:v>
                </c:pt>
              </c:strCache>
            </c:strRef>
          </c:cat>
          <c:val>
            <c:numRef>
              <c:f>'Figure 4'!$O$12:$O$33</c:f>
              <c:numCache>
                <c:formatCode>General</c:formatCode>
                <c:ptCount val="22"/>
                <c:pt idx="0">
                  <c:v>2.6322015471192</c:v>
                </c:pt>
                <c:pt idx="1">
                  <c:v>6.2352154684768062E-2</c:v>
                </c:pt>
                <c:pt idx="2">
                  <c:v>0.11278580949451451</c:v>
                </c:pt>
                <c:pt idx="3">
                  <c:v>0.2999210734017364</c:v>
                </c:pt>
                <c:pt idx="4">
                  <c:v>0.6053363123847133</c:v>
                </c:pt>
                <c:pt idx="5">
                  <c:v>0.62430323299888513</c:v>
                </c:pt>
                <c:pt idx="6">
                  <c:v>0.71218931510785466</c:v>
                </c:pt>
                <c:pt idx="7">
                  <c:v>0.8610332398878654</c:v>
                </c:pt>
                <c:pt idx="8">
                  <c:v>1.1306532663316582</c:v>
                </c:pt>
                <c:pt idx="9">
                  <c:v>1.4424044546816648</c:v>
                </c:pt>
                <c:pt idx="10">
                  <c:v>1.7493853992232873</c:v>
                </c:pt>
                <c:pt idx="11">
                  <c:v>1.7648248860539564</c:v>
                </c:pt>
                <c:pt idx="12">
                  <c:v>2.076868921279758</c:v>
                </c:pt>
                <c:pt idx="13">
                  <c:v>2.2305338056176978</c:v>
                </c:pt>
                <c:pt idx="14">
                  <c:v>2.4939321739517695</c:v>
                </c:pt>
                <c:pt idx="15">
                  <c:v>3.6882386519799568</c:v>
                </c:pt>
                <c:pt idx="16">
                  <c:v>3.7670097986207289</c:v>
                </c:pt>
                <c:pt idx="17">
                  <c:v>4.2191153788745703</c:v>
                </c:pt>
                <c:pt idx="18">
                  <c:v>4.3068627255904648</c:v>
                </c:pt>
                <c:pt idx="19">
                  <c:v>6.1491752764183421</c:v>
                </c:pt>
                <c:pt idx="20">
                  <c:v>9.3505793586634329</c:v>
                </c:pt>
                <c:pt idx="21">
                  <c:v>12.254233988709363</c:v>
                </c:pt>
              </c:numCache>
            </c:numRef>
          </c:val>
        </c:ser>
        <c:ser>
          <c:idx val="1"/>
          <c:order val="1"/>
          <c:tx>
            <c:strRef>
              <c:f>'Figure 4'!$P$11</c:f>
              <c:strCache>
                <c:ptCount val="1"/>
                <c:pt idx="0">
                  <c:v>2012</c:v>
                </c:pt>
              </c:strCache>
            </c:strRef>
          </c:tx>
          <c:invertIfNegative val="0"/>
          <c:cat>
            <c:strRef>
              <c:f>'Figure 4'!$N$12:$N$33</c:f>
              <c:strCache>
                <c:ptCount val="22"/>
                <c:pt idx="0">
                  <c:v>EU27</c:v>
                </c:pt>
                <c:pt idx="1">
                  <c:v>PL</c:v>
                </c:pt>
                <c:pt idx="2">
                  <c:v>SI</c:v>
                </c:pt>
                <c:pt idx="3">
                  <c:v>EE</c:v>
                </c:pt>
                <c:pt idx="4">
                  <c:v>HU</c:v>
                </c:pt>
                <c:pt idx="5">
                  <c:v>CZ</c:v>
                </c:pt>
                <c:pt idx="6">
                  <c:v>PT</c:v>
                </c:pt>
                <c:pt idx="7">
                  <c:v>FI</c:v>
                </c:pt>
                <c:pt idx="8">
                  <c:v>MT</c:v>
                </c:pt>
                <c:pt idx="9">
                  <c:v>EL</c:v>
                </c:pt>
                <c:pt idx="10">
                  <c:v>DK</c:v>
                </c:pt>
                <c:pt idx="11">
                  <c:v>NL</c:v>
                </c:pt>
                <c:pt idx="12">
                  <c:v>IT</c:v>
                </c:pt>
                <c:pt idx="13">
                  <c:v>FR</c:v>
                </c:pt>
                <c:pt idx="14">
                  <c:v>SE</c:v>
                </c:pt>
                <c:pt idx="15">
                  <c:v>DE</c:v>
                </c:pt>
                <c:pt idx="16">
                  <c:v>UK</c:v>
                </c:pt>
                <c:pt idx="17">
                  <c:v>AT</c:v>
                </c:pt>
                <c:pt idx="18">
                  <c:v>ES</c:v>
                </c:pt>
                <c:pt idx="19">
                  <c:v>BE</c:v>
                </c:pt>
                <c:pt idx="20">
                  <c:v>CY</c:v>
                </c:pt>
                <c:pt idx="21">
                  <c:v>IE</c:v>
                </c:pt>
              </c:strCache>
            </c:strRef>
          </c:cat>
          <c:val>
            <c:numRef>
              <c:f>'Figure 4'!$P$12:$P$33</c:f>
              <c:numCache>
                <c:formatCode>General</c:formatCode>
                <c:ptCount val="22"/>
                <c:pt idx="0">
                  <c:v>3.084440062222924</c:v>
                </c:pt>
                <c:pt idx="1">
                  <c:v>6.7143406582661352E-2</c:v>
                </c:pt>
                <c:pt idx="2">
                  <c:v>0.26478375992939102</c:v>
                </c:pt>
                <c:pt idx="3">
                  <c:v>0.33233632436025251</c:v>
                </c:pt>
                <c:pt idx="4">
                  <c:v>0.44760194654800006</c:v>
                </c:pt>
                <c:pt idx="5">
                  <c:v>0.6964222605658692</c:v>
                </c:pt>
                <c:pt idx="6">
                  <c:v>0.6138918906490699</c:v>
                </c:pt>
                <c:pt idx="7">
                  <c:v>1.1766157896902125</c:v>
                </c:pt>
                <c:pt idx="8">
                  <c:v>1.0575793184488835</c:v>
                </c:pt>
                <c:pt idx="9">
                  <c:v>1.5792457414356287</c:v>
                </c:pt>
                <c:pt idx="10">
                  <c:v>3.0756315347630312</c:v>
                </c:pt>
                <c:pt idx="11">
                  <c:v>2.0061295009707076</c:v>
                </c:pt>
                <c:pt idx="12">
                  <c:v>3.411309944798075</c:v>
                </c:pt>
                <c:pt idx="13">
                  <c:v>2.3542026195200028</c:v>
                </c:pt>
                <c:pt idx="14">
                  <c:v>2.5456643806733692</c:v>
                </c:pt>
                <c:pt idx="15">
                  <c:v>4.0524698122728591</c:v>
                </c:pt>
                <c:pt idx="16">
                  <c:v>4.8684880068782794</c:v>
                </c:pt>
                <c:pt idx="17">
                  <c:v>5.4582177446829228</c:v>
                </c:pt>
                <c:pt idx="18">
                  <c:v>4.3822304758901405</c:v>
                </c:pt>
                <c:pt idx="19">
                  <c:v>6.6374941394476581</c:v>
                </c:pt>
                <c:pt idx="20">
                  <c:v>14.142215173143009</c:v>
                </c:pt>
                <c:pt idx="21">
                  <c:v>11.099938550918944</c:v>
                </c:pt>
              </c:numCache>
            </c:numRef>
          </c:val>
        </c:ser>
        <c:dLbls>
          <c:showLegendKey val="0"/>
          <c:showVal val="0"/>
          <c:showCatName val="0"/>
          <c:showSerName val="0"/>
          <c:showPercent val="0"/>
          <c:showBubbleSize val="0"/>
        </c:dLbls>
        <c:gapWidth val="150"/>
        <c:axId val="6877184"/>
        <c:axId val="6878720"/>
      </c:barChart>
      <c:catAx>
        <c:axId val="6877184"/>
        <c:scaling>
          <c:orientation val="minMax"/>
        </c:scaling>
        <c:delete val="0"/>
        <c:axPos val="b"/>
        <c:majorTickMark val="out"/>
        <c:minorTickMark val="none"/>
        <c:tickLblPos val="nextTo"/>
        <c:txPr>
          <a:bodyPr/>
          <a:lstStyle/>
          <a:p>
            <a:pPr>
              <a:defRPr sz="1400">
                <a:latin typeface="+mj-lt"/>
              </a:defRPr>
            </a:pPr>
            <a:endParaRPr lang="en-US"/>
          </a:p>
        </c:txPr>
        <c:crossAx val="6878720"/>
        <c:crosses val="autoZero"/>
        <c:auto val="1"/>
        <c:lblAlgn val="ctr"/>
        <c:lblOffset val="100"/>
        <c:noMultiLvlLbl val="0"/>
      </c:catAx>
      <c:valAx>
        <c:axId val="6878720"/>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6877184"/>
        <c:crosses val="autoZero"/>
        <c:crossBetween val="between"/>
      </c:valAx>
    </c:plotArea>
    <c:legend>
      <c:legendPos val="b"/>
      <c:layout>
        <c:manualLayout>
          <c:xMode val="edge"/>
          <c:yMode val="edge"/>
          <c:x val="0.37920125277085615"/>
          <c:y val="0.93977464916061859"/>
          <c:w val="0.24159749445828771"/>
          <c:h val="6.0225350839381367E-2"/>
        </c:manualLayout>
      </c:layout>
      <c:overlay val="0"/>
      <c:txPr>
        <a:bodyPr/>
        <a:lstStyle/>
        <a:p>
          <a:pPr>
            <a:defRPr sz="2000">
              <a:latin typeface="+mj-lt"/>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ANNEXES!$R$18</c:f>
              <c:strCache>
                <c:ptCount val="1"/>
                <c:pt idx="0">
                  <c:v>EU nationals</c:v>
                </c:pt>
              </c:strCache>
            </c:strRef>
          </c:tx>
          <c:spPr>
            <a:solidFill>
              <a:schemeClr val="accent5">
                <a:lumMod val="50000"/>
              </a:schemeClr>
            </a:solidFill>
          </c:spPr>
          <c:invertIfNegative val="0"/>
          <c:cat>
            <c:multiLvlStrRef>
              <c:f>ANNEXES!$P$19:$Q$32</c:f>
              <c:multiLvlStrCache>
                <c:ptCount val="14"/>
                <c:lvl>
                  <c:pt idx="0">
                    <c:v>2008</c:v>
                  </c:pt>
                  <c:pt idx="1">
                    <c:v>2012</c:v>
                  </c:pt>
                  <c:pt idx="2">
                    <c:v>2008</c:v>
                  </c:pt>
                  <c:pt idx="3">
                    <c:v>2012</c:v>
                  </c:pt>
                  <c:pt idx="4">
                    <c:v>2008</c:v>
                  </c:pt>
                  <c:pt idx="5">
                    <c:v>2012</c:v>
                  </c:pt>
                  <c:pt idx="6">
                    <c:v>2008</c:v>
                  </c:pt>
                  <c:pt idx="7">
                    <c:v>2012</c:v>
                  </c:pt>
                  <c:pt idx="8">
                    <c:v>2008</c:v>
                  </c:pt>
                  <c:pt idx="9">
                    <c:v>2012</c:v>
                  </c:pt>
                  <c:pt idx="10">
                    <c:v>2008</c:v>
                  </c:pt>
                  <c:pt idx="11">
                    <c:v>2012</c:v>
                  </c:pt>
                  <c:pt idx="12">
                    <c:v>2008</c:v>
                  </c:pt>
                  <c:pt idx="13">
                    <c:v>2012</c:v>
                  </c:pt>
                </c:lvl>
                <c:lvl>
                  <c:pt idx="0">
                    <c:v>DE </c:v>
                  </c:pt>
                  <c:pt idx="2">
                    <c:v>DK</c:v>
                  </c:pt>
                  <c:pt idx="4">
                    <c:v>ES</c:v>
                  </c:pt>
                  <c:pt idx="6">
                    <c:v>IT</c:v>
                  </c:pt>
                  <c:pt idx="8">
                    <c:v>IE</c:v>
                  </c:pt>
                  <c:pt idx="10">
                    <c:v>NL</c:v>
                  </c:pt>
                  <c:pt idx="12">
                    <c:v>UK</c:v>
                  </c:pt>
                </c:lvl>
              </c:multiLvlStrCache>
            </c:multiLvlStrRef>
          </c:cat>
          <c:val>
            <c:numRef>
              <c:f>ANNEXES!$R$19:$R$32</c:f>
              <c:numCache>
                <c:formatCode>0.0</c:formatCode>
                <c:ptCount val="14"/>
                <c:pt idx="0">
                  <c:v>4.1264038605150848</c:v>
                </c:pt>
                <c:pt idx="1">
                  <c:v>7.7999609573086115</c:v>
                </c:pt>
                <c:pt idx="2">
                  <c:v>4.650652298453319</c:v>
                </c:pt>
                <c:pt idx="3">
                  <c:v>4.7167681268183799</c:v>
                </c:pt>
                <c:pt idx="4">
                  <c:v>3.4825639369462906</c:v>
                </c:pt>
                <c:pt idx="5">
                  <c:v>2.0181673292612863</c:v>
                </c:pt>
                <c:pt idx="6">
                  <c:v>3.3773621497667419</c:v>
                </c:pt>
                <c:pt idx="7">
                  <c:v>1.7523257781689046</c:v>
                </c:pt>
                <c:pt idx="8">
                  <c:v>15.949696765082951</c:v>
                </c:pt>
                <c:pt idx="9">
                  <c:v>4.3205904283210774</c:v>
                </c:pt>
                <c:pt idx="10">
                  <c:v>3.2942203965901715</c:v>
                </c:pt>
                <c:pt idx="11">
                  <c:v>3.9804755088603074</c:v>
                </c:pt>
                <c:pt idx="12">
                  <c:v>3.2157658540464249</c:v>
                </c:pt>
                <c:pt idx="13">
                  <c:v>2.4411254482870963</c:v>
                </c:pt>
              </c:numCache>
            </c:numRef>
          </c:val>
        </c:ser>
        <c:ser>
          <c:idx val="1"/>
          <c:order val="1"/>
          <c:tx>
            <c:strRef>
              <c:f>ANNEXES!$S$18</c:f>
              <c:strCache>
                <c:ptCount val="1"/>
                <c:pt idx="0">
                  <c:v>Total </c:v>
                </c:pt>
              </c:strCache>
            </c:strRef>
          </c:tx>
          <c:spPr>
            <a:solidFill>
              <a:schemeClr val="accent1">
                <a:alpha val="72000"/>
              </a:schemeClr>
            </a:solidFill>
            <a:ln>
              <a:solidFill>
                <a:schemeClr val="bg2"/>
              </a:solidFill>
              <a:prstDash val="dash"/>
            </a:ln>
          </c:spPr>
          <c:invertIfNegative val="0"/>
          <c:cat>
            <c:multiLvlStrRef>
              <c:f>ANNEXES!$P$19:$Q$32</c:f>
              <c:multiLvlStrCache>
                <c:ptCount val="14"/>
                <c:lvl>
                  <c:pt idx="0">
                    <c:v>2008</c:v>
                  </c:pt>
                  <c:pt idx="1">
                    <c:v>2012</c:v>
                  </c:pt>
                  <c:pt idx="2">
                    <c:v>2008</c:v>
                  </c:pt>
                  <c:pt idx="3">
                    <c:v>2012</c:v>
                  </c:pt>
                  <c:pt idx="4">
                    <c:v>2008</c:v>
                  </c:pt>
                  <c:pt idx="5">
                    <c:v>2012</c:v>
                  </c:pt>
                  <c:pt idx="6">
                    <c:v>2008</c:v>
                  </c:pt>
                  <c:pt idx="7">
                    <c:v>2012</c:v>
                  </c:pt>
                  <c:pt idx="8">
                    <c:v>2008</c:v>
                  </c:pt>
                  <c:pt idx="9">
                    <c:v>2012</c:v>
                  </c:pt>
                  <c:pt idx="10">
                    <c:v>2008</c:v>
                  </c:pt>
                  <c:pt idx="11">
                    <c:v>2012</c:v>
                  </c:pt>
                  <c:pt idx="12">
                    <c:v>2008</c:v>
                  </c:pt>
                  <c:pt idx="13">
                    <c:v>2012</c:v>
                  </c:pt>
                </c:lvl>
                <c:lvl>
                  <c:pt idx="0">
                    <c:v>DE </c:v>
                  </c:pt>
                  <c:pt idx="2">
                    <c:v>DK</c:v>
                  </c:pt>
                  <c:pt idx="4">
                    <c:v>ES</c:v>
                  </c:pt>
                  <c:pt idx="6">
                    <c:v>IT</c:v>
                  </c:pt>
                  <c:pt idx="8">
                    <c:v>IE</c:v>
                  </c:pt>
                  <c:pt idx="10">
                    <c:v>NL</c:v>
                  </c:pt>
                  <c:pt idx="12">
                    <c:v>UK</c:v>
                  </c:pt>
                </c:lvl>
              </c:multiLvlStrCache>
            </c:multiLvlStrRef>
          </c:cat>
          <c:val>
            <c:numRef>
              <c:f>ANNEXES!$S$19:$S$32</c:f>
              <c:numCache>
                <c:formatCode>0.0</c:formatCode>
                <c:ptCount val="14"/>
                <c:pt idx="0">
                  <c:v>8.2968127706886765</c:v>
                </c:pt>
                <c:pt idx="1">
                  <c:v>13.207313844382703</c:v>
                </c:pt>
                <c:pt idx="2">
                  <c:v>12.867912599293874</c:v>
                </c:pt>
                <c:pt idx="3">
                  <c:v>12.549556349269494</c:v>
                </c:pt>
                <c:pt idx="4">
                  <c:v>13.117756031073986</c:v>
                </c:pt>
                <c:pt idx="5">
                  <c:v>6.4943521239028765</c:v>
                </c:pt>
                <c:pt idx="6">
                  <c:v>8.4291520236646544</c:v>
                </c:pt>
                <c:pt idx="7">
                  <c:v>5.8979657729919683</c:v>
                </c:pt>
                <c:pt idx="8">
                  <c:v>25.461189632024119</c:v>
                </c:pt>
                <c:pt idx="9">
                  <c:v>11.515464549664641</c:v>
                </c:pt>
                <c:pt idx="10">
                  <c:v>8.748095672650205</c:v>
                </c:pt>
                <c:pt idx="11">
                  <c:v>9.7840998201287128</c:v>
                </c:pt>
                <c:pt idx="12">
                  <c:v>9.5823325953908629</c:v>
                </c:pt>
                <c:pt idx="13">
                  <c:v>7.8430998273998318</c:v>
                </c:pt>
              </c:numCache>
            </c:numRef>
          </c:val>
        </c:ser>
        <c:dLbls>
          <c:showLegendKey val="0"/>
          <c:showVal val="0"/>
          <c:showCatName val="0"/>
          <c:showSerName val="0"/>
          <c:showPercent val="0"/>
          <c:showBubbleSize val="0"/>
        </c:dLbls>
        <c:gapWidth val="190"/>
        <c:overlap val="46"/>
        <c:axId val="40964480"/>
        <c:axId val="40966016"/>
      </c:barChart>
      <c:catAx>
        <c:axId val="40964480"/>
        <c:scaling>
          <c:orientation val="minMax"/>
        </c:scaling>
        <c:delete val="0"/>
        <c:axPos val="b"/>
        <c:majorTickMark val="none"/>
        <c:minorTickMark val="none"/>
        <c:tickLblPos val="nextTo"/>
        <c:txPr>
          <a:bodyPr/>
          <a:lstStyle/>
          <a:p>
            <a:pPr>
              <a:defRPr sz="1200">
                <a:latin typeface="+mj-lt"/>
              </a:defRPr>
            </a:pPr>
            <a:endParaRPr lang="en-US"/>
          </a:p>
        </c:txPr>
        <c:crossAx val="40966016"/>
        <c:crosses val="autoZero"/>
        <c:auto val="1"/>
        <c:lblAlgn val="ctr"/>
        <c:lblOffset val="100"/>
        <c:noMultiLvlLbl val="0"/>
      </c:catAx>
      <c:valAx>
        <c:axId val="40966016"/>
        <c:scaling>
          <c:orientation val="minMax"/>
        </c:scaling>
        <c:delete val="0"/>
        <c:axPos val="l"/>
        <c:majorGridlines/>
        <c:numFmt formatCode="0" sourceLinked="0"/>
        <c:majorTickMark val="none"/>
        <c:minorTickMark val="none"/>
        <c:tickLblPos val="nextTo"/>
        <c:txPr>
          <a:bodyPr/>
          <a:lstStyle/>
          <a:p>
            <a:pPr>
              <a:defRPr sz="1400">
                <a:latin typeface="+mj-lt"/>
              </a:defRPr>
            </a:pPr>
            <a:endParaRPr lang="en-US"/>
          </a:p>
        </c:txPr>
        <c:crossAx val="40964480"/>
        <c:crosses val="autoZero"/>
        <c:crossBetween val="between"/>
      </c:valAx>
    </c:plotArea>
    <c:legend>
      <c:legendPos val="r"/>
      <c:layout/>
      <c:overlay val="0"/>
      <c:txPr>
        <a:bodyPr/>
        <a:lstStyle/>
        <a:p>
          <a:pPr>
            <a:defRPr sz="1400">
              <a:latin typeface="+mj-lt"/>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cat>
            <c:strRef>
              <c:f>'Figure 3'!$A$13:$A$19</c:f>
              <c:strCache>
                <c:ptCount val="7"/>
                <c:pt idx="0">
                  <c:v>EU27: between 27 countries</c:v>
                </c:pt>
                <c:pt idx="1">
                  <c:v>Canada: between Quebec and 9 other provinces/territories</c:v>
                </c:pt>
                <c:pt idx="2">
                  <c:v>EU15: between NUTS-1 regions within countries</c:v>
                </c:pt>
                <c:pt idx="3">
                  <c:v>Canada: between 10 provinces/territories</c:v>
                </c:pt>
                <c:pt idx="4">
                  <c:v>US: between 4 main regions</c:v>
                </c:pt>
                <c:pt idx="5">
                  <c:v>Australia: between 8 states/territories</c:v>
                </c:pt>
                <c:pt idx="6">
                  <c:v>US: between 50 states</c:v>
                </c:pt>
              </c:strCache>
            </c:strRef>
          </c:cat>
          <c:val>
            <c:numRef>
              <c:f>'Figure 3'!$B$13:$B$19</c:f>
              <c:numCache>
                <c:formatCode>General</c:formatCode>
                <c:ptCount val="7"/>
                <c:pt idx="0">
                  <c:v>0.28999999999999998</c:v>
                </c:pt>
                <c:pt idx="1">
                  <c:v>0.39</c:v>
                </c:pt>
                <c:pt idx="2">
                  <c:v>0.95</c:v>
                </c:pt>
                <c:pt idx="3">
                  <c:v>0.98</c:v>
                </c:pt>
                <c:pt idx="4">
                  <c:v>1.24</c:v>
                </c:pt>
                <c:pt idx="5">
                  <c:v>1.5</c:v>
                </c:pt>
                <c:pt idx="6">
                  <c:v>2.4</c:v>
                </c:pt>
              </c:numCache>
            </c:numRef>
          </c:val>
        </c:ser>
        <c:dLbls>
          <c:showLegendKey val="0"/>
          <c:showVal val="0"/>
          <c:showCatName val="0"/>
          <c:showSerName val="0"/>
          <c:showPercent val="0"/>
          <c:showBubbleSize val="0"/>
        </c:dLbls>
        <c:gapWidth val="150"/>
        <c:axId val="40996864"/>
        <c:axId val="40998400"/>
      </c:barChart>
      <c:catAx>
        <c:axId val="40996864"/>
        <c:scaling>
          <c:orientation val="minMax"/>
        </c:scaling>
        <c:delete val="0"/>
        <c:axPos val="l"/>
        <c:majorTickMark val="out"/>
        <c:minorTickMark val="none"/>
        <c:tickLblPos val="nextTo"/>
        <c:txPr>
          <a:bodyPr/>
          <a:lstStyle/>
          <a:p>
            <a:pPr>
              <a:defRPr sz="1400">
                <a:latin typeface="+mj-lt"/>
              </a:defRPr>
            </a:pPr>
            <a:endParaRPr lang="en-US"/>
          </a:p>
        </c:txPr>
        <c:crossAx val="40998400"/>
        <c:crosses val="autoZero"/>
        <c:auto val="1"/>
        <c:lblAlgn val="r"/>
        <c:lblOffset val="100"/>
        <c:noMultiLvlLbl val="0"/>
      </c:catAx>
      <c:valAx>
        <c:axId val="40998400"/>
        <c:scaling>
          <c:orientation val="minMax"/>
        </c:scaling>
        <c:delete val="0"/>
        <c:axPos val="b"/>
        <c:majorGridlines/>
        <c:numFmt formatCode="General" sourceLinked="1"/>
        <c:majorTickMark val="out"/>
        <c:minorTickMark val="none"/>
        <c:tickLblPos val="nextTo"/>
        <c:crossAx val="4099686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'Figure 8'!$B$1:$O$1</c:f>
              <c:strCache>
                <c:ptCount val="14"/>
                <c:pt idx="0">
                  <c:v> Lack of language skills</c:v>
                </c:pt>
                <c:pt idx="1">
                  <c:v>Finding a job</c:v>
                </c:pt>
                <c:pt idx="2">
                  <c:v>Finding a suitable housing </c:v>
                </c:pt>
                <c:pt idx="3">
                  <c:v>Adapting to a different culture </c:v>
                </c:pt>
                <c:pt idx="4">
                  <c:v>Dealing with the necessary adinistrative formalities </c:v>
                </c:pt>
                <c:pt idx="5">
                  <c:v>Accessing health care and other social benefits</c:v>
                </c:pt>
                <c:pt idx="6">
                  <c:v>Obtaining a work permit</c:v>
                </c:pt>
                <c:pt idx="7">
                  <c:v>Finding a job for my partner / spouse</c:v>
                </c:pt>
                <c:pt idx="8">
                  <c:v>Having my educational and professional qualifications recognised </c:v>
                </c:pt>
                <c:pt idx="9">
                  <c:v>having my pension rights transferred</c:v>
                </c:pt>
                <c:pt idx="10">
                  <c:v>Problems to return home and integrate inot professional or private life</c:v>
                </c:pt>
                <c:pt idx="11">
                  <c:v>Problems with income taxes or similar</c:v>
                </c:pt>
                <c:pt idx="12">
                  <c:v>Access to childcare, school or university for your children</c:v>
                </c:pt>
                <c:pt idx="13">
                  <c:v>Other</c:v>
                </c:pt>
              </c:strCache>
            </c:strRef>
          </c:cat>
          <c:val>
            <c:numRef>
              <c:f>'Figure 8'!$B$2:$O$2</c:f>
              <c:numCache>
                <c:formatCode>0%</c:formatCode>
                <c:ptCount val="14"/>
                <c:pt idx="0">
                  <c:v>0.52</c:v>
                </c:pt>
                <c:pt idx="1">
                  <c:v>0.24</c:v>
                </c:pt>
                <c:pt idx="2">
                  <c:v>0.16</c:v>
                </c:pt>
                <c:pt idx="3">
                  <c:v>0.16</c:v>
                </c:pt>
                <c:pt idx="4">
                  <c:v>0.13</c:v>
                </c:pt>
                <c:pt idx="5">
                  <c:v>0.11</c:v>
                </c:pt>
                <c:pt idx="6">
                  <c:v>0.1</c:v>
                </c:pt>
                <c:pt idx="7">
                  <c:v>0.1</c:v>
                </c:pt>
                <c:pt idx="8">
                  <c:v>0.1</c:v>
                </c:pt>
                <c:pt idx="9">
                  <c:v>0.09</c:v>
                </c:pt>
                <c:pt idx="10">
                  <c:v>0.06</c:v>
                </c:pt>
                <c:pt idx="11">
                  <c:v>0.04</c:v>
                </c:pt>
                <c:pt idx="12">
                  <c:v>0.04</c:v>
                </c:pt>
                <c:pt idx="13">
                  <c:v>0.02</c:v>
                </c:pt>
              </c:numCache>
            </c:numRef>
          </c:val>
        </c:ser>
        <c:dLbls>
          <c:showLegendKey val="0"/>
          <c:showVal val="0"/>
          <c:showCatName val="0"/>
          <c:showSerName val="0"/>
          <c:showPercent val="0"/>
          <c:showBubbleSize val="0"/>
        </c:dLbls>
        <c:gapWidth val="150"/>
        <c:axId val="41072896"/>
        <c:axId val="41074688"/>
      </c:barChart>
      <c:catAx>
        <c:axId val="41072896"/>
        <c:scaling>
          <c:orientation val="minMax"/>
        </c:scaling>
        <c:delete val="0"/>
        <c:axPos val="l"/>
        <c:majorTickMark val="out"/>
        <c:minorTickMark val="none"/>
        <c:tickLblPos val="nextTo"/>
        <c:crossAx val="41074688"/>
        <c:crosses val="autoZero"/>
        <c:auto val="1"/>
        <c:lblAlgn val="ctr"/>
        <c:lblOffset val="100"/>
        <c:noMultiLvlLbl val="0"/>
      </c:catAx>
      <c:valAx>
        <c:axId val="41074688"/>
        <c:scaling>
          <c:orientation val="minMax"/>
        </c:scaling>
        <c:delete val="0"/>
        <c:axPos val="b"/>
        <c:majorGridlines/>
        <c:numFmt formatCode="0%" sourceLinked="1"/>
        <c:majorTickMark val="out"/>
        <c:minorTickMark val="none"/>
        <c:tickLblPos val="nextTo"/>
        <c:crossAx val="41072896"/>
        <c:crosses val="autoZero"/>
        <c:crossBetween val="between"/>
      </c:valAx>
    </c:plotArea>
    <c:plotVisOnly val="1"/>
    <c:dispBlanksAs val="gap"/>
    <c:showDLblsOverMax val="0"/>
  </c:chart>
  <c:txPr>
    <a:bodyPr/>
    <a:lstStyle/>
    <a:p>
      <a:pPr>
        <a:defRPr sz="1050">
          <a:latin typeface="+mj-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'Figure 10'!$B$4</c:f>
              <c:strCache>
                <c:ptCount val="1"/>
                <c:pt idx="0">
                  <c:v>Relatives/friends</c:v>
                </c:pt>
              </c:strCache>
            </c:strRef>
          </c:tx>
          <c:spPr>
            <a:solidFill>
              <a:schemeClr val="accent5">
                <a:lumMod val="50000"/>
              </a:schemeClr>
            </a:solidFill>
          </c:spPr>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10'!$B$6:$B$20</c:f>
              <c:numCache>
                <c:formatCode>0</c:formatCode>
                <c:ptCount val="15"/>
                <c:pt idx="0">
                  <c:v>53.76</c:v>
                </c:pt>
                <c:pt idx="1">
                  <c:v>48.8</c:v>
                </c:pt>
                <c:pt idx="2">
                  <c:v>44.49</c:v>
                </c:pt>
                <c:pt idx="3">
                  <c:v>40.909999999999997</c:v>
                </c:pt>
                <c:pt idx="4">
                  <c:v>36.26</c:v>
                </c:pt>
                <c:pt idx="5">
                  <c:v>30.97</c:v>
                </c:pt>
                <c:pt idx="6">
                  <c:v>29.89</c:v>
                </c:pt>
                <c:pt idx="7">
                  <c:v>23.92</c:v>
                </c:pt>
                <c:pt idx="8">
                  <c:v>23.13</c:v>
                </c:pt>
                <c:pt idx="9">
                  <c:v>22.02</c:v>
                </c:pt>
                <c:pt idx="10">
                  <c:v>21.76</c:v>
                </c:pt>
                <c:pt idx="11">
                  <c:v>20.14</c:v>
                </c:pt>
                <c:pt idx="12">
                  <c:v>10.73</c:v>
                </c:pt>
                <c:pt idx="14">
                  <c:v>31.03</c:v>
                </c:pt>
              </c:numCache>
            </c:numRef>
          </c:val>
        </c:ser>
        <c:ser>
          <c:idx val="1"/>
          <c:order val="1"/>
          <c:tx>
            <c:strRef>
              <c:f>'Figure 10'!$C$4</c:f>
              <c:strCache>
                <c:ptCount val="1"/>
                <c:pt idx="0">
                  <c:v>Public employment services</c:v>
                </c:pt>
              </c:strCache>
            </c:strRef>
          </c:tx>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10'!$C$6:$C$20</c:f>
              <c:numCache>
                <c:formatCode>0</c:formatCode>
                <c:ptCount val="15"/>
                <c:pt idx="0">
                  <c:v>2.33</c:v>
                </c:pt>
                <c:pt idx="1">
                  <c:v>2.08</c:v>
                </c:pt>
                <c:pt idx="2">
                  <c:v>1.65</c:v>
                </c:pt>
                <c:pt idx="3">
                  <c:v>6.75</c:v>
                </c:pt>
                <c:pt idx="4">
                  <c:v>3.79</c:v>
                </c:pt>
                <c:pt idx="5">
                  <c:v>2.59</c:v>
                </c:pt>
                <c:pt idx="6">
                  <c:v>1.79</c:v>
                </c:pt>
                <c:pt idx="7">
                  <c:v>2.41</c:v>
                </c:pt>
                <c:pt idx="8">
                  <c:v>3.49</c:v>
                </c:pt>
                <c:pt idx="9">
                  <c:v>5.57</c:v>
                </c:pt>
                <c:pt idx="10">
                  <c:v>0.86</c:v>
                </c:pt>
                <c:pt idx="11">
                  <c:v>3.12</c:v>
                </c:pt>
                <c:pt idx="12">
                  <c:v>6.63</c:v>
                </c:pt>
                <c:pt idx="14">
                  <c:v>2.99</c:v>
                </c:pt>
              </c:numCache>
            </c:numRef>
          </c:val>
        </c:ser>
        <c:ser>
          <c:idx val="2"/>
          <c:order val="2"/>
          <c:tx>
            <c:strRef>
              <c:f>'Figure 10'!$D$4</c:f>
              <c:strCache>
                <c:ptCount val="1"/>
                <c:pt idx="0">
                  <c:v>Private employment services</c:v>
                </c:pt>
              </c:strCache>
            </c:strRef>
          </c:tx>
          <c:spPr>
            <a:solidFill>
              <a:srgbClr val="7030A0"/>
            </a:solidFill>
          </c:spPr>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10'!$D$6:$D$20</c:f>
              <c:numCache>
                <c:formatCode>0</c:formatCode>
                <c:ptCount val="15"/>
                <c:pt idx="0">
                  <c:v>4.3600000000000003</c:v>
                </c:pt>
                <c:pt idx="1">
                  <c:v>1.37</c:v>
                </c:pt>
                <c:pt idx="2">
                  <c:v>1.7</c:v>
                </c:pt>
                <c:pt idx="3">
                  <c:v>9.48</c:v>
                </c:pt>
                <c:pt idx="4">
                  <c:v>4.66</c:v>
                </c:pt>
                <c:pt idx="5">
                  <c:v>1.92</c:v>
                </c:pt>
                <c:pt idx="6">
                  <c:v>0</c:v>
                </c:pt>
                <c:pt idx="7">
                  <c:v>13.11</c:v>
                </c:pt>
                <c:pt idx="8">
                  <c:v>14.1</c:v>
                </c:pt>
                <c:pt idx="9">
                  <c:v>0.57999999999999996</c:v>
                </c:pt>
                <c:pt idx="10">
                  <c:v>1.55</c:v>
                </c:pt>
                <c:pt idx="11">
                  <c:v>3.16</c:v>
                </c:pt>
                <c:pt idx="12">
                  <c:v>0.55000000000000004</c:v>
                </c:pt>
                <c:pt idx="14">
                  <c:v>6.2</c:v>
                </c:pt>
              </c:numCache>
            </c:numRef>
          </c:val>
        </c:ser>
        <c:ser>
          <c:idx val="3"/>
          <c:order val="3"/>
          <c:tx>
            <c:strRef>
              <c:f>'Figure 10'!$E$4</c:f>
              <c:strCache>
                <c:ptCount val="1"/>
                <c:pt idx="0">
                  <c:v>Migrant or ethnic organisation</c:v>
                </c:pt>
              </c:strCache>
            </c:strRef>
          </c:tx>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10'!$E$6:$E$20</c:f>
              <c:numCache>
                <c:formatCode>0</c:formatCode>
                <c:ptCount val="15"/>
                <c:pt idx="0">
                  <c:v>5.67</c:v>
                </c:pt>
                <c:pt idx="1">
                  <c:v>0</c:v>
                </c:pt>
                <c:pt idx="2">
                  <c:v>0.09</c:v>
                </c:pt>
                <c:pt idx="3">
                  <c:v>1.03</c:v>
                </c:pt>
                <c:pt idx="4">
                  <c:v>0</c:v>
                </c:pt>
                <c:pt idx="5">
                  <c:v>0.45</c:v>
                </c:pt>
                <c:pt idx="6">
                  <c:v>0</c:v>
                </c:pt>
                <c:pt idx="7">
                  <c:v>0.19</c:v>
                </c:pt>
                <c:pt idx="8">
                  <c:v>0.97</c:v>
                </c:pt>
                <c:pt idx="9">
                  <c:v>0.05</c:v>
                </c:pt>
                <c:pt idx="10">
                  <c:v>0.19</c:v>
                </c:pt>
                <c:pt idx="11">
                  <c:v>0.26</c:v>
                </c:pt>
                <c:pt idx="12">
                  <c:v>0.2</c:v>
                </c:pt>
                <c:pt idx="14">
                  <c:v>0.47</c:v>
                </c:pt>
              </c:numCache>
            </c:numRef>
          </c:val>
        </c:ser>
        <c:ser>
          <c:idx val="4"/>
          <c:order val="4"/>
          <c:tx>
            <c:strRef>
              <c:f>'Figure 10'!$F$4</c:f>
              <c:strCache>
                <c:ptCount val="1"/>
                <c:pt idx="0">
                  <c:v>Other</c:v>
                </c:pt>
              </c:strCache>
            </c:strRef>
          </c:tx>
          <c:spPr>
            <a:solidFill>
              <a:srgbClr val="92D050"/>
            </a:solidFill>
          </c:spPr>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10'!$F$6:$F$20</c:f>
              <c:numCache>
                <c:formatCode>0</c:formatCode>
                <c:ptCount val="15"/>
                <c:pt idx="0">
                  <c:v>29.64</c:v>
                </c:pt>
                <c:pt idx="1">
                  <c:v>4.6100000000000003</c:v>
                </c:pt>
                <c:pt idx="2">
                  <c:v>5.61</c:v>
                </c:pt>
                <c:pt idx="3">
                  <c:v>24.27</c:v>
                </c:pt>
                <c:pt idx="4">
                  <c:v>3.89</c:v>
                </c:pt>
                <c:pt idx="5">
                  <c:v>15.42</c:v>
                </c:pt>
                <c:pt idx="6">
                  <c:v>5.83</c:v>
                </c:pt>
                <c:pt idx="7">
                  <c:v>7.96</c:v>
                </c:pt>
                <c:pt idx="8">
                  <c:v>9.4499999999999993</c:v>
                </c:pt>
                <c:pt idx="9">
                  <c:v>1.1200000000000001</c:v>
                </c:pt>
                <c:pt idx="10">
                  <c:v>1.61</c:v>
                </c:pt>
                <c:pt idx="11">
                  <c:v>4.38</c:v>
                </c:pt>
                <c:pt idx="12">
                  <c:v>13.52</c:v>
                </c:pt>
                <c:pt idx="14">
                  <c:v>6.67</c:v>
                </c:pt>
              </c:numCache>
            </c:numRef>
          </c:val>
        </c:ser>
        <c:ser>
          <c:idx val="5"/>
          <c:order val="5"/>
          <c:tx>
            <c:strRef>
              <c:f>'Figure 10'!$G$4</c:f>
              <c:strCache>
                <c:ptCount val="1"/>
                <c:pt idx="0">
                  <c:v>None</c:v>
                </c:pt>
              </c:strCache>
            </c:strRef>
          </c:tx>
          <c:spPr>
            <a:solidFill>
              <a:srgbClr val="FFC000"/>
            </a:solidFill>
          </c:spPr>
          <c:invertIfNegative val="0"/>
          <c:cat>
            <c:strRef>
              <c:f>'Figure 10'!$A$6:$A$20</c:f>
              <c:strCache>
                <c:ptCount val="15"/>
                <c:pt idx="0">
                  <c:v>GR</c:v>
                </c:pt>
                <c:pt idx="1">
                  <c:v>CY</c:v>
                </c:pt>
                <c:pt idx="2">
                  <c:v>PT</c:v>
                </c:pt>
                <c:pt idx="3">
                  <c:v>IE</c:v>
                </c:pt>
                <c:pt idx="4">
                  <c:v>FR</c:v>
                </c:pt>
                <c:pt idx="5">
                  <c:v>LU</c:v>
                </c:pt>
                <c:pt idx="6">
                  <c:v>LT</c:v>
                </c:pt>
                <c:pt idx="7">
                  <c:v>NL</c:v>
                </c:pt>
                <c:pt idx="8">
                  <c:v>UK</c:v>
                </c:pt>
                <c:pt idx="9">
                  <c:v>AT</c:v>
                </c:pt>
                <c:pt idx="10">
                  <c:v>ES</c:v>
                </c:pt>
                <c:pt idx="11">
                  <c:v>BE</c:v>
                </c:pt>
                <c:pt idx="12">
                  <c:v>SE</c:v>
                </c:pt>
                <c:pt idx="14">
                  <c:v>EU15</c:v>
                </c:pt>
              </c:strCache>
            </c:strRef>
          </c:cat>
          <c:val>
            <c:numRef>
              <c:f>'Figure 10'!$G$6:$G$20</c:f>
              <c:numCache>
                <c:formatCode>0</c:formatCode>
                <c:ptCount val="15"/>
                <c:pt idx="0">
                  <c:v>4.24</c:v>
                </c:pt>
                <c:pt idx="1">
                  <c:v>43.14</c:v>
                </c:pt>
                <c:pt idx="2">
                  <c:v>46.46</c:v>
                </c:pt>
                <c:pt idx="3">
                  <c:v>17.559999999999999</c:v>
                </c:pt>
                <c:pt idx="4">
                  <c:v>51.4</c:v>
                </c:pt>
                <c:pt idx="5">
                  <c:v>48.65</c:v>
                </c:pt>
                <c:pt idx="6">
                  <c:v>62.48</c:v>
                </c:pt>
                <c:pt idx="7">
                  <c:v>52.42</c:v>
                </c:pt>
                <c:pt idx="8">
                  <c:v>48.85</c:v>
                </c:pt>
                <c:pt idx="9">
                  <c:v>70.66</c:v>
                </c:pt>
                <c:pt idx="10">
                  <c:v>74.05</c:v>
                </c:pt>
                <c:pt idx="11">
                  <c:v>68.95</c:v>
                </c:pt>
                <c:pt idx="12">
                  <c:v>68.38</c:v>
                </c:pt>
                <c:pt idx="14">
                  <c:v>52.65</c:v>
                </c:pt>
              </c:numCache>
            </c:numRef>
          </c:val>
        </c:ser>
        <c:dLbls>
          <c:showLegendKey val="0"/>
          <c:showVal val="0"/>
          <c:showCatName val="0"/>
          <c:showSerName val="0"/>
          <c:showPercent val="0"/>
          <c:showBubbleSize val="0"/>
        </c:dLbls>
        <c:gapWidth val="150"/>
        <c:overlap val="100"/>
        <c:axId val="41435520"/>
        <c:axId val="41437056"/>
      </c:barChart>
      <c:catAx>
        <c:axId val="41435520"/>
        <c:scaling>
          <c:orientation val="minMax"/>
        </c:scaling>
        <c:delete val="0"/>
        <c:axPos val="b"/>
        <c:majorTickMark val="out"/>
        <c:minorTickMark val="none"/>
        <c:tickLblPos val="nextTo"/>
        <c:txPr>
          <a:bodyPr/>
          <a:lstStyle/>
          <a:p>
            <a:pPr>
              <a:defRPr sz="1400">
                <a:latin typeface="+mj-lt"/>
              </a:defRPr>
            </a:pPr>
            <a:endParaRPr lang="en-US"/>
          </a:p>
        </c:txPr>
        <c:crossAx val="41437056"/>
        <c:crosses val="autoZero"/>
        <c:auto val="1"/>
        <c:lblAlgn val="ctr"/>
        <c:lblOffset val="100"/>
        <c:noMultiLvlLbl val="0"/>
      </c:catAx>
      <c:valAx>
        <c:axId val="41437056"/>
        <c:scaling>
          <c:orientation val="minMax"/>
        </c:scaling>
        <c:delete val="0"/>
        <c:axPos val="l"/>
        <c:majorGridlines/>
        <c:numFmt formatCode="0%" sourceLinked="1"/>
        <c:majorTickMark val="out"/>
        <c:minorTickMark val="none"/>
        <c:tickLblPos val="nextTo"/>
        <c:txPr>
          <a:bodyPr/>
          <a:lstStyle/>
          <a:p>
            <a:pPr>
              <a:defRPr sz="1400">
                <a:latin typeface="+mj-lt"/>
              </a:defRPr>
            </a:pPr>
            <a:endParaRPr lang="en-US"/>
          </a:p>
        </c:txPr>
        <c:crossAx val="41435520"/>
        <c:crosses val="autoZero"/>
        <c:crossBetween val="between"/>
      </c:valAx>
    </c:plotArea>
    <c:legend>
      <c:legendPos val="b"/>
      <c:layout/>
      <c:overlay val="0"/>
      <c:txPr>
        <a:bodyPr/>
        <a:lstStyle/>
        <a:p>
          <a:pPr>
            <a:defRPr sz="1600">
              <a:latin typeface="+mj-lt"/>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06C52E-F3FC-45DC-AEC7-814D7B65FED6}" type="slidenum">
              <a:rPr lang="en-GB" altLang="en-US"/>
              <a:pPr/>
              <a:t>‹#›</a:t>
            </a:fld>
            <a:endParaRPr lang="en-GB" altLang="en-US"/>
          </a:p>
        </p:txBody>
      </p:sp>
    </p:spTree>
    <p:extLst>
      <p:ext uri="{BB962C8B-B14F-4D97-AF65-F5344CB8AC3E}">
        <p14:creationId xmlns:p14="http://schemas.microsoft.com/office/powerpoint/2010/main" val="3348978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8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4E9C22-E7BB-48DE-BAA2-5E7F2C130F89}" type="slidenum">
              <a:rPr lang="en-GB" altLang="en-US"/>
              <a:pPr/>
              <a:t>‹#›</a:t>
            </a:fld>
            <a:endParaRPr lang="en-GB" altLang="en-US"/>
          </a:p>
        </p:txBody>
      </p:sp>
    </p:spTree>
    <p:extLst>
      <p:ext uri="{BB962C8B-B14F-4D97-AF65-F5344CB8AC3E}">
        <p14:creationId xmlns:p14="http://schemas.microsoft.com/office/powerpoint/2010/main" val="14344852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a:t>
            </a:fld>
            <a:endParaRPr lang="en-GB" altLang="en-US"/>
          </a:p>
        </p:txBody>
      </p:sp>
    </p:spTree>
    <p:extLst>
      <p:ext uri="{BB962C8B-B14F-4D97-AF65-F5344CB8AC3E}">
        <p14:creationId xmlns:p14="http://schemas.microsoft.com/office/powerpoint/2010/main" val="272194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…Further efforts are</a:t>
            </a:r>
            <a:r>
              <a:rPr lang="en-IE" baseline="0" dirty="0" smtClean="0"/>
              <a:t> underway at EU level to upgrade EURES into a pan-European recruitment and placement tool</a:t>
            </a:r>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11</a:t>
            </a:fld>
            <a:endParaRPr lang="en-GB" altLang="en-US"/>
          </a:p>
        </p:txBody>
      </p:sp>
    </p:spTree>
    <p:extLst>
      <p:ext uri="{BB962C8B-B14F-4D97-AF65-F5344CB8AC3E}">
        <p14:creationId xmlns:p14="http://schemas.microsoft.com/office/powerpoint/2010/main" val="1345696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the majority of Member States allow the prolongation of export of unemployment benefits for up to six months. Only in the Czech Republic is the export period by default six months, although, in practice, the extension is often granted for four months. In some countries, such as Spain, the unemployed person has to prove that they are likely to find work during the extended period. In Germany and Poland, too, the extension of export of unemployment benefits is conditional on the positive assessment of opportunities for the applicant to find work abroad.</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Requirements in national provisions sometimes make it difficult, in practice, to export unemployment benefits abroad. In Hungary, a permanent address in the destination country is required, and a change of</a:t>
            </a:r>
          </a:p>
          <a:p>
            <a:r>
              <a:rPr lang="en-US" sz="1200" b="0" i="0" u="none" strike="noStrike" kern="1200" baseline="0" dirty="0" smtClean="0">
                <a:solidFill>
                  <a:schemeClr val="tx1"/>
                </a:solidFill>
                <a:latin typeface="Arial" charset="0"/>
                <a:ea typeface="+mn-ea"/>
                <a:cs typeface="+mn-cs"/>
              </a:rPr>
              <a:t>address must be notified to the competent authority. In addition, the job-seeker must be available for job offers from the home country. Other countries make some adjustments to standard provisions – for example, in Estonia, unemployed people who are granted the export of unemployment benefits to another EU country can refuse a job offer in the home country if the distance is such to justify the refusal.</a:t>
            </a:r>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12</a:t>
            </a:fld>
            <a:endParaRPr lang="en-GB" altLang="en-US"/>
          </a:p>
        </p:txBody>
      </p:sp>
    </p:spTree>
    <p:extLst>
      <p:ext uri="{BB962C8B-B14F-4D97-AF65-F5344CB8AC3E}">
        <p14:creationId xmlns:p14="http://schemas.microsoft.com/office/powerpoint/2010/main" val="1414036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IE" sz="1200" kern="1200" dirty="0" smtClean="0">
                <a:solidFill>
                  <a:schemeClr val="tx1"/>
                </a:solidFill>
                <a:latin typeface="Arial" charset="0"/>
                <a:ea typeface="+mn-ea"/>
                <a:cs typeface="+mn-cs"/>
              </a:rPr>
              <a:t>At national level, active labour market policies that provide financial incentives encouraging job-seekers to move to take up jobs have a role in addressing geographical labour mismatches. </a:t>
            </a:r>
          </a:p>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13</a:t>
            </a:fld>
            <a:endParaRPr lang="en-GB" altLang="en-US"/>
          </a:p>
        </p:txBody>
      </p:sp>
    </p:spTree>
    <p:extLst>
      <p:ext uri="{BB962C8B-B14F-4D97-AF65-F5344CB8AC3E}">
        <p14:creationId xmlns:p14="http://schemas.microsoft.com/office/powerpoint/2010/main" val="1414036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14</a:t>
            </a:fld>
            <a:endParaRPr lang="en-GB" altLang="en-US"/>
          </a:p>
        </p:txBody>
      </p:sp>
    </p:spTree>
    <p:extLst>
      <p:ext uri="{BB962C8B-B14F-4D97-AF65-F5344CB8AC3E}">
        <p14:creationId xmlns:p14="http://schemas.microsoft.com/office/powerpoint/2010/main" val="141403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In 2008, there were 8.9 million non EU citizens working in Europe and 5.8 million intra EU migrants. However recent </a:t>
            </a:r>
            <a:r>
              <a:rPr lang="en-US" sz="1200" kern="1200" dirty="0" err="1" smtClean="0">
                <a:solidFill>
                  <a:schemeClr val="tx1"/>
                </a:solidFill>
                <a:effectLst/>
                <a:latin typeface="Arial" charset="0"/>
                <a:ea typeface="+mn-ea"/>
                <a:cs typeface="+mn-cs"/>
              </a:rPr>
              <a:t>labour</a:t>
            </a:r>
            <a:r>
              <a:rPr lang="en-US" sz="1200" kern="1200" dirty="0" smtClean="0">
                <a:solidFill>
                  <a:schemeClr val="tx1"/>
                </a:solidFill>
                <a:effectLst/>
                <a:latin typeface="Arial" charset="0"/>
                <a:ea typeface="+mn-ea"/>
                <a:cs typeface="+mn-cs"/>
              </a:rPr>
              <a:t> migration within the EU is accounted for increasingly by internal EU mobility.</a:t>
            </a:r>
            <a:endParaRPr lang="en-I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East-West </a:t>
            </a:r>
            <a:r>
              <a:rPr lang="en-US" sz="1200" kern="1200" dirty="0" err="1" smtClean="0">
                <a:solidFill>
                  <a:schemeClr val="tx1"/>
                </a:solidFill>
                <a:effectLst/>
                <a:latin typeface="Arial" charset="0"/>
                <a:ea typeface="+mn-ea"/>
                <a:cs typeface="+mn-cs"/>
              </a:rPr>
              <a:t>labour</a:t>
            </a:r>
            <a:r>
              <a:rPr lang="en-US" sz="1200" kern="1200" dirty="0" smtClean="0">
                <a:solidFill>
                  <a:schemeClr val="tx1"/>
                </a:solidFill>
                <a:effectLst/>
                <a:latin typeface="Arial" charset="0"/>
                <a:ea typeface="+mn-ea"/>
                <a:cs typeface="+mn-cs"/>
              </a:rPr>
              <a:t> mobility dominates south-north flows, but outflows of nationals from southern European countries – Greece, Italy, Portugal and Spain – have been increasing as a consequence of the economic crisis. </a:t>
            </a:r>
            <a:endParaRPr lang="en-IE" sz="1200" kern="1200" dirty="0" smtClean="0">
              <a:solidFill>
                <a:schemeClr val="tx1"/>
              </a:solidFill>
              <a:effectLst/>
              <a:latin typeface="Arial" charset="0"/>
              <a:ea typeface="+mn-ea"/>
              <a:cs typeface="+mn-cs"/>
            </a:endParaRPr>
          </a:p>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3</a:t>
            </a:fld>
            <a:endParaRPr lang="en-GB" altLang="en-US"/>
          </a:p>
        </p:txBody>
      </p:sp>
    </p:spTree>
    <p:extLst>
      <p:ext uri="{BB962C8B-B14F-4D97-AF65-F5344CB8AC3E}">
        <p14:creationId xmlns:p14="http://schemas.microsoft.com/office/powerpoint/2010/main" val="207484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IE" sz="1200" b="1" kern="1200" dirty="0" smtClean="0">
                <a:solidFill>
                  <a:schemeClr val="tx1"/>
                </a:solidFill>
                <a:effectLst/>
                <a:latin typeface="Arial" charset="0"/>
                <a:ea typeface="+mn-ea"/>
                <a:cs typeface="+mn-cs"/>
              </a:rPr>
              <a:t>Countries with highest number of EU mobile workers are Germany (1,395.600 in 2008;</a:t>
            </a:r>
            <a:r>
              <a:rPr lang="en-IE" sz="1200" b="1" kern="1200" baseline="0" dirty="0" smtClean="0">
                <a:solidFill>
                  <a:schemeClr val="tx1"/>
                </a:solidFill>
                <a:effectLst/>
                <a:latin typeface="Arial" charset="0"/>
                <a:ea typeface="+mn-ea"/>
                <a:cs typeface="+mn-cs"/>
              </a:rPr>
              <a:t> 1,590.100 in 2012) </a:t>
            </a:r>
            <a:r>
              <a:rPr lang="en-IE" sz="1200" b="1" kern="1200" dirty="0" smtClean="0">
                <a:solidFill>
                  <a:schemeClr val="tx1"/>
                </a:solidFill>
                <a:effectLst/>
                <a:latin typeface="Arial" charset="0"/>
                <a:ea typeface="+mn-ea"/>
                <a:cs typeface="+mn-cs"/>
              </a:rPr>
              <a:t>and the UK (1,079.900 in 2008;</a:t>
            </a:r>
            <a:r>
              <a:rPr lang="en-IE" sz="1200" b="1" kern="1200" baseline="0" dirty="0" smtClean="0">
                <a:solidFill>
                  <a:schemeClr val="tx1"/>
                </a:solidFill>
                <a:effectLst/>
                <a:latin typeface="Arial" charset="0"/>
                <a:ea typeface="+mn-ea"/>
                <a:cs typeface="+mn-cs"/>
              </a:rPr>
              <a:t> 1,387.300 in 2012)</a:t>
            </a:r>
            <a:r>
              <a:rPr lang="en-IE" sz="1200" kern="1200" dirty="0" smtClean="0">
                <a:solidFill>
                  <a:schemeClr val="tx1"/>
                </a:solidFill>
                <a:effectLst/>
                <a:latin typeface="Arial" charset="0"/>
                <a:ea typeface="+mn-ea"/>
                <a:cs typeface="+mn-cs"/>
              </a:rPr>
              <a:t>. Also high in Italy due to recent naturalisation following lifting of restrictions for Bulgarians and Romanians. </a:t>
            </a:r>
          </a:p>
          <a:p>
            <a:pPr marL="171450" lvl="0" indent="-171450">
              <a:buFont typeface="Arial" panose="020B0604020202020204" pitchFamily="34" charset="0"/>
              <a:buChar char="•"/>
            </a:pPr>
            <a:r>
              <a:rPr lang="en-IE" sz="1200" b="1" kern="1200" dirty="0" smtClean="0">
                <a:solidFill>
                  <a:schemeClr val="tx1"/>
                </a:solidFill>
                <a:effectLst/>
                <a:latin typeface="Arial" charset="0"/>
                <a:ea typeface="+mn-ea"/>
                <a:cs typeface="+mn-cs"/>
              </a:rPr>
              <a:t>However the share of EU mobile workers in Germany and the UK account for less than 5% of their total working population.</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IE" sz="1200" kern="1200" dirty="0" smtClean="0">
                <a:solidFill>
                  <a:schemeClr val="tx1"/>
                </a:solidFill>
                <a:effectLst/>
                <a:latin typeface="Arial" charset="0"/>
                <a:ea typeface="+mn-ea"/>
                <a:cs typeface="+mn-cs"/>
              </a:rPr>
              <a:t>Small countries such as Ireland and Cyprus have comparatively high share of EU mobile workers. Declining trend in Ireland due to the economic crisis. Recession hit Cyprus later, after 2012. </a:t>
            </a:r>
          </a:p>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4</a:t>
            </a:fld>
            <a:endParaRPr lang="en-GB" altLang="en-US"/>
          </a:p>
        </p:txBody>
      </p:sp>
    </p:spTree>
    <p:extLst>
      <p:ext uri="{BB962C8B-B14F-4D97-AF65-F5344CB8AC3E}">
        <p14:creationId xmlns:p14="http://schemas.microsoft.com/office/powerpoint/2010/main" val="3158033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This charts</a:t>
            </a:r>
            <a:r>
              <a:rPr lang="en-IE" baseline="0" dirty="0" smtClean="0"/>
              <a:t> refers to general mobility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General mobility figures – drawing from national sources (mainly population registers) - are here provided as proxy of </a:t>
            </a:r>
            <a:r>
              <a:rPr lang="en-US" sz="1200" b="0" i="0" u="none" strike="noStrike" kern="1200" baseline="0" dirty="0" err="1" smtClean="0">
                <a:solidFill>
                  <a:schemeClr val="tx1"/>
                </a:solidFill>
                <a:latin typeface="Arial" charset="0"/>
                <a:ea typeface="+mn-ea"/>
                <a:cs typeface="+mn-cs"/>
              </a:rPr>
              <a:t>labour</a:t>
            </a:r>
            <a:r>
              <a:rPr lang="en-US" sz="1200" b="0" i="0" u="none" strike="noStrike" kern="1200" baseline="0" dirty="0" smtClean="0">
                <a:solidFill>
                  <a:schemeClr val="tx1"/>
                </a:solidFill>
                <a:latin typeface="Arial" charset="0"/>
                <a:ea typeface="+mn-ea"/>
                <a:cs typeface="+mn-cs"/>
              </a:rPr>
              <a:t> migration within the EU…</a:t>
            </a:r>
            <a:r>
              <a:rPr lang="en-IE" sz="1200" b="0" i="0" u="none" strike="noStrike" kern="1200" baseline="0" dirty="0" smtClean="0">
                <a:solidFill>
                  <a:schemeClr val="tx1"/>
                </a:solidFill>
                <a:latin typeface="Arial" charset="0"/>
                <a:ea typeface="+mn-ea"/>
                <a:cs typeface="+mn-cs"/>
              </a:rPr>
              <a:t>most intra-</a:t>
            </a:r>
            <a:r>
              <a:rPr lang="en-US" sz="1200" b="0" i="0" u="none" strike="noStrike" kern="1200" baseline="0" dirty="0" smtClean="0">
                <a:solidFill>
                  <a:schemeClr val="tx1"/>
                </a:solidFill>
                <a:latin typeface="Arial" charset="0"/>
                <a:ea typeface="+mn-ea"/>
                <a:cs typeface="+mn-cs"/>
              </a:rPr>
              <a:t>EU migration is directly or indirectly employment-related.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Total inflow rates include ALL (also returning nationals) while figure for EU nationals excludes returning nationals </a:t>
            </a:r>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5</a:t>
            </a:fld>
            <a:endParaRPr lang="en-GB" altLang="en-US"/>
          </a:p>
        </p:txBody>
      </p:sp>
    </p:spTree>
    <p:extLst>
      <p:ext uri="{BB962C8B-B14F-4D97-AF65-F5344CB8AC3E}">
        <p14:creationId xmlns:p14="http://schemas.microsoft.com/office/powerpoint/2010/main" val="2074848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IE" sz="1200" kern="1200" dirty="0" smtClean="0">
                <a:solidFill>
                  <a:schemeClr val="tx1"/>
                </a:solidFill>
                <a:effectLst/>
                <a:latin typeface="Arial" charset="0"/>
                <a:ea typeface="+mn-ea"/>
                <a:cs typeface="+mn-cs"/>
              </a:rPr>
              <a:t>This chart (OECD source) compares the annual mobility rates within and between EU countries with labour flows inside the United States. </a:t>
            </a:r>
          </a:p>
          <a:p>
            <a:pPr marL="171450" lvl="0" indent="-171450">
              <a:buFont typeface="Arial" panose="020B0604020202020204" pitchFamily="34" charset="0"/>
              <a:buChar char="•"/>
            </a:pPr>
            <a:r>
              <a:rPr lang="en-IE" sz="1200" kern="1200" dirty="0" smtClean="0">
                <a:solidFill>
                  <a:schemeClr val="tx1"/>
                </a:solidFill>
                <a:effectLst/>
                <a:latin typeface="Arial" charset="0"/>
                <a:ea typeface="+mn-ea"/>
                <a:cs typeface="+mn-cs"/>
              </a:rPr>
              <a:t>The annual mobility rate between EU 27 countries is only around 0.29% of the total EU population, while in the US the annual mobility rate between the 50 States is 2.4%.</a:t>
            </a:r>
          </a:p>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6</a:t>
            </a:fld>
            <a:endParaRPr lang="en-GB" altLang="en-US"/>
          </a:p>
        </p:txBody>
      </p:sp>
    </p:spTree>
    <p:extLst>
      <p:ext uri="{BB962C8B-B14F-4D97-AF65-F5344CB8AC3E}">
        <p14:creationId xmlns:p14="http://schemas.microsoft.com/office/powerpoint/2010/main" val="241869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IE" sz="1200" kern="1200" dirty="0" smtClean="0">
                <a:solidFill>
                  <a:schemeClr val="tx1"/>
                </a:solidFill>
                <a:latin typeface="Arial" charset="0"/>
                <a:ea typeface="+mn-ea"/>
                <a:cs typeface="+mn-cs"/>
              </a:rPr>
              <a:t>The general picture of the extent of interregional migration that emerges from national data is of limited mobility, although levels are higher than in the case of cross-border mobility</a:t>
            </a:r>
          </a:p>
          <a:p>
            <a:endParaRPr lang="en-IE" dirty="0"/>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7</a:t>
            </a:fld>
            <a:endParaRPr lang="en-GB" altLang="en-US"/>
          </a:p>
        </p:txBody>
      </p:sp>
    </p:spTree>
    <p:extLst>
      <p:ext uri="{BB962C8B-B14F-4D97-AF65-F5344CB8AC3E}">
        <p14:creationId xmlns:p14="http://schemas.microsoft.com/office/powerpoint/2010/main" val="2961587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8</a:t>
            </a:fld>
            <a:endParaRPr lang="en-GB" altLang="en-US"/>
          </a:p>
        </p:txBody>
      </p:sp>
    </p:spTree>
    <p:extLst>
      <p:ext uri="{BB962C8B-B14F-4D97-AF65-F5344CB8AC3E}">
        <p14:creationId xmlns:p14="http://schemas.microsoft.com/office/powerpoint/2010/main" val="39274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9</a:t>
            </a:fld>
            <a:endParaRPr lang="en-GB" altLang="en-US"/>
          </a:p>
        </p:txBody>
      </p:sp>
    </p:spTree>
    <p:extLst>
      <p:ext uri="{BB962C8B-B14F-4D97-AF65-F5344CB8AC3E}">
        <p14:creationId xmlns:p14="http://schemas.microsoft.com/office/powerpoint/2010/main" val="263566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44E9C22-E7BB-48DE-BAA2-5E7F2C130F89}" type="slidenum">
              <a:rPr lang="en-GB" altLang="en-US" smtClean="0"/>
              <a:pPr/>
              <a:t>10</a:t>
            </a:fld>
            <a:endParaRPr lang="en-GB" altLang="en-US"/>
          </a:p>
        </p:txBody>
      </p:sp>
    </p:spTree>
    <p:extLst>
      <p:ext uri="{BB962C8B-B14F-4D97-AF65-F5344CB8AC3E}">
        <p14:creationId xmlns:p14="http://schemas.microsoft.com/office/powerpoint/2010/main" val="2046021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sz="4000">
                <a:solidFill>
                  <a:srgbClr val="DEB82B"/>
                </a:solidFill>
              </a:defRPr>
            </a:lvl1pPr>
          </a:lstStyle>
          <a:p>
            <a:pPr lvl="0"/>
            <a:r>
              <a:rPr lang="en-GB" altLang="en-US" noProof="0" smtClean="0"/>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2200" i="1">
                <a:latin typeface="Arial" charset="0"/>
              </a:defRPr>
            </a:lvl1pPr>
          </a:lstStyle>
          <a:p>
            <a:pPr lvl="0"/>
            <a:r>
              <a:rPr lang="en-GB" altLang="en-US" noProof="0" smtClean="0"/>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GB" altLang="en-US"/>
          </a:p>
        </p:txBody>
      </p:sp>
      <p:sp>
        <p:nvSpPr>
          <p:cNvPr id="5125" name="Rectangle 5"/>
          <p:cNvSpPr>
            <a:spLocks noGrp="1" noChangeArrowheads="1"/>
          </p:cNvSpPr>
          <p:nvPr>
            <p:ph type="ftr" sz="quarter" idx="3"/>
          </p:nvPr>
        </p:nvSpPr>
        <p:spPr/>
        <p:txBody>
          <a:bodyPr/>
          <a:lstStyle>
            <a:lvl1pPr>
              <a:defRPr/>
            </a:lvl1pPr>
          </a:lstStyle>
          <a:p>
            <a:endParaRPr lang="en-GB" altLang="en-US"/>
          </a:p>
        </p:txBody>
      </p:sp>
      <p:sp>
        <p:nvSpPr>
          <p:cNvPr id="5126" name="Rectangle 6"/>
          <p:cNvSpPr>
            <a:spLocks noGrp="1" noChangeArrowheads="1"/>
          </p:cNvSpPr>
          <p:nvPr>
            <p:ph type="sldNum" sz="quarter" idx="4"/>
          </p:nvPr>
        </p:nvSpPr>
        <p:spPr/>
        <p:txBody>
          <a:bodyPr/>
          <a:lstStyle>
            <a:lvl1pPr>
              <a:defRPr sz="1400"/>
            </a:lvl1pPr>
          </a:lstStyle>
          <a:p>
            <a:fld id="{5B5E6FE8-910A-4721-B6AF-7B27DD864ADE}"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AA4C33F-6DA2-4E2A-B806-DA408FEA74E1}" type="slidenum">
              <a:rPr lang="en-GB" altLang="en-US"/>
              <a:pPr/>
              <a:t>‹#›</a:t>
            </a:fld>
            <a:endParaRPr lang="en-GB" altLang="en-US"/>
          </a:p>
        </p:txBody>
      </p:sp>
    </p:spTree>
    <p:extLst>
      <p:ext uri="{BB962C8B-B14F-4D97-AF65-F5344CB8AC3E}">
        <p14:creationId xmlns:p14="http://schemas.microsoft.com/office/powerpoint/2010/main" val="126030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484313"/>
            <a:ext cx="2058988" cy="464185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484313"/>
            <a:ext cx="6029325" cy="464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78C5248-026F-41CE-91EE-E9144D0CC53F}" type="slidenum">
              <a:rPr lang="en-GB" altLang="en-US"/>
              <a:pPr/>
              <a:t>‹#›</a:t>
            </a:fld>
            <a:endParaRPr lang="en-GB" altLang="en-US"/>
          </a:p>
        </p:txBody>
      </p:sp>
    </p:spTree>
    <p:extLst>
      <p:ext uri="{BB962C8B-B14F-4D97-AF65-F5344CB8AC3E}">
        <p14:creationId xmlns:p14="http://schemas.microsoft.com/office/powerpoint/2010/main" val="165856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0D68399-3385-444A-8E42-F88EDF6B3078}" type="slidenum">
              <a:rPr lang="en-GB" altLang="en-US"/>
              <a:pPr/>
              <a:t>‹#›</a:t>
            </a:fld>
            <a:endParaRPr lang="en-GB" altLang="en-US"/>
          </a:p>
        </p:txBody>
      </p:sp>
    </p:spTree>
    <p:extLst>
      <p:ext uri="{BB962C8B-B14F-4D97-AF65-F5344CB8AC3E}">
        <p14:creationId xmlns:p14="http://schemas.microsoft.com/office/powerpoint/2010/main" val="414759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10F020E-04BB-4005-B92C-B5904D5B86A5}" type="slidenum">
              <a:rPr lang="en-GB" altLang="en-US"/>
              <a:pPr/>
              <a:t>‹#›</a:t>
            </a:fld>
            <a:endParaRPr lang="en-GB" altLang="en-US"/>
          </a:p>
        </p:txBody>
      </p:sp>
    </p:spTree>
    <p:extLst>
      <p:ext uri="{BB962C8B-B14F-4D97-AF65-F5344CB8AC3E}">
        <p14:creationId xmlns:p14="http://schemas.microsoft.com/office/powerpoint/2010/main" val="245738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D70BE58-2947-4D51-A8E2-9B9A0519CDE5}" type="slidenum">
              <a:rPr lang="en-GB" altLang="en-US"/>
              <a:pPr/>
              <a:t>‹#›</a:t>
            </a:fld>
            <a:endParaRPr lang="en-GB" altLang="en-US"/>
          </a:p>
        </p:txBody>
      </p:sp>
    </p:spTree>
    <p:extLst>
      <p:ext uri="{BB962C8B-B14F-4D97-AF65-F5344CB8AC3E}">
        <p14:creationId xmlns:p14="http://schemas.microsoft.com/office/powerpoint/2010/main" val="47234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CD3277F-A66F-4D70-B6E7-03C907D51DA6}" type="slidenum">
              <a:rPr lang="en-GB" altLang="en-US"/>
              <a:pPr/>
              <a:t>‹#›</a:t>
            </a:fld>
            <a:endParaRPr lang="en-GB" altLang="en-US"/>
          </a:p>
        </p:txBody>
      </p:sp>
    </p:spTree>
    <p:extLst>
      <p:ext uri="{BB962C8B-B14F-4D97-AF65-F5344CB8AC3E}">
        <p14:creationId xmlns:p14="http://schemas.microsoft.com/office/powerpoint/2010/main" val="170756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AD9BA767-FA45-40E7-8240-98F8391ED489}" type="slidenum">
              <a:rPr lang="en-GB" altLang="en-US"/>
              <a:pPr/>
              <a:t>‹#›</a:t>
            </a:fld>
            <a:endParaRPr lang="en-GB" altLang="en-US"/>
          </a:p>
        </p:txBody>
      </p:sp>
    </p:spTree>
    <p:extLst>
      <p:ext uri="{BB962C8B-B14F-4D97-AF65-F5344CB8AC3E}">
        <p14:creationId xmlns:p14="http://schemas.microsoft.com/office/powerpoint/2010/main" val="179528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3C266451-853A-4736-B362-39578AEF4DC6}" type="slidenum">
              <a:rPr lang="en-GB" altLang="en-US"/>
              <a:pPr/>
              <a:t>‹#›</a:t>
            </a:fld>
            <a:endParaRPr lang="en-GB" altLang="en-US"/>
          </a:p>
        </p:txBody>
      </p:sp>
    </p:spTree>
    <p:extLst>
      <p:ext uri="{BB962C8B-B14F-4D97-AF65-F5344CB8AC3E}">
        <p14:creationId xmlns:p14="http://schemas.microsoft.com/office/powerpoint/2010/main" val="146650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60D273E-783A-43EB-BF33-6A642DE27601}" type="slidenum">
              <a:rPr lang="en-GB" altLang="en-US"/>
              <a:pPr/>
              <a:t>‹#›</a:t>
            </a:fld>
            <a:endParaRPr lang="en-GB" altLang="en-US"/>
          </a:p>
        </p:txBody>
      </p:sp>
    </p:spTree>
    <p:extLst>
      <p:ext uri="{BB962C8B-B14F-4D97-AF65-F5344CB8AC3E}">
        <p14:creationId xmlns:p14="http://schemas.microsoft.com/office/powerpoint/2010/main" val="94654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A4BC896-0E8A-427E-BBD0-2771C86F0407}" type="slidenum">
              <a:rPr lang="en-GB" altLang="en-US"/>
              <a:pPr/>
              <a:t>‹#›</a:t>
            </a:fld>
            <a:endParaRPr lang="en-GB" altLang="en-US"/>
          </a:p>
        </p:txBody>
      </p:sp>
    </p:spTree>
    <p:extLst>
      <p:ext uri="{BB962C8B-B14F-4D97-AF65-F5344CB8AC3E}">
        <p14:creationId xmlns:p14="http://schemas.microsoft.com/office/powerpoint/2010/main" val="315980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48431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2133600"/>
            <a:ext cx="8229600"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45AC8F8D-9266-4B4F-98A1-32B933FC281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800" b="1">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b="1">
          <a:solidFill>
            <a:schemeClr val="tx1"/>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rgbClr val="DEB82B"/>
        </a:buClr>
        <a:buSzPct val="80000"/>
        <a:buChar char="•"/>
        <a:defRPr sz="2600">
          <a:solidFill>
            <a:schemeClr val="tx1"/>
          </a:solidFill>
          <a:latin typeface="+mn-lt"/>
          <a:ea typeface="+mn-ea"/>
          <a:cs typeface="+mn-cs"/>
        </a:defRPr>
      </a:lvl1pPr>
      <a:lvl2pPr marL="742950" indent="-285750" algn="l" rtl="0" fontAlgn="base">
        <a:spcBef>
          <a:spcPct val="20000"/>
        </a:spcBef>
        <a:spcAft>
          <a:spcPct val="0"/>
        </a:spcAft>
        <a:buClr>
          <a:srgbClr val="DEB82B"/>
        </a:buClr>
        <a:buSzPct val="80000"/>
        <a:buFont typeface="Webdings" pitchFamily="18" charset="2"/>
        <a:buChar char="4"/>
        <a:defRPr sz="2200">
          <a:solidFill>
            <a:schemeClr val="tx1"/>
          </a:solidFill>
          <a:latin typeface="+mn-lt"/>
        </a:defRPr>
      </a:lvl2pPr>
      <a:lvl3pPr marL="1143000" indent="-228600" algn="l" rtl="0" fontAlgn="base">
        <a:spcBef>
          <a:spcPct val="20000"/>
        </a:spcBef>
        <a:spcAft>
          <a:spcPct val="0"/>
        </a:spcAft>
        <a:defRPr sz="2400">
          <a:solidFill>
            <a:schemeClr val="tx1"/>
          </a:solidFill>
          <a:latin typeface="+mn-lt"/>
        </a:defRPr>
      </a:lvl3pPr>
      <a:lvl4pPr marL="1600200" indent="-228600" algn="l" rtl="0" fontAlgn="base">
        <a:spcBef>
          <a:spcPct val="20000"/>
        </a:spcBef>
        <a:spcAft>
          <a:spcPct val="0"/>
        </a:spcAft>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urofound.europa.eu/publications/report/2014/eu-member-states/labour-market-social-policies/labour-mohttp:/www.eurofound.europa.eu/publications/report/2014/eu-member-states/labour-market-social-policies/labour-mobility-in-the-eu-recent-trends-and-policiesbility-in-the-eu-recent-trends-and-polic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988841"/>
            <a:ext cx="7772400" cy="1611610"/>
          </a:xfrm>
        </p:spPr>
        <p:txBody>
          <a:bodyPr/>
          <a:lstStyle/>
          <a:p>
            <a:r>
              <a:rPr lang="en-GB" dirty="0" smtClean="0">
                <a:effectLst/>
              </a:rPr>
              <a:t>Intra EU mobility at a glance: </a:t>
            </a:r>
            <a:r>
              <a:rPr lang="en-GB" dirty="0">
                <a:effectLst/>
              </a:rPr>
              <a:t>Recent Trends and </a:t>
            </a:r>
            <a:r>
              <a:rPr lang="en-GB" dirty="0" smtClean="0">
                <a:effectLst/>
              </a:rPr>
              <a:t>Policies</a:t>
            </a:r>
            <a:r>
              <a:rPr lang="en-IE" dirty="0">
                <a:effectLst/>
              </a:rPr>
              <a:t/>
            </a:r>
            <a:br>
              <a:rPr lang="en-IE" dirty="0">
                <a:effectLst/>
              </a:rPr>
            </a:br>
            <a:endParaRPr lang="en-US" altLang="en-US" dirty="0"/>
          </a:p>
        </p:txBody>
      </p:sp>
      <p:sp>
        <p:nvSpPr>
          <p:cNvPr id="51203" name="Rectangle 3"/>
          <p:cNvSpPr>
            <a:spLocks noGrp="1" noChangeArrowheads="1"/>
          </p:cNvSpPr>
          <p:nvPr>
            <p:ph type="subTitle" idx="1"/>
          </p:nvPr>
        </p:nvSpPr>
        <p:spPr>
          <a:xfrm>
            <a:off x="1403648" y="3861048"/>
            <a:ext cx="6400800" cy="1752600"/>
          </a:xfrm>
        </p:spPr>
        <p:txBody>
          <a:bodyPr/>
          <a:lstStyle/>
          <a:p>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28" y="1412776"/>
            <a:ext cx="9361040" cy="1224136"/>
          </a:xfrm>
        </p:spPr>
        <p:txBody>
          <a:bodyPr/>
          <a:lstStyle/>
          <a:p>
            <a:r>
              <a:rPr lang="en-US" sz="2400" b="0" i="1" dirty="0">
                <a:ea typeface="+mn-ea"/>
                <a:cs typeface="+mn-cs"/>
              </a:rPr>
              <a:t>Main source of help received by working EU migrants in the host country to find current job or set up a business</a:t>
            </a:r>
            <a:r>
              <a:rPr lang="en-IE" sz="2400" b="0" i="1" dirty="0">
                <a:ea typeface="+mn-ea"/>
                <a:cs typeface="+mn-cs"/>
              </a:rPr>
              <a:t/>
            </a:r>
            <a:br>
              <a:rPr lang="en-IE" sz="2400" b="0" i="1" dirty="0">
                <a:ea typeface="+mn-ea"/>
                <a:cs typeface="+mn-cs"/>
              </a:rPr>
            </a:br>
            <a:endParaRPr lang="en-IE" sz="2400" b="0" i="1" dirty="0">
              <a:ea typeface="+mn-ea"/>
              <a:cs typeface="+mn-cs"/>
            </a:endParaRPr>
          </a:p>
        </p:txBody>
      </p:sp>
      <p:sp>
        <p:nvSpPr>
          <p:cNvPr id="4" name="Rectangle 3"/>
          <p:cNvSpPr/>
          <p:nvPr/>
        </p:nvSpPr>
        <p:spPr>
          <a:xfrm>
            <a:off x="2267312" y="116632"/>
            <a:ext cx="6697176" cy="1077218"/>
          </a:xfrm>
          <a:prstGeom prst="rect">
            <a:avLst/>
          </a:prstGeom>
        </p:spPr>
        <p:txBody>
          <a:bodyPr wrap="square">
            <a:spAutoFit/>
          </a:bodyPr>
          <a:lstStyle/>
          <a:p>
            <a:r>
              <a:rPr lang="en-IE" sz="3200" b="1" dirty="0">
                <a:solidFill>
                  <a:srgbClr val="DEB82B"/>
                </a:solidFill>
                <a:latin typeface="+mj-lt"/>
                <a:ea typeface="+mj-ea"/>
                <a:cs typeface="+mj-cs"/>
              </a:rPr>
              <a:t>Availability of information about job opportunities in EU countries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9461371"/>
              </p:ext>
            </p:extLst>
          </p:nvPr>
        </p:nvGraphicFramePr>
        <p:xfrm>
          <a:off x="457200" y="2132856"/>
          <a:ext cx="8219256" cy="399330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55576" y="6021288"/>
            <a:ext cx="8388424" cy="461665"/>
          </a:xfrm>
          <a:prstGeom prst="rect">
            <a:avLst/>
          </a:prstGeom>
        </p:spPr>
        <p:txBody>
          <a:bodyPr wrap="square">
            <a:spAutoFit/>
          </a:bodyPr>
          <a:lstStyle/>
          <a:p>
            <a:r>
              <a:rPr lang="en-IE" sz="1200" dirty="0"/>
              <a:t>Source: 2008 ad-hoc module of the EU-LFS</a:t>
            </a:r>
          </a:p>
          <a:p>
            <a:r>
              <a:rPr lang="en-IE" sz="1200" dirty="0"/>
              <a:t>Notes: Data available only for selected EU countries; data refers to migrants aged 15</a:t>
            </a:r>
            <a:r>
              <a:rPr lang="en-US" sz="1200" dirty="0"/>
              <a:t>–</a:t>
            </a:r>
            <a:r>
              <a:rPr lang="en-IE" sz="1200" dirty="0"/>
              <a:t>74 yrs.</a:t>
            </a:r>
          </a:p>
        </p:txBody>
      </p:sp>
    </p:spTree>
    <p:extLst>
      <p:ext uri="{BB962C8B-B14F-4D97-AF65-F5344CB8AC3E}">
        <p14:creationId xmlns:p14="http://schemas.microsoft.com/office/powerpoint/2010/main" val="2039823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352928" cy="5328592"/>
          </a:xfrm>
        </p:spPr>
        <p:txBody>
          <a:bodyPr/>
          <a:lstStyle/>
          <a:p>
            <a:pPr lvl="0"/>
            <a:r>
              <a:rPr lang="en-IE" sz="2200" dirty="0">
                <a:latin typeface="+mj-lt"/>
              </a:rPr>
              <a:t>Evidence that </a:t>
            </a:r>
            <a:r>
              <a:rPr lang="en-IE" sz="2200" b="1" dirty="0">
                <a:latin typeface="+mj-lt"/>
              </a:rPr>
              <a:t>EURES</a:t>
            </a:r>
            <a:r>
              <a:rPr lang="en-IE" sz="2200" dirty="0">
                <a:latin typeface="+mj-lt"/>
              </a:rPr>
              <a:t> </a:t>
            </a:r>
            <a:r>
              <a:rPr lang="en-US" sz="2200" dirty="0">
                <a:latin typeface="+mj-lt"/>
              </a:rPr>
              <a:t>–</a:t>
            </a:r>
            <a:r>
              <a:rPr lang="en-IE" sz="2200" dirty="0">
                <a:latin typeface="+mj-lt"/>
              </a:rPr>
              <a:t> through the national public employment agencies </a:t>
            </a:r>
            <a:r>
              <a:rPr lang="en-US" sz="2200" dirty="0">
                <a:latin typeface="+mj-lt"/>
              </a:rPr>
              <a:t>–</a:t>
            </a:r>
            <a:r>
              <a:rPr lang="en-IE" sz="2200" dirty="0">
                <a:latin typeface="+mj-lt"/>
              </a:rPr>
              <a:t> is increasingly becoming a key provider of information on job vacancies</a:t>
            </a:r>
          </a:p>
          <a:p>
            <a:pPr lvl="0"/>
            <a:endParaRPr lang="en-IE" sz="1400" dirty="0">
              <a:solidFill>
                <a:schemeClr val="tx1"/>
              </a:solidFill>
              <a:latin typeface="+mj-lt"/>
            </a:endParaRPr>
          </a:p>
          <a:p>
            <a:r>
              <a:rPr lang="en-IE" sz="2200" dirty="0">
                <a:latin typeface="+mj-lt"/>
              </a:rPr>
              <a:t>Public employment services in some Member States (FR, LV, LT and SE) have established additional job search databases to promote international vacancies</a:t>
            </a:r>
          </a:p>
          <a:p>
            <a:pPr lvl="0"/>
            <a:endParaRPr lang="en-IE" sz="1400" dirty="0">
              <a:solidFill>
                <a:schemeClr val="tx1"/>
              </a:solidFill>
              <a:latin typeface="+mj-lt"/>
            </a:endParaRPr>
          </a:p>
          <a:p>
            <a:pPr lvl="0"/>
            <a:r>
              <a:rPr lang="en-IE" sz="2200" dirty="0">
                <a:latin typeface="+mj-lt"/>
              </a:rPr>
              <a:t>With support of ESF and in cooperation with EURES, special agreements were signed by the German government with other EU Member States (HR, DK, FR, IT, </a:t>
            </a:r>
            <a:r>
              <a:rPr lang="en-IE" sz="2200" dirty="0" smtClean="0">
                <a:latin typeface="+mj-lt"/>
              </a:rPr>
              <a:t>PT and ES</a:t>
            </a:r>
            <a:r>
              <a:rPr lang="en-IE" sz="2200" dirty="0">
                <a:latin typeface="+mj-lt"/>
              </a:rPr>
              <a:t>) to attract young EU workers to Germany </a:t>
            </a:r>
          </a:p>
          <a:p>
            <a:pPr marL="0" lvl="0" indent="0">
              <a:buNone/>
            </a:pPr>
            <a:endParaRPr lang="en-IE" sz="1400" dirty="0">
              <a:latin typeface="+mj-lt"/>
            </a:endParaRPr>
          </a:p>
          <a:p>
            <a:r>
              <a:rPr lang="en-IE" sz="2200" dirty="0">
                <a:latin typeface="+mj-lt"/>
              </a:rPr>
              <a:t>Cooperation between national employment agencies and information-sharing resources is still limited and needs to be further enhanced</a:t>
            </a:r>
            <a:r>
              <a:rPr lang="en-IE" sz="2200" dirty="0" smtClean="0">
                <a:latin typeface="+mj-lt"/>
              </a:rPr>
              <a:t>.</a:t>
            </a:r>
            <a:endParaRPr lang="en-IE" sz="2200" dirty="0">
              <a:latin typeface="+mj-lt"/>
            </a:endParaRPr>
          </a:p>
        </p:txBody>
      </p:sp>
      <p:sp>
        <p:nvSpPr>
          <p:cNvPr id="4" name="Rectangle 3"/>
          <p:cNvSpPr/>
          <p:nvPr/>
        </p:nvSpPr>
        <p:spPr>
          <a:xfrm>
            <a:off x="2093640" y="51480"/>
            <a:ext cx="6798840" cy="1077218"/>
          </a:xfrm>
          <a:prstGeom prst="rect">
            <a:avLst/>
          </a:prstGeom>
        </p:spPr>
        <p:txBody>
          <a:bodyPr wrap="square">
            <a:spAutoFit/>
          </a:bodyPr>
          <a:lstStyle/>
          <a:p>
            <a:r>
              <a:rPr lang="en-IE" sz="3200" b="1" dirty="0">
                <a:solidFill>
                  <a:srgbClr val="DEB82B"/>
                </a:solidFill>
                <a:latin typeface="+mj-lt"/>
                <a:ea typeface="+mj-ea"/>
                <a:cs typeface="+mj-cs"/>
              </a:rPr>
              <a:t>S</a:t>
            </a:r>
            <a:r>
              <a:rPr lang="en-IE" sz="3200" b="1" dirty="0" smtClean="0">
                <a:solidFill>
                  <a:srgbClr val="DEB82B"/>
                </a:solidFill>
                <a:latin typeface="+mj-lt"/>
                <a:ea typeface="+mj-ea"/>
                <a:cs typeface="+mj-cs"/>
              </a:rPr>
              <a:t>upport to </a:t>
            </a:r>
            <a:r>
              <a:rPr lang="en-US" sz="3200" b="1" dirty="0" smtClean="0">
                <a:solidFill>
                  <a:srgbClr val="DEB82B"/>
                </a:solidFill>
                <a:latin typeface="+mj-lt"/>
                <a:ea typeface="+mj-ea"/>
                <a:cs typeface="+mj-cs"/>
              </a:rPr>
              <a:t>cross-border </a:t>
            </a:r>
            <a:r>
              <a:rPr lang="en-US" sz="3200" b="1" dirty="0">
                <a:solidFill>
                  <a:srgbClr val="DEB82B"/>
                </a:solidFill>
                <a:latin typeface="+mj-lt"/>
                <a:ea typeface="+mj-ea"/>
                <a:cs typeface="+mj-cs"/>
              </a:rPr>
              <a:t>matching of jobseekers and </a:t>
            </a:r>
            <a:r>
              <a:rPr lang="en-US" sz="3200" b="1" dirty="0" smtClean="0">
                <a:solidFill>
                  <a:srgbClr val="DEB82B"/>
                </a:solidFill>
                <a:latin typeface="+mj-lt"/>
                <a:ea typeface="+mj-ea"/>
                <a:cs typeface="+mj-cs"/>
              </a:rPr>
              <a:t>vacancies</a:t>
            </a:r>
            <a:endParaRPr lang="en-IE" sz="3200" b="1" dirty="0">
              <a:solidFill>
                <a:srgbClr val="DEB82B"/>
              </a:solidFill>
              <a:latin typeface="+mj-lt"/>
              <a:ea typeface="+mj-ea"/>
              <a:cs typeface="+mj-cs"/>
            </a:endParaRPr>
          </a:p>
        </p:txBody>
      </p:sp>
    </p:spTree>
    <p:extLst>
      <p:ext uri="{BB962C8B-B14F-4D97-AF65-F5344CB8AC3E}">
        <p14:creationId xmlns:p14="http://schemas.microsoft.com/office/powerpoint/2010/main" val="3034906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4457399"/>
              </p:ext>
            </p:extLst>
          </p:nvPr>
        </p:nvGraphicFramePr>
        <p:xfrm>
          <a:off x="899593" y="2040222"/>
          <a:ext cx="7200800" cy="2900945"/>
        </p:xfrm>
        <a:graphic>
          <a:graphicData uri="http://schemas.openxmlformats.org/drawingml/2006/table">
            <a:tbl>
              <a:tblPr firstRow="1" firstCol="1" bandRow="1">
                <a:tableStyleId>{5C22544A-7EE6-4342-B048-85BDC9FD1C3A}</a:tableStyleId>
              </a:tblPr>
              <a:tblGrid>
                <a:gridCol w="2271909"/>
                <a:gridCol w="2271909"/>
                <a:gridCol w="2656982"/>
              </a:tblGrid>
              <a:tr h="1238108">
                <a:tc>
                  <a:txBody>
                    <a:bodyPr/>
                    <a:lstStyle/>
                    <a:p>
                      <a:pPr>
                        <a:lnSpc>
                          <a:spcPct val="115000"/>
                        </a:lnSpc>
                        <a:spcAft>
                          <a:spcPts val="0"/>
                        </a:spcAft>
                      </a:pPr>
                      <a:r>
                        <a:rPr lang="en-GB" sz="1800" b="1" dirty="0">
                          <a:solidFill>
                            <a:schemeClr val="tx1"/>
                          </a:solidFill>
                          <a:effectLst/>
                          <a:latin typeface="+mj-lt"/>
                        </a:rPr>
                        <a:t>3 months without prolongation </a:t>
                      </a:r>
                      <a:endParaRPr lang="en-IE" sz="1800" b="1" dirty="0">
                        <a:solidFill>
                          <a:schemeClr val="tx1"/>
                        </a:solidFill>
                        <a:effectLst/>
                        <a:latin typeface="+mj-lt"/>
                        <a:ea typeface="Calibri"/>
                        <a:cs typeface="Times New Roman"/>
                      </a:endParaRPr>
                    </a:p>
                  </a:txBody>
                  <a:tcPr marL="68580" marR="68580" marT="0" marB="0"/>
                </a:tc>
                <a:tc>
                  <a:txBody>
                    <a:bodyPr/>
                    <a:lstStyle/>
                    <a:p>
                      <a:pPr>
                        <a:lnSpc>
                          <a:spcPct val="115000"/>
                        </a:lnSpc>
                        <a:spcAft>
                          <a:spcPts val="0"/>
                        </a:spcAft>
                      </a:pPr>
                      <a:r>
                        <a:rPr lang="en-GB" sz="1800" b="1" dirty="0">
                          <a:solidFill>
                            <a:schemeClr val="tx1"/>
                          </a:solidFill>
                          <a:effectLst/>
                          <a:latin typeface="+mj-lt"/>
                        </a:rPr>
                        <a:t>3 months with possibility of prolongation </a:t>
                      </a:r>
                      <a:endParaRPr lang="en-IE" sz="1800" b="1" dirty="0">
                        <a:solidFill>
                          <a:schemeClr val="tx1"/>
                        </a:solidFill>
                        <a:effectLst/>
                        <a:latin typeface="+mj-lt"/>
                        <a:ea typeface="Calibri"/>
                        <a:cs typeface="Times New Roman"/>
                      </a:endParaRPr>
                    </a:p>
                  </a:txBody>
                  <a:tcPr marL="68580" marR="68580" marT="0" marB="0"/>
                </a:tc>
                <a:tc>
                  <a:txBody>
                    <a:bodyPr/>
                    <a:lstStyle/>
                    <a:p>
                      <a:pPr>
                        <a:lnSpc>
                          <a:spcPct val="115000"/>
                        </a:lnSpc>
                        <a:spcAft>
                          <a:spcPts val="0"/>
                        </a:spcAft>
                      </a:pPr>
                      <a:r>
                        <a:rPr lang="en-GB" sz="1800" b="1" dirty="0">
                          <a:solidFill>
                            <a:schemeClr val="tx1"/>
                          </a:solidFill>
                          <a:effectLst/>
                          <a:latin typeface="+mj-lt"/>
                        </a:rPr>
                        <a:t>6 months by default </a:t>
                      </a:r>
                      <a:endParaRPr lang="en-IE" sz="1800" b="1" dirty="0">
                        <a:solidFill>
                          <a:schemeClr val="tx1"/>
                        </a:solidFill>
                        <a:effectLst/>
                        <a:latin typeface="+mj-lt"/>
                        <a:ea typeface="Calibri"/>
                        <a:cs typeface="Times New Roman"/>
                      </a:endParaRPr>
                    </a:p>
                  </a:txBody>
                  <a:tcPr marL="68580" marR="68580" marT="0" marB="0"/>
                </a:tc>
              </a:tr>
              <a:tr h="1662837">
                <a:tc>
                  <a:txBody>
                    <a:bodyPr/>
                    <a:lstStyle/>
                    <a:p>
                      <a:pPr>
                        <a:lnSpc>
                          <a:spcPct val="115000"/>
                        </a:lnSpc>
                        <a:spcAft>
                          <a:spcPts val="0"/>
                        </a:spcAft>
                      </a:pPr>
                      <a:r>
                        <a:rPr lang="en-GB" sz="1800" b="0" dirty="0" smtClean="0">
                          <a:solidFill>
                            <a:schemeClr val="tx1"/>
                          </a:solidFill>
                          <a:effectLst/>
                          <a:latin typeface="+mj-lt"/>
                        </a:rPr>
                        <a:t>CY</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DK</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FI</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FR</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HU</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HR</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IT,</a:t>
                      </a:r>
                      <a:r>
                        <a:rPr lang="en-GB" sz="1800" b="0" baseline="0" dirty="0" smtClean="0">
                          <a:solidFill>
                            <a:schemeClr val="tx1"/>
                          </a:solidFill>
                          <a:effectLst/>
                          <a:latin typeface="+mj-lt"/>
                        </a:rPr>
                        <a:t> </a:t>
                      </a:r>
                      <a:r>
                        <a:rPr lang="en-GB" sz="1800" b="0" dirty="0" smtClean="0">
                          <a:solidFill>
                            <a:schemeClr val="tx1"/>
                          </a:solidFill>
                          <a:effectLst/>
                          <a:latin typeface="+mj-lt"/>
                        </a:rPr>
                        <a:t>IE</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NL</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NO</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SE</a:t>
                      </a:r>
                      <a:r>
                        <a:rPr lang="en-IE" sz="1800" b="0" dirty="0" smtClean="0">
                          <a:solidFill>
                            <a:schemeClr val="tx1"/>
                          </a:solidFill>
                          <a:effectLst/>
                          <a:latin typeface="+mj-lt"/>
                        </a:rPr>
                        <a:t>,</a:t>
                      </a:r>
                      <a:r>
                        <a:rPr lang="en-IE" sz="1800" b="0" baseline="0" dirty="0" smtClean="0">
                          <a:solidFill>
                            <a:schemeClr val="tx1"/>
                          </a:solidFill>
                          <a:effectLst/>
                          <a:latin typeface="+mj-lt"/>
                        </a:rPr>
                        <a:t> </a:t>
                      </a:r>
                      <a:r>
                        <a:rPr lang="en-GB" sz="1800" b="0" dirty="0" smtClean="0">
                          <a:solidFill>
                            <a:schemeClr val="tx1"/>
                          </a:solidFill>
                          <a:effectLst/>
                          <a:latin typeface="+mj-lt"/>
                        </a:rPr>
                        <a:t>UK</a:t>
                      </a:r>
                      <a:endParaRPr lang="en-IE" sz="1800" b="0" dirty="0">
                        <a:solidFill>
                          <a:schemeClr val="tx1"/>
                        </a:solidFill>
                        <a:effectLst/>
                        <a:latin typeface="+mj-lt"/>
                        <a:ea typeface="Calibri"/>
                        <a:cs typeface="Times New Roman"/>
                      </a:endParaRPr>
                    </a:p>
                  </a:txBody>
                  <a:tcPr marL="68580" marR="68580" marT="0" marB="0"/>
                </a:tc>
                <a:tc>
                  <a:txBody>
                    <a:bodyPr/>
                    <a:lstStyle/>
                    <a:p>
                      <a:pPr>
                        <a:lnSpc>
                          <a:spcPct val="115000"/>
                        </a:lnSpc>
                        <a:spcAft>
                          <a:spcPts val="0"/>
                        </a:spcAft>
                      </a:pPr>
                      <a:r>
                        <a:rPr lang="en-GB" sz="1800" b="0" smtClean="0">
                          <a:solidFill>
                            <a:schemeClr val="tx1"/>
                          </a:solidFill>
                          <a:effectLst/>
                          <a:latin typeface="+mj-lt"/>
                        </a:rPr>
                        <a:t>AT,</a:t>
                      </a:r>
                      <a:r>
                        <a:rPr lang="en-GB" sz="1800" b="0" baseline="0" smtClean="0">
                          <a:solidFill>
                            <a:schemeClr val="tx1"/>
                          </a:solidFill>
                          <a:effectLst/>
                          <a:latin typeface="+mj-lt"/>
                        </a:rPr>
                        <a:t> </a:t>
                      </a:r>
                      <a:r>
                        <a:rPr lang="en-GB" sz="1800" b="0" smtClean="0">
                          <a:solidFill>
                            <a:schemeClr val="tx1"/>
                          </a:solidFill>
                          <a:effectLst/>
                          <a:latin typeface="+mj-lt"/>
                        </a:rPr>
                        <a:t>BE</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BG</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EE</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EL</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ES</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DE</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LU</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LT</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LV</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MT</a:t>
                      </a:r>
                      <a:r>
                        <a:rPr lang="en-IE" sz="1800" b="0" smtClean="0">
                          <a:solidFill>
                            <a:schemeClr val="tx1"/>
                          </a:solidFill>
                          <a:effectLst/>
                          <a:latin typeface="+mj-lt"/>
                        </a:rPr>
                        <a:t>,</a:t>
                      </a:r>
                      <a:r>
                        <a:rPr lang="en-IE" sz="1800" b="0" baseline="0" smtClean="0">
                          <a:solidFill>
                            <a:schemeClr val="tx1"/>
                          </a:solidFill>
                          <a:effectLst/>
                          <a:latin typeface="+mj-lt"/>
                        </a:rPr>
                        <a:t> </a:t>
                      </a:r>
                      <a:r>
                        <a:rPr lang="fr-FR" sz="1800" b="0" smtClean="0">
                          <a:solidFill>
                            <a:schemeClr val="tx1"/>
                          </a:solidFill>
                          <a:effectLst/>
                          <a:latin typeface="+mj-lt"/>
                        </a:rPr>
                        <a:t>PL</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PT</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RO</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SI</a:t>
                      </a:r>
                      <a:r>
                        <a:rPr lang="en-IE" sz="1800" b="0" smtClean="0">
                          <a:solidFill>
                            <a:schemeClr val="tx1"/>
                          </a:solidFill>
                          <a:effectLst/>
                          <a:latin typeface="+mj-lt"/>
                        </a:rPr>
                        <a:t>,</a:t>
                      </a:r>
                      <a:r>
                        <a:rPr lang="en-IE" sz="1800" b="0" baseline="0" smtClean="0">
                          <a:solidFill>
                            <a:schemeClr val="tx1"/>
                          </a:solidFill>
                          <a:effectLst/>
                          <a:latin typeface="+mj-lt"/>
                        </a:rPr>
                        <a:t> </a:t>
                      </a:r>
                      <a:r>
                        <a:rPr lang="en-GB" sz="1800" b="0" smtClean="0">
                          <a:solidFill>
                            <a:schemeClr val="tx1"/>
                          </a:solidFill>
                          <a:effectLst/>
                          <a:latin typeface="+mj-lt"/>
                        </a:rPr>
                        <a:t>SK</a:t>
                      </a:r>
                      <a:endParaRPr lang="en-IE" sz="1800" b="0">
                        <a:solidFill>
                          <a:schemeClr val="tx1"/>
                        </a:solidFill>
                        <a:effectLst/>
                        <a:latin typeface="+mj-lt"/>
                        <a:ea typeface="Calibri"/>
                        <a:cs typeface="Times New Roman"/>
                      </a:endParaRPr>
                    </a:p>
                  </a:txBody>
                  <a:tcPr marL="68580" marR="68580" marT="0" marB="0"/>
                </a:tc>
                <a:tc>
                  <a:txBody>
                    <a:bodyPr/>
                    <a:lstStyle/>
                    <a:p>
                      <a:pPr>
                        <a:lnSpc>
                          <a:spcPct val="115000"/>
                        </a:lnSpc>
                        <a:spcAft>
                          <a:spcPts val="0"/>
                        </a:spcAft>
                      </a:pPr>
                      <a:r>
                        <a:rPr lang="en-GB" sz="1800" b="0" dirty="0">
                          <a:solidFill>
                            <a:schemeClr val="tx1"/>
                          </a:solidFill>
                          <a:effectLst/>
                          <a:latin typeface="+mj-lt"/>
                        </a:rPr>
                        <a:t>CZ </a:t>
                      </a:r>
                      <a:endParaRPr lang="en-IE" sz="1800" b="0" dirty="0">
                        <a:solidFill>
                          <a:schemeClr val="tx1"/>
                        </a:solidFill>
                        <a:effectLst/>
                        <a:latin typeface="+mj-lt"/>
                        <a:ea typeface="Calibri"/>
                        <a:cs typeface="Times New Roman"/>
                      </a:endParaRPr>
                    </a:p>
                  </a:txBody>
                  <a:tcPr marL="68580" marR="68580" marT="0" marB="0"/>
                </a:tc>
              </a:tr>
            </a:tbl>
          </a:graphicData>
        </a:graphic>
      </p:graphicFrame>
      <p:sp>
        <p:nvSpPr>
          <p:cNvPr id="2" name="Rectangle 1"/>
          <p:cNvSpPr/>
          <p:nvPr/>
        </p:nvSpPr>
        <p:spPr>
          <a:xfrm>
            <a:off x="2123728" y="116632"/>
            <a:ext cx="6840760" cy="1077218"/>
          </a:xfrm>
          <a:prstGeom prst="rect">
            <a:avLst/>
          </a:prstGeom>
        </p:spPr>
        <p:txBody>
          <a:bodyPr wrap="square">
            <a:spAutoFit/>
          </a:bodyPr>
          <a:lstStyle/>
          <a:p>
            <a:r>
              <a:rPr lang="en-IE" sz="3200" b="1" dirty="0" smtClean="0">
                <a:solidFill>
                  <a:srgbClr val="DEB82B"/>
                </a:solidFill>
                <a:latin typeface="+mj-lt"/>
                <a:ea typeface="+mj-ea"/>
                <a:cs typeface="+mj-cs"/>
              </a:rPr>
              <a:t>Improving cross-border portability of unemployment benefits</a:t>
            </a:r>
            <a:endParaRPr lang="en-IE" sz="3200" b="1" dirty="0">
              <a:solidFill>
                <a:srgbClr val="DEB82B"/>
              </a:solidFill>
              <a:latin typeface="+mj-lt"/>
              <a:ea typeface="+mj-ea"/>
              <a:cs typeface="+mj-cs"/>
            </a:endParaRPr>
          </a:p>
        </p:txBody>
      </p:sp>
      <p:sp>
        <p:nvSpPr>
          <p:cNvPr id="5" name="Rectangle 1"/>
          <p:cNvSpPr>
            <a:spLocks noChangeArrowheads="1"/>
          </p:cNvSpPr>
          <p:nvPr/>
        </p:nvSpPr>
        <p:spPr bwMode="auto">
          <a:xfrm>
            <a:off x="755576" y="1482551"/>
            <a:ext cx="77768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en-US" sz="2400" i="1" dirty="0" smtClean="0">
                <a:effectLst>
                  <a:outerShdw blurRad="38100" dist="38100" dir="2700000" algn="tl">
                    <a:srgbClr val="C0C0C0"/>
                  </a:outerShdw>
                </a:effectLst>
                <a:latin typeface="+mj-lt"/>
              </a:rPr>
              <a:t>Extension </a:t>
            </a:r>
            <a:r>
              <a:rPr lang="en-GB" altLang="en-US" sz="2400" i="1" dirty="0">
                <a:effectLst>
                  <a:outerShdw blurRad="38100" dist="38100" dir="2700000" algn="tl">
                    <a:srgbClr val="C0C0C0"/>
                  </a:outerShdw>
                </a:effectLst>
                <a:latin typeface="+mj-lt"/>
              </a:rPr>
              <a:t>of export period of unemployment benefits </a:t>
            </a:r>
            <a:endParaRPr lang="en-IE" altLang="en-US" sz="2400" i="1" dirty="0">
              <a:effectLst>
                <a:outerShdw blurRad="38100" dist="38100" dir="2700000" algn="tl">
                  <a:srgbClr val="C0C0C0"/>
                </a:outerShdw>
              </a:effectLst>
              <a:latin typeface="+mj-lt"/>
            </a:endParaRPr>
          </a:p>
        </p:txBody>
      </p:sp>
      <p:sp>
        <p:nvSpPr>
          <p:cNvPr id="6" name="Rectangle 5"/>
          <p:cNvSpPr/>
          <p:nvPr/>
        </p:nvSpPr>
        <p:spPr>
          <a:xfrm>
            <a:off x="896144" y="5013176"/>
            <a:ext cx="7272808" cy="276999"/>
          </a:xfrm>
          <a:prstGeom prst="rect">
            <a:avLst/>
          </a:prstGeom>
        </p:spPr>
        <p:txBody>
          <a:bodyPr wrap="square">
            <a:spAutoFit/>
          </a:bodyPr>
          <a:lstStyle/>
          <a:p>
            <a:pPr lvl="0" eaLnBrk="0" hangingPunct="0"/>
            <a:r>
              <a:rPr lang="en-GB" altLang="en-US" sz="1200" dirty="0"/>
              <a:t>Source: Eurofound, based on national reports; European Commission, 2011</a:t>
            </a:r>
          </a:p>
        </p:txBody>
      </p:sp>
    </p:spTree>
    <p:extLst>
      <p:ext uri="{BB962C8B-B14F-4D97-AF65-F5344CB8AC3E}">
        <p14:creationId xmlns:p14="http://schemas.microsoft.com/office/powerpoint/2010/main" val="202311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496944" cy="5040560"/>
          </a:xfrm>
        </p:spPr>
        <p:txBody>
          <a:bodyPr/>
          <a:lstStyle/>
          <a:p>
            <a:r>
              <a:rPr lang="en-IE" sz="2400" dirty="0" smtClean="0">
                <a:solidFill>
                  <a:schemeClr val="tx1"/>
                </a:solidFill>
                <a:latin typeface="+mj-lt"/>
                <a:ea typeface="+mn-ea"/>
                <a:cs typeface="+mn-cs"/>
              </a:rPr>
              <a:t>Most </a:t>
            </a:r>
            <a:r>
              <a:rPr lang="en-IE" sz="2400" dirty="0">
                <a:solidFill>
                  <a:schemeClr val="tx1"/>
                </a:solidFill>
                <a:latin typeface="+mj-lt"/>
                <a:ea typeface="+mn-ea"/>
                <a:cs typeface="+mn-cs"/>
              </a:rPr>
              <a:t>EU countries only prescribe that the unemployed person should be willing to take up a job within a reasonable commuting distance of their home. In Norway and Sweden, unemployed people are required to be willing not just to commute but to move to another region within the country if a suitable job is available there. </a:t>
            </a:r>
            <a:endParaRPr lang="en-IE" sz="2400" dirty="0" smtClean="0">
              <a:solidFill>
                <a:schemeClr val="tx1"/>
              </a:solidFill>
              <a:latin typeface="+mj-lt"/>
              <a:ea typeface="+mn-ea"/>
              <a:cs typeface="+mn-cs"/>
            </a:endParaRPr>
          </a:p>
          <a:p>
            <a:pPr lvl="0"/>
            <a:endParaRPr lang="en-IE" sz="2400" dirty="0">
              <a:solidFill>
                <a:schemeClr val="tx1"/>
              </a:solidFill>
              <a:latin typeface="+mj-lt"/>
              <a:ea typeface="+mn-ea"/>
              <a:cs typeface="+mn-cs"/>
            </a:endParaRPr>
          </a:p>
          <a:p>
            <a:pPr lvl="0"/>
            <a:r>
              <a:rPr lang="en-IE" sz="2400" dirty="0">
                <a:solidFill>
                  <a:schemeClr val="tx1"/>
                </a:solidFill>
                <a:latin typeface="+mj-lt"/>
                <a:ea typeface="+mn-ea"/>
                <a:cs typeface="+mn-cs"/>
              </a:rPr>
              <a:t>In </a:t>
            </a:r>
            <a:r>
              <a:rPr lang="en-IE" sz="2400" b="1" dirty="0">
                <a:solidFill>
                  <a:schemeClr val="tx1"/>
                </a:solidFill>
                <a:latin typeface="+mj-lt"/>
                <a:ea typeface="+mn-ea"/>
                <a:cs typeface="+mn-cs"/>
              </a:rPr>
              <a:t>Sweden</a:t>
            </a:r>
            <a:r>
              <a:rPr lang="en-IE" sz="2400" dirty="0">
                <a:solidFill>
                  <a:schemeClr val="tx1"/>
                </a:solidFill>
                <a:latin typeface="+mj-lt"/>
                <a:ea typeface="+mn-ea"/>
                <a:cs typeface="+mn-cs"/>
              </a:rPr>
              <a:t>, the public employment service provides support for relocation expenses, support for travelling costs for job interviews, and compensation for travel costs and accommodation for participants in labour market programmes. The support is provided </a:t>
            </a:r>
            <a:r>
              <a:rPr lang="en-IE" sz="2400" b="1" dirty="0">
                <a:solidFill>
                  <a:schemeClr val="tx1"/>
                </a:solidFill>
                <a:latin typeface="+mj-lt"/>
                <a:ea typeface="+mn-ea"/>
                <a:cs typeface="+mn-cs"/>
              </a:rPr>
              <a:t>both for interregional and cross-border labour mobility</a:t>
            </a:r>
            <a:r>
              <a:rPr lang="en-IE" sz="2400" dirty="0">
                <a:solidFill>
                  <a:schemeClr val="tx1"/>
                </a:solidFill>
                <a:latin typeface="+mj-lt"/>
                <a:ea typeface="+mn-ea"/>
                <a:cs typeface="+mn-cs"/>
              </a:rPr>
              <a:t>. </a:t>
            </a:r>
          </a:p>
        </p:txBody>
      </p:sp>
      <p:sp>
        <p:nvSpPr>
          <p:cNvPr id="2" name="Rectangle 1"/>
          <p:cNvSpPr/>
          <p:nvPr/>
        </p:nvSpPr>
        <p:spPr>
          <a:xfrm>
            <a:off x="2123728" y="116632"/>
            <a:ext cx="6840760" cy="1077218"/>
          </a:xfrm>
          <a:prstGeom prst="rect">
            <a:avLst/>
          </a:prstGeom>
        </p:spPr>
        <p:txBody>
          <a:bodyPr wrap="square">
            <a:spAutoFit/>
          </a:bodyPr>
          <a:lstStyle/>
          <a:p>
            <a:r>
              <a:rPr lang="en-IE" sz="3200" b="1" dirty="0">
                <a:solidFill>
                  <a:srgbClr val="DEB82B"/>
                </a:solidFill>
                <a:latin typeface="+mj-lt"/>
                <a:ea typeface="+mj-ea"/>
                <a:cs typeface="+mj-cs"/>
              </a:rPr>
              <a:t>Measures facilitating geographical mobility </a:t>
            </a:r>
            <a:r>
              <a:rPr lang="en-IE" sz="3200" b="1" dirty="0" smtClean="0">
                <a:solidFill>
                  <a:srgbClr val="DEB82B"/>
                </a:solidFill>
                <a:latin typeface="+mj-lt"/>
                <a:ea typeface="+mj-ea"/>
                <a:cs typeface="+mj-cs"/>
              </a:rPr>
              <a:t>within </a:t>
            </a:r>
            <a:r>
              <a:rPr lang="en-IE" sz="3200" b="1" dirty="0">
                <a:solidFill>
                  <a:srgbClr val="DEB82B"/>
                </a:solidFill>
                <a:latin typeface="+mj-lt"/>
                <a:ea typeface="+mj-ea"/>
                <a:cs typeface="+mj-cs"/>
              </a:rPr>
              <a:t>ALMPs</a:t>
            </a:r>
          </a:p>
        </p:txBody>
      </p:sp>
    </p:spTree>
    <p:extLst>
      <p:ext uri="{BB962C8B-B14F-4D97-AF65-F5344CB8AC3E}">
        <p14:creationId xmlns:p14="http://schemas.microsoft.com/office/powerpoint/2010/main" val="4153292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496944" cy="5040560"/>
          </a:xfrm>
        </p:spPr>
        <p:txBody>
          <a:bodyPr/>
          <a:lstStyle/>
          <a:p>
            <a:r>
              <a:rPr lang="en-US" sz="2400" dirty="0" smtClean="0">
                <a:latin typeface="+mj-lt"/>
              </a:rPr>
              <a:t>Incentives often linked to regional policies </a:t>
            </a:r>
            <a:r>
              <a:rPr lang="en-US" sz="2400" dirty="0">
                <a:latin typeface="+mj-lt"/>
              </a:rPr>
              <a:t>preventing </a:t>
            </a:r>
            <a:r>
              <a:rPr lang="en-US" sz="2400" dirty="0" smtClean="0">
                <a:latin typeface="+mj-lt"/>
              </a:rPr>
              <a:t>outflow </a:t>
            </a:r>
            <a:r>
              <a:rPr lang="en-US" sz="2400" dirty="0">
                <a:latin typeface="+mj-lt"/>
              </a:rPr>
              <a:t>of </a:t>
            </a:r>
            <a:r>
              <a:rPr lang="en-US" sz="2400" dirty="0" smtClean="0">
                <a:latin typeface="+mj-lt"/>
              </a:rPr>
              <a:t>skilled </a:t>
            </a:r>
            <a:r>
              <a:rPr lang="en-US" sz="2400" dirty="0" err="1" smtClean="0">
                <a:latin typeface="+mj-lt"/>
              </a:rPr>
              <a:t>labour</a:t>
            </a:r>
            <a:r>
              <a:rPr lang="en-US" sz="2400" dirty="0" smtClean="0">
                <a:latin typeface="+mj-lt"/>
              </a:rPr>
              <a:t> </a:t>
            </a:r>
            <a:r>
              <a:rPr lang="en-US" sz="2400" dirty="0">
                <a:latin typeface="+mj-lt"/>
              </a:rPr>
              <a:t>from peripheral regions</a:t>
            </a:r>
            <a:endParaRPr lang="en-IE" sz="2400" dirty="0">
              <a:latin typeface="+mj-lt"/>
            </a:endParaRPr>
          </a:p>
          <a:p>
            <a:endParaRPr lang="en-IE" sz="2400" dirty="0" smtClean="0">
              <a:latin typeface="+mj-lt"/>
            </a:endParaRPr>
          </a:p>
          <a:p>
            <a:endParaRPr lang="en-IE" sz="2400" dirty="0">
              <a:latin typeface="+mj-lt"/>
            </a:endParaRPr>
          </a:p>
          <a:p>
            <a:endParaRPr lang="en-IE" sz="2400" dirty="0" smtClean="0">
              <a:solidFill>
                <a:schemeClr val="tx1"/>
              </a:solidFill>
              <a:latin typeface="+mj-lt"/>
              <a:ea typeface="+mn-ea"/>
              <a:cs typeface="+mn-cs"/>
            </a:endParaRPr>
          </a:p>
          <a:p>
            <a:endParaRPr lang="en-IE" sz="2400" dirty="0" smtClean="0">
              <a:solidFill>
                <a:schemeClr val="tx1"/>
              </a:solidFill>
              <a:latin typeface="+mj-lt"/>
              <a:ea typeface="+mn-ea"/>
              <a:cs typeface="+mn-cs"/>
            </a:endParaRPr>
          </a:p>
          <a:p>
            <a:r>
              <a:rPr lang="en-IE" sz="2400" dirty="0" smtClean="0">
                <a:solidFill>
                  <a:schemeClr val="tx1"/>
                </a:solidFill>
                <a:latin typeface="+mj-lt"/>
                <a:ea typeface="+mn-ea"/>
                <a:cs typeface="+mn-cs"/>
              </a:rPr>
              <a:t>However, the main driver of other policy initiatives is social inclusion …</a:t>
            </a:r>
          </a:p>
        </p:txBody>
      </p:sp>
      <p:sp>
        <p:nvSpPr>
          <p:cNvPr id="2" name="Rectangle 1"/>
          <p:cNvSpPr/>
          <p:nvPr/>
        </p:nvSpPr>
        <p:spPr>
          <a:xfrm>
            <a:off x="2123728" y="116632"/>
            <a:ext cx="6840760" cy="1077218"/>
          </a:xfrm>
          <a:prstGeom prst="rect">
            <a:avLst/>
          </a:prstGeom>
        </p:spPr>
        <p:txBody>
          <a:bodyPr wrap="square">
            <a:spAutoFit/>
          </a:bodyPr>
          <a:lstStyle/>
          <a:p>
            <a:r>
              <a:rPr lang="en-IE" sz="3200" b="1" dirty="0" smtClean="0">
                <a:solidFill>
                  <a:srgbClr val="DEB82B"/>
                </a:solidFill>
                <a:latin typeface="+mj-lt"/>
                <a:ea typeface="+mj-ea"/>
                <a:cs typeface="+mj-cs"/>
              </a:rPr>
              <a:t>Other financial incentives for labour mobility </a:t>
            </a:r>
            <a:endParaRPr lang="en-IE" sz="3200" b="1" dirty="0">
              <a:solidFill>
                <a:srgbClr val="DEB82B"/>
              </a:solidFill>
              <a:latin typeface="+mj-lt"/>
              <a:ea typeface="+mj-ea"/>
              <a:cs typeface="+mj-cs"/>
            </a:endParaRPr>
          </a:p>
        </p:txBody>
      </p:sp>
      <p:sp>
        <p:nvSpPr>
          <p:cNvPr id="4" name="TextBox 3"/>
          <p:cNvSpPr txBox="1"/>
          <p:nvPr/>
        </p:nvSpPr>
        <p:spPr>
          <a:xfrm>
            <a:off x="846448" y="4941168"/>
            <a:ext cx="7613984" cy="1323439"/>
          </a:xfrm>
          <a:prstGeom prst="rect">
            <a:avLst/>
          </a:prstGeom>
          <a:solidFill>
            <a:schemeClr val="accent6">
              <a:lumMod val="20000"/>
              <a:lumOff val="80000"/>
              <a:alpha val="24000"/>
            </a:schemeClr>
          </a:solidFill>
          <a:ln>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ysDash"/>
          </a:ln>
        </p:spPr>
        <p:txBody>
          <a:bodyPr wrap="square" rtlCol="0">
            <a:spAutoFit/>
          </a:bodyPr>
          <a:lstStyle/>
          <a:p>
            <a:r>
              <a:rPr lang="en-IE" sz="2000" dirty="0"/>
              <a:t>E.g. </a:t>
            </a:r>
            <a:r>
              <a:rPr lang="en-US" sz="2000" b="1" dirty="0"/>
              <a:t>Italy</a:t>
            </a:r>
            <a:r>
              <a:rPr lang="en-US" sz="2000" dirty="0"/>
              <a:t>, where the municipality of Parma has built public housing for both Italian and foreign mobile workers. The rent is commensurate with the income of the occupier, who can live there until they find permanent accommodation</a:t>
            </a:r>
            <a:r>
              <a:rPr lang="en-US" sz="2000" dirty="0" smtClean="0"/>
              <a:t>.</a:t>
            </a:r>
            <a:endParaRPr lang="en-US" sz="2000" dirty="0"/>
          </a:p>
        </p:txBody>
      </p:sp>
      <p:sp>
        <p:nvSpPr>
          <p:cNvPr id="5" name="TextBox 4"/>
          <p:cNvSpPr txBox="1"/>
          <p:nvPr/>
        </p:nvSpPr>
        <p:spPr>
          <a:xfrm>
            <a:off x="846448" y="2276872"/>
            <a:ext cx="7541976" cy="1631216"/>
          </a:xfrm>
          <a:prstGeom prst="rect">
            <a:avLst/>
          </a:prstGeom>
          <a:solidFill>
            <a:schemeClr val="accent6">
              <a:lumMod val="20000"/>
              <a:lumOff val="80000"/>
              <a:alpha val="24000"/>
            </a:schemeClr>
          </a:solidFill>
          <a:ln>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ysDash"/>
          </a:ln>
        </p:spPr>
        <p:txBody>
          <a:bodyPr wrap="square" rtlCol="0">
            <a:spAutoFit/>
          </a:bodyPr>
          <a:lstStyle/>
          <a:p>
            <a:r>
              <a:rPr lang="en-IE" sz="2000" dirty="0"/>
              <a:t>E.g. </a:t>
            </a:r>
            <a:r>
              <a:rPr lang="en-US" sz="2000" dirty="0"/>
              <a:t>In </a:t>
            </a:r>
            <a:r>
              <a:rPr lang="en-US" sz="2000" b="1" dirty="0"/>
              <a:t>Croatia</a:t>
            </a:r>
            <a:r>
              <a:rPr lang="en-US" sz="2000" dirty="0"/>
              <a:t>, rent is almost free to teachers and healthcare professionals (only country nationals) taking up jobs in remote areas such as islands or mountainous regions, where there is high turnover and acute </a:t>
            </a:r>
            <a:r>
              <a:rPr lang="en-US" sz="2000" dirty="0" err="1"/>
              <a:t>labour</a:t>
            </a:r>
            <a:r>
              <a:rPr lang="en-US" sz="2000" dirty="0"/>
              <a:t> shortages in teaching and </a:t>
            </a:r>
            <a:endParaRPr lang="en-US" sz="2000" dirty="0" smtClean="0"/>
          </a:p>
          <a:p>
            <a:r>
              <a:rPr lang="en-IE" sz="2000" dirty="0" smtClean="0"/>
              <a:t>healthcare</a:t>
            </a:r>
            <a:r>
              <a:rPr lang="en-IE" sz="2000" dirty="0"/>
              <a:t>.</a:t>
            </a:r>
          </a:p>
        </p:txBody>
      </p:sp>
    </p:spTree>
    <p:extLst>
      <p:ext uri="{BB962C8B-B14F-4D97-AF65-F5344CB8AC3E}">
        <p14:creationId xmlns:p14="http://schemas.microsoft.com/office/powerpoint/2010/main" val="428720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Speaker notes </a:t>
            </a:r>
            <a:endParaRPr lang="en-IE" dirty="0"/>
          </a:p>
        </p:txBody>
      </p:sp>
      <p:sp>
        <p:nvSpPr>
          <p:cNvPr id="3" name="Content Placeholder 2"/>
          <p:cNvSpPr>
            <a:spLocks noGrp="1"/>
          </p:cNvSpPr>
          <p:nvPr>
            <p:ph idx="1"/>
          </p:nvPr>
        </p:nvSpPr>
        <p:spPr/>
        <p:txBody>
          <a:bodyPr/>
          <a:lstStyle/>
          <a:p>
            <a:r>
              <a:rPr lang="en-US" dirty="0" smtClean="0"/>
              <a:t>Key findings from Eurofound report ‘</a:t>
            </a:r>
            <a:r>
              <a:rPr lang="en-US" dirty="0" err="1" smtClean="0">
                <a:hlinkClick r:id="rId2"/>
              </a:rPr>
              <a:t>Labour</a:t>
            </a:r>
            <a:r>
              <a:rPr lang="en-US" dirty="0" smtClean="0">
                <a:hlinkClick r:id="rId2"/>
              </a:rPr>
              <a:t> </a:t>
            </a:r>
            <a:r>
              <a:rPr lang="en-US" dirty="0">
                <a:hlinkClick r:id="rId2"/>
              </a:rPr>
              <a:t>mobility in the </a:t>
            </a:r>
            <a:r>
              <a:rPr lang="en-US" dirty="0" smtClean="0">
                <a:hlinkClick r:id="rId2"/>
              </a:rPr>
              <a:t>EU: </a:t>
            </a:r>
            <a:r>
              <a:rPr lang="en-IE" dirty="0" smtClean="0">
                <a:hlinkClick r:id="rId2"/>
              </a:rPr>
              <a:t>Recent </a:t>
            </a:r>
            <a:r>
              <a:rPr lang="en-IE" dirty="0">
                <a:hlinkClick r:id="rId2"/>
              </a:rPr>
              <a:t>trends and </a:t>
            </a:r>
            <a:r>
              <a:rPr lang="en-IE" dirty="0" smtClean="0">
                <a:hlinkClick r:id="rId2"/>
              </a:rPr>
              <a:t>policies</a:t>
            </a:r>
            <a:r>
              <a:rPr lang="en-IE" dirty="0" smtClean="0"/>
              <a:t>’ (2014), drawing from national reports (28 EU countries) and desk research  </a:t>
            </a:r>
            <a:endParaRPr lang="en-IE" dirty="0"/>
          </a:p>
        </p:txBody>
      </p:sp>
    </p:spTree>
    <p:extLst>
      <p:ext uri="{BB962C8B-B14F-4D97-AF65-F5344CB8AC3E}">
        <p14:creationId xmlns:p14="http://schemas.microsoft.com/office/powerpoint/2010/main" val="2452944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08" y="476672"/>
            <a:ext cx="7128792" cy="792088"/>
          </a:xfrm>
        </p:spPr>
        <p:txBody>
          <a:bodyPr/>
          <a:lstStyle/>
          <a:p>
            <a:r>
              <a:rPr lang="en-US" sz="3200" kern="1200" dirty="0">
                <a:solidFill>
                  <a:srgbClr val="DEB82B"/>
                </a:solidFill>
                <a:effectLst/>
              </a:rPr>
              <a:t>Changing patterns in </a:t>
            </a:r>
            <a:r>
              <a:rPr lang="en-US" sz="3200" kern="1200" dirty="0" err="1">
                <a:solidFill>
                  <a:srgbClr val="DEB82B"/>
                </a:solidFill>
                <a:effectLst/>
              </a:rPr>
              <a:t>labour</a:t>
            </a:r>
            <a:r>
              <a:rPr lang="en-US" sz="3200" kern="1200" dirty="0">
                <a:solidFill>
                  <a:srgbClr val="DEB82B"/>
                </a:solidFill>
                <a:effectLst/>
              </a:rPr>
              <a:t> mobility in the EU</a:t>
            </a:r>
            <a:r>
              <a:rPr lang="en-IE" sz="3200" kern="1200" dirty="0">
                <a:solidFill>
                  <a:srgbClr val="DEB82B"/>
                </a:solidFill>
                <a:effectLst/>
              </a:rPr>
              <a:t/>
            </a:r>
            <a:br>
              <a:rPr lang="en-IE" sz="3200" kern="1200" dirty="0">
                <a:solidFill>
                  <a:srgbClr val="DEB82B"/>
                </a:solidFill>
                <a:effectLst/>
              </a:rPr>
            </a:br>
            <a:endParaRPr lang="en-IE" sz="3200" kern="1200" dirty="0">
              <a:solidFill>
                <a:srgbClr val="DEB82B"/>
              </a:solidFill>
              <a:effectLst/>
            </a:endParaRPr>
          </a:p>
        </p:txBody>
      </p:sp>
      <p:sp>
        <p:nvSpPr>
          <p:cNvPr id="3" name="Content Placeholder 2"/>
          <p:cNvSpPr>
            <a:spLocks noGrp="1"/>
          </p:cNvSpPr>
          <p:nvPr>
            <p:ph idx="1"/>
          </p:nvPr>
        </p:nvSpPr>
        <p:spPr>
          <a:xfrm>
            <a:off x="401668" y="1583011"/>
            <a:ext cx="8229600" cy="3647133"/>
          </a:xfrm>
        </p:spPr>
        <p:txBody>
          <a:bodyPr/>
          <a:lstStyle/>
          <a:p>
            <a:pPr marL="0" indent="0">
              <a:buNone/>
            </a:pPr>
            <a:r>
              <a:rPr lang="en-US" sz="2400" i="1" dirty="0">
                <a:solidFill>
                  <a:schemeClr val="tx1"/>
                </a:solidFill>
                <a:latin typeface="+mj-lt"/>
              </a:rPr>
              <a:t>Change in employment by nationality, 2008–2012, EU27 (</a:t>
            </a:r>
            <a:r>
              <a:rPr lang="en-US" sz="2400" i="1" dirty="0" smtClean="0">
                <a:solidFill>
                  <a:schemeClr val="tx1"/>
                </a:solidFill>
                <a:latin typeface="+mj-lt"/>
              </a:rPr>
              <a:t>thousands</a:t>
            </a:r>
            <a:r>
              <a:rPr lang="en-US" sz="2400" i="1" dirty="0">
                <a:latin typeface="+mj-lt"/>
              </a:rPr>
              <a:t>)</a:t>
            </a:r>
            <a:endParaRPr lang="en-IE" sz="2400" dirty="0">
              <a:solidFill>
                <a:schemeClr val="tx1"/>
              </a:solidFill>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48049194"/>
              </p:ext>
            </p:extLst>
          </p:nvPr>
        </p:nvGraphicFramePr>
        <p:xfrm>
          <a:off x="389836" y="2852936"/>
          <a:ext cx="8424936" cy="2258561"/>
        </p:xfrm>
        <a:graphic>
          <a:graphicData uri="http://schemas.openxmlformats.org/drawingml/2006/table">
            <a:tbl>
              <a:tblPr firstRow="1" firstCol="1" bandRow="1">
                <a:tableStyleId>{5C22544A-7EE6-4342-B048-85BDC9FD1C3A}</a:tableStyleId>
              </a:tblPr>
              <a:tblGrid>
                <a:gridCol w="1728192"/>
                <a:gridCol w="1104974"/>
                <a:gridCol w="1192911"/>
                <a:gridCol w="1192911"/>
                <a:gridCol w="1103108"/>
                <a:gridCol w="1133600"/>
                <a:gridCol w="969240"/>
              </a:tblGrid>
              <a:tr h="576065">
                <a:tc>
                  <a:txBody>
                    <a:bodyPr/>
                    <a:lstStyle/>
                    <a:p>
                      <a:pPr>
                        <a:lnSpc>
                          <a:spcPct val="115000"/>
                        </a:lnSpc>
                      </a:pPr>
                      <a:endParaRPr lang="en-IE" sz="1600" dirty="0">
                        <a:solidFill>
                          <a:schemeClr val="tx1"/>
                        </a:solidFill>
                        <a:effectLst/>
                        <a:latin typeface="+mj-lt"/>
                      </a:endParaRPr>
                    </a:p>
                  </a:txBody>
                  <a:tcPr marL="68580" marR="68580" marT="0" marB="0" anchor="b"/>
                </a:tc>
                <a:tc>
                  <a:txBody>
                    <a:bodyPr/>
                    <a:lstStyle/>
                    <a:p>
                      <a:pPr>
                        <a:lnSpc>
                          <a:spcPct val="115000"/>
                        </a:lnSpc>
                        <a:spcAft>
                          <a:spcPts val="0"/>
                        </a:spcAft>
                      </a:pPr>
                      <a:r>
                        <a:rPr lang="en-IE" sz="1600" dirty="0">
                          <a:solidFill>
                            <a:schemeClr val="tx1"/>
                          </a:solidFill>
                          <a:effectLst/>
                          <a:latin typeface="+mj-lt"/>
                        </a:rPr>
                        <a:t>2008</a:t>
                      </a:r>
                      <a:endParaRPr lang="en-IE" sz="1600" dirty="0">
                        <a:solidFill>
                          <a:schemeClr val="tx1"/>
                        </a:solidFill>
                        <a:effectLst/>
                        <a:latin typeface="+mj-lt"/>
                        <a:ea typeface="Calibri"/>
                        <a:cs typeface="Times New Roman"/>
                      </a:endParaRPr>
                    </a:p>
                  </a:txBody>
                  <a:tcPr marL="68580" marR="68580" marT="0" marB="0" anchor="b"/>
                </a:tc>
                <a:tc>
                  <a:txBody>
                    <a:bodyPr/>
                    <a:lstStyle/>
                    <a:p>
                      <a:pPr>
                        <a:lnSpc>
                          <a:spcPct val="115000"/>
                        </a:lnSpc>
                        <a:spcAft>
                          <a:spcPts val="0"/>
                        </a:spcAft>
                      </a:pPr>
                      <a:r>
                        <a:rPr lang="en-IE" sz="1600" dirty="0">
                          <a:solidFill>
                            <a:schemeClr val="tx1"/>
                          </a:solidFill>
                          <a:effectLst/>
                          <a:latin typeface="+mj-lt"/>
                        </a:rPr>
                        <a:t>2009</a:t>
                      </a:r>
                      <a:endParaRPr lang="en-IE" sz="1600" dirty="0">
                        <a:solidFill>
                          <a:schemeClr val="tx1"/>
                        </a:solidFill>
                        <a:effectLst/>
                        <a:latin typeface="+mj-lt"/>
                        <a:ea typeface="Calibri"/>
                        <a:cs typeface="Times New Roman"/>
                      </a:endParaRPr>
                    </a:p>
                  </a:txBody>
                  <a:tcPr marL="68580" marR="68580" marT="0" marB="0" anchor="b"/>
                </a:tc>
                <a:tc>
                  <a:txBody>
                    <a:bodyPr/>
                    <a:lstStyle/>
                    <a:p>
                      <a:pPr>
                        <a:lnSpc>
                          <a:spcPct val="115000"/>
                        </a:lnSpc>
                        <a:spcAft>
                          <a:spcPts val="0"/>
                        </a:spcAft>
                      </a:pPr>
                      <a:r>
                        <a:rPr lang="en-IE" sz="1600" dirty="0">
                          <a:solidFill>
                            <a:schemeClr val="tx1"/>
                          </a:solidFill>
                          <a:effectLst/>
                          <a:latin typeface="+mj-lt"/>
                        </a:rPr>
                        <a:t>2010</a:t>
                      </a:r>
                      <a:endParaRPr lang="en-IE" sz="1600" dirty="0">
                        <a:solidFill>
                          <a:schemeClr val="tx1"/>
                        </a:solidFill>
                        <a:effectLst/>
                        <a:latin typeface="+mj-lt"/>
                        <a:ea typeface="Calibri"/>
                        <a:cs typeface="Times New Roman"/>
                      </a:endParaRPr>
                    </a:p>
                  </a:txBody>
                  <a:tcPr marL="68580" marR="68580" marT="0" marB="0" anchor="b"/>
                </a:tc>
                <a:tc>
                  <a:txBody>
                    <a:bodyPr/>
                    <a:lstStyle/>
                    <a:p>
                      <a:pPr>
                        <a:lnSpc>
                          <a:spcPct val="115000"/>
                        </a:lnSpc>
                        <a:spcAft>
                          <a:spcPts val="0"/>
                        </a:spcAft>
                      </a:pPr>
                      <a:r>
                        <a:rPr lang="en-IE" sz="1600" dirty="0">
                          <a:solidFill>
                            <a:schemeClr val="tx1"/>
                          </a:solidFill>
                          <a:effectLst/>
                          <a:latin typeface="+mj-lt"/>
                        </a:rPr>
                        <a:t>2011</a:t>
                      </a:r>
                      <a:endParaRPr lang="en-IE" sz="1600" dirty="0">
                        <a:solidFill>
                          <a:schemeClr val="tx1"/>
                        </a:solidFill>
                        <a:effectLst/>
                        <a:latin typeface="+mj-lt"/>
                        <a:ea typeface="Calibri"/>
                        <a:cs typeface="Times New Roman"/>
                      </a:endParaRPr>
                    </a:p>
                  </a:txBody>
                  <a:tcPr marL="68580" marR="68580" marT="0" marB="0" anchor="b"/>
                </a:tc>
                <a:tc>
                  <a:txBody>
                    <a:bodyPr/>
                    <a:lstStyle/>
                    <a:p>
                      <a:pPr>
                        <a:lnSpc>
                          <a:spcPct val="115000"/>
                        </a:lnSpc>
                        <a:spcAft>
                          <a:spcPts val="0"/>
                        </a:spcAft>
                      </a:pPr>
                      <a:r>
                        <a:rPr lang="en-IE" sz="1600" dirty="0">
                          <a:solidFill>
                            <a:schemeClr val="tx1"/>
                          </a:solidFill>
                          <a:effectLst/>
                          <a:latin typeface="+mj-lt"/>
                        </a:rPr>
                        <a:t>2012</a:t>
                      </a:r>
                      <a:endParaRPr lang="en-IE" sz="1600" dirty="0">
                        <a:solidFill>
                          <a:schemeClr val="tx1"/>
                        </a:solidFill>
                        <a:effectLst/>
                        <a:latin typeface="+mj-lt"/>
                        <a:ea typeface="Calibri"/>
                        <a:cs typeface="Times New Roman"/>
                      </a:endParaRPr>
                    </a:p>
                  </a:txBody>
                  <a:tcPr marL="68580" marR="68580" marT="0" marB="0" anchor="b"/>
                </a:tc>
                <a:tc>
                  <a:txBody>
                    <a:bodyPr/>
                    <a:lstStyle/>
                    <a:p>
                      <a:pPr>
                        <a:lnSpc>
                          <a:spcPct val="115000"/>
                        </a:lnSpc>
                        <a:spcAft>
                          <a:spcPts val="0"/>
                        </a:spcAft>
                      </a:pPr>
                      <a:r>
                        <a:rPr lang="en-IE" sz="1600" dirty="0" smtClean="0">
                          <a:solidFill>
                            <a:schemeClr val="tx1"/>
                          </a:solidFill>
                          <a:effectLst/>
                          <a:latin typeface="+mj-lt"/>
                        </a:rPr>
                        <a:t>Change </a:t>
                      </a:r>
                      <a:r>
                        <a:rPr lang="en-IE" sz="1600" dirty="0">
                          <a:solidFill>
                            <a:schemeClr val="tx1"/>
                          </a:solidFill>
                          <a:effectLst/>
                          <a:latin typeface="+mj-lt"/>
                        </a:rPr>
                        <a:t>08-12</a:t>
                      </a:r>
                      <a:endParaRPr lang="en-IE" sz="1600" dirty="0">
                        <a:solidFill>
                          <a:schemeClr val="tx1"/>
                        </a:solidFill>
                        <a:effectLst/>
                        <a:latin typeface="+mj-lt"/>
                        <a:ea typeface="Calibri"/>
                        <a:cs typeface="Times New Roman"/>
                      </a:endParaRPr>
                    </a:p>
                  </a:txBody>
                  <a:tcPr marL="68580" marR="68580" marT="0" marB="0" anchor="b"/>
                </a:tc>
              </a:tr>
              <a:tr h="546473">
                <a:tc>
                  <a:txBody>
                    <a:bodyPr/>
                    <a:lstStyle/>
                    <a:p>
                      <a:pPr>
                        <a:lnSpc>
                          <a:spcPct val="115000"/>
                        </a:lnSpc>
                        <a:spcAft>
                          <a:spcPts val="0"/>
                        </a:spcAft>
                      </a:pPr>
                      <a:r>
                        <a:rPr lang="en-IE" sz="1600">
                          <a:solidFill>
                            <a:schemeClr val="tx1"/>
                          </a:solidFill>
                          <a:effectLst/>
                          <a:latin typeface="+mj-lt"/>
                        </a:rPr>
                        <a:t>EU27 migrant workers </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5,771.5</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5,870.8</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6,073.0</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6,405.2</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dirty="0">
                          <a:solidFill>
                            <a:schemeClr val="tx1"/>
                          </a:solidFill>
                          <a:effectLst/>
                          <a:latin typeface="+mj-lt"/>
                        </a:rPr>
                        <a:t>6,599.0</a:t>
                      </a:r>
                      <a:endParaRPr lang="en-IE" sz="1600" dirty="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highlight>
                            <a:srgbClr val="FFFF00"/>
                          </a:highlight>
                          <a:latin typeface="+mj-lt"/>
                        </a:rPr>
                        <a:t>14.3</a:t>
                      </a:r>
                      <a:endParaRPr lang="en-IE" sz="1600">
                        <a:solidFill>
                          <a:schemeClr val="tx1"/>
                        </a:solidFill>
                        <a:effectLst/>
                        <a:latin typeface="+mj-lt"/>
                        <a:ea typeface="Calibri"/>
                        <a:cs typeface="Times New Roman"/>
                      </a:endParaRPr>
                    </a:p>
                  </a:txBody>
                  <a:tcPr marL="68580" marR="68580" marT="0" marB="0" anchor="b"/>
                </a:tc>
              </a:tr>
              <a:tr h="546473">
                <a:tc>
                  <a:txBody>
                    <a:bodyPr/>
                    <a:lstStyle/>
                    <a:p>
                      <a:pPr>
                        <a:lnSpc>
                          <a:spcPct val="115000"/>
                        </a:lnSpc>
                        <a:spcAft>
                          <a:spcPts val="0"/>
                        </a:spcAft>
                      </a:pPr>
                      <a:r>
                        <a:rPr lang="en-IE" sz="1600">
                          <a:solidFill>
                            <a:schemeClr val="tx1"/>
                          </a:solidFill>
                          <a:effectLst/>
                          <a:latin typeface="+mj-lt"/>
                        </a:rPr>
                        <a:t>Non-EU migrant workers </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8,854.6</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8,574.0</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8,559.5</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8,684.7</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dirty="0">
                          <a:solidFill>
                            <a:schemeClr val="tx1"/>
                          </a:solidFill>
                          <a:effectLst/>
                          <a:latin typeface="+mj-lt"/>
                        </a:rPr>
                        <a:t>8,582.3</a:t>
                      </a:r>
                      <a:endParaRPr lang="en-IE" sz="1600" dirty="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highlight>
                            <a:srgbClr val="FFFF00"/>
                          </a:highlight>
                          <a:latin typeface="+mj-lt"/>
                        </a:rPr>
                        <a:t>-3.1</a:t>
                      </a:r>
                      <a:endParaRPr lang="en-IE" sz="1600">
                        <a:solidFill>
                          <a:schemeClr val="tx1"/>
                        </a:solidFill>
                        <a:effectLst/>
                        <a:latin typeface="+mj-lt"/>
                        <a:ea typeface="Calibri"/>
                        <a:cs typeface="Times New Roman"/>
                      </a:endParaRPr>
                    </a:p>
                  </a:txBody>
                  <a:tcPr marL="68580" marR="68580" marT="0" marB="0" anchor="b"/>
                </a:tc>
              </a:tr>
              <a:tr h="546473">
                <a:tc>
                  <a:txBody>
                    <a:bodyPr/>
                    <a:lstStyle/>
                    <a:p>
                      <a:pPr>
                        <a:lnSpc>
                          <a:spcPct val="115000"/>
                        </a:lnSpc>
                        <a:spcAft>
                          <a:spcPts val="0"/>
                        </a:spcAft>
                      </a:pPr>
                      <a:r>
                        <a:rPr lang="en-IE" sz="1600" dirty="0">
                          <a:solidFill>
                            <a:schemeClr val="tx1"/>
                          </a:solidFill>
                          <a:effectLst/>
                          <a:latin typeface="+mj-lt"/>
                        </a:rPr>
                        <a:t>Native born workers </a:t>
                      </a:r>
                      <a:endParaRPr lang="en-IE" sz="1600" dirty="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206,535.0</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dirty="0">
                          <a:solidFill>
                            <a:schemeClr val="tx1"/>
                          </a:solidFill>
                          <a:effectLst/>
                          <a:latin typeface="+mj-lt"/>
                        </a:rPr>
                        <a:t>202,930.8</a:t>
                      </a:r>
                      <a:endParaRPr lang="en-IE" sz="1600" dirty="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201,679.5</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a:solidFill>
                            <a:schemeClr val="tx1"/>
                          </a:solidFill>
                          <a:effectLst/>
                          <a:latin typeface="+mj-lt"/>
                        </a:rPr>
                        <a:t>201,851.1</a:t>
                      </a:r>
                      <a:endParaRPr lang="en-IE" sz="160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dirty="0">
                          <a:solidFill>
                            <a:schemeClr val="tx1"/>
                          </a:solidFill>
                          <a:effectLst/>
                          <a:latin typeface="+mj-lt"/>
                        </a:rPr>
                        <a:t>200,799.0</a:t>
                      </a:r>
                      <a:endParaRPr lang="en-IE" sz="1600" dirty="0">
                        <a:solidFill>
                          <a:schemeClr val="tx1"/>
                        </a:solidFill>
                        <a:effectLst/>
                        <a:latin typeface="+mj-lt"/>
                        <a:ea typeface="Calibri"/>
                        <a:cs typeface="Times New Roman"/>
                      </a:endParaRPr>
                    </a:p>
                  </a:txBody>
                  <a:tcPr marL="68580" marR="68580" marT="0" marB="0" anchor="b"/>
                </a:tc>
                <a:tc>
                  <a:txBody>
                    <a:bodyPr/>
                    <a:lstStyle/>
                    <a:p>
                      <a:pPr algn="r">
                        <a:lnSpc>
                          <a:spcPct val="115000"/>
                        </a:lnSpc>
                        <a:spcAft>
                          <a:spcPts val="0"/>
                        </a:spcAft>
                      </a:pPr>
                      <a:r>
                        <a:rPr lang="en-IE" sz="1600" dirty="0">
                          <a:solidFill>
                            <a:schemeClr val="tx1"/>
                          </a:solidFill>
                          <a:effectLst/>
                          <a:highlight>
                            <a:srgbClr val="FFFF00"/>
                          </a:highlight>
                          <a:latin typeface="+mj-lt"/>
                        </a:rPr>
                        <a:t>-2.8</a:t>
                      </a:r>
                      <a:endParaRPr lang="en-IE" sz="1600" dirty="0">
                        <a:solidFill>
                          <a:schemeClr val="tx1"/>
                        </a:solidFill>
                        <a:effectLst/>
                        <a:latin typeface="+mj-lt"/>
                        <a:ea typeface="Calibri"/>
                        <a:cs typeface="Times New Roman"/>
                      </a:endParaRPr>
                    </a:p>
                  </a:txBody>
                  <a:tcPr marL="68580" marR="68580" marT="0" marB="0" anchor="b"/>
                </a:tc>
              </a:tr>
            </a:tbl>
          </a:graphicData>
        </a:graphic>
      </p:graphicFrame>
      <p:sp>
        <p:nvSpPr>
          <p:cNvPr id="5" name="Rectangle 1"/>
          <p:cNvSpPr>
            <a:spLocks noChangeArrowheads="1"/>
          </p:cNvSpPr>
          <p:nvPr/>
        </p:nvSpPr>
        <p:spPr bwMode="auto">
          <a:xfrm>
            <a:off x="387564" y="5249089"/>
            <a:ext cx="58691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200" dirty="0"/>
              <a:t>Source: EU-LFS, 2008–2012</a:t>
            </a:r>
          </a:p>
        </p:txBody>
      </p:sp>
    </p:spTree>
    <p:extLst>
      <p:ext uri="{BB962C8B-B14F-4D97-AF65-F5344CB8AC3E}">
        <p14:creationId xmlns:p14="http://schemas.microsoft.com/office/powerpoint/2010/main" val="3016048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700808"/>
            <a:ext cx="7344816" cy="720080"/>
          </a:xfrm>
        </p:spPr>
        <p:txBody>
          <a:bodyPr/>
          <a:lstStyle/>
          <a:p>
            <a:r>
              <a:rPr lang="en-US" sz="2400" b="0" i="1" dirty="0">
                <a:ea typeface="+mn-ea"/>
                <a:cs typeface="+mn-cs"/>
              </a:rPr>
              <a:t>EU nationals working in another Member State as a percentage of total employment, 2008–2012</a:t>
            </a:r>
            <a:r>
              <a:rPr lang="en-IE" dirty="0">
                <a:effectLst/>
              </a:rPr>
              <a:t/>
            </a:r>
            <a:br>
              <a:rPr lang="en-IE" dirty="0">
                <a:effectLst/>
              </a:rPr>
            </a:b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643424"/>
              </p:ext>
            </p:extLst>
          </p:nvPr>
        </p:nvGraphicFramePr>
        <p:xfrm>
          <a:off x="827584" y="2276873"/>
          <a:ext cx="7560840"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255912" y="476672"/>
            <a:ext cx="6636568" cy="584775"/>
          </a:xfrm>
          <a:prstGeom prst="rect">
            <a:avLst/>
          </a:prstGeom>
        </p:spPr>
        <p:txBody>
          <a:bodyPr wrap="square">
            <a:spAutoFit/>
          </a:bodyPr>
          <a:lstStyle/>
          <a:p>
            <a:pPr algn="ctr"/>
            <a:r>
              <a:rPr lang="en-IE" sz="3200" b="1" dirty="0" smtClean="0">
                <a:solidFill>
                  <a:srgbClr val="DEB82B"/>
                </a:solidFill>
                <a:latin typeface="+mj-lt"/>
                <a:ea typeface="+mj-ea"/>
                <a:cs typeface="+mj-cs"/>
              </a:rPr>
              <a:t>Scale of intra-EU labour mobility</a:t>
            </a:r>
            <a:endParaRPr lang="en-IE" sz="3200" b="1" dirty="0">
              <a:solidFill>
                <a:srgbClr val="DEB82B"/>
              </a:solidFill>
              <a:latin typeface="+mj-lt"/>
              <a:ea typeface="+mj-ea"/>
              <a:cs typeface="+mj-cs"/>
            </a:endParaRPr>
          </a:p>
        </p:txBody>
      </p:sp>
      <p:sp>
        <p:nvSpPr>
          <p:cNvPr id="6" name="Rectangle 5"/>
          <p:cNvSpPr/>
          <p:nvPr/>
        </p:nvSpPr>
        <p:spPr>
          <a:xfrm>
            <a:off x="1259632" y="6202269"/>
            <a:ext cx="2154757" cy="276999"/>
          </a:xfrm>
          <a:prstGeom prst="rect">
            <a:avLst/>
          </a:prstGeom>
        </p:spPr>
        <p:txBody>
          <a:bodyPr wrap="none">
            <a:spAutoFit/>
          </a:bodyPr>
          <a:lstStyle/>
          <a:p>
            <a:r>
              <a:rPr lang="en-US" sz="1200" dirty="0"/>
              <a:t>Source: EU-LFS, 2008–2012</a:t>
            </a:r>
            <a:endParaRPr lang="en-IE" sz="1200" dirty="0"/>
          </a:p>
        </p:txBody>
      </p:sp>
    </p:spTree>
    <p:extLst>
      <p:ext uri="{BB962C8B-B14F-4D97-AF65-F5344CB8AC3E}">
        <p14:creationId xmlns:p14="http://schemas.microsoft.com/office/powerpoint/2010/main" val="400944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728" y="-27384"/>
            <a:ext cx="6931961" cy="909885"/>
          </a:xfrm>
        </p:spPr>
        <p:txBody>
          <a:bodyPr/>
          <a:lstStyle/>
          <a:p>
            <a:pPr marL="0" indent="0">
              <a:buNone/>
            </a:pPr>
            <a:r>
              <a:rPr lang="en-US" sz="2800" b="1" kern="1200" dirty="0">
                <a:solidFill>
                  <a:srgbClr val="DEB82B"/>
                </a:solidFill>
                <a:latin typeface="+mj-lt"/>
                <a:ea typeface="+mj-ea"/>
                <a:cs typeface="+mj-cs"/>
              </a:rPr>
              <a:t>General mobility: inflow rates per 1000 (2008 and 2012) in selected EU Member States</a:t>
            </a:r>
          </a:p>
          <a:p>
            <a:pPr marL="0" indent="0">
              <a:buNone/>
            </a:pPr>
            <a:endParaRPr lang="en-IE" sz="2400" dirty="0">
              <a:solidFill>
                <a:schemeClr val="tx1"/>
              </a:solidFill>
              <a:latin typeface="+mj-lt"/>
            </a:endParaRPr>
          </a:p>
        </p:txBody>
      </p:sp>
      <p:sp>
        <p:nvSpPr>
          <p:cNvPr id="5" name="Rectangle 1"/>
          <p:cNvSpPr>
            <a:spLocks noChangeArrowheads="1"/>
          </p:cNvSpPr>
          <p:nvPr/>
        </p:nvSpPr>
        <p:spPr bwMode="auto">
          <a:xfrm>
            <a:off x="449694" y="5496907"/>
            <a:ext cx="844278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kumimoji="0" lang="en-US" altLang="en-US" sz="12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Sources: </a:t>
            </a:r>
            <a:r>
              <a:rPr lang="en-US" altLang="en-US" sz="1200" dirty="0" smtClean="0">
                <a:solidFill>
                  <a:srgbClr val="222222"/>
                </a:solidFill>
                <a:latin typeface="Arial" pitchFamily="34" charset="0"/>
                <a:ea typeface="Calibri" pitchFamily="34" charset="0"/>
                <a:cs typeface="Arial" pitchFamily="34" charset="0"/>
              </a:rPr>
              <a:t>Eurofound based on national data (</a:t>
            </a:r>
            <a:r>
              <a:rPr lang="en-IE" sz="1200" dirty="0" err="1"/>
              <a:t>Statistisches</a:t>
            </a:r>
            <a:r>
              <a:rPr lang="en-IE" sz="1200" dirty="0"/>
              <a:t> </a:t>
            </a:r>
            <a:r>
              <a:rPr lang="en-IE" sz="1200" dirty="0" err="1"/>
              <a:t>Bundesamt</a:t>
            </a:r>
            <a:r>
              <a:rPr lang="en-IE" sz="1200" dirty="0"/>
              <a:t>, </a:t>
            </a:r>
            <a:r>
              <a:rPr lang="en-IE" sz="1200" dirty="0" err="1" smtClean="0"/>
              <a:t>Destatis</a:t>
            </a:r>
            <a:r>
              <a:rPr lang="en-IE" sz="1200" dirty="0" smtClean="0"/>
              <a:t>; </a:t>
            </a:r>
            <a:r>
              <a:rPr lang="en-IE" sz="1200" dirty="0" err="1" smtClean="0"/>
              <a:t>Danmarks</a:t>
            </a:r>
            <a:r>
              <a:rPr lang="en-IE" sz="1200" dirty="0" smtClean="0"/>
              <a:t> </a:t>
            </a:r>
            <a:r>
              <a:rPr lang="en-IE" sz="1200" dirty="0" err="1" smtClean="0"/>
              <a:t>Statistik</a:t>
            </a:r>
            <a:r>
              <a:rPr lang="en-IE" sz="1200" dirty="0" smtClean="0"/>
              <a:t>; </a:t>
            </a:r>
            <a:r>
              <a:rPr lang="en-IE" sz="1200" dirty="0" err="1"/>
              <a:t>Instituto</a:t>
            </a:r>
            <a:r>
              <a:rPr lang="en-IE" sz="1200" dirty="0"/>
              <a:t> Nacional de </a:t>
            </a:r>
            <a:r>
              <a:rPr lang="en-IE" sz="1200" dirty="0" err="1"/>
              <a:t>Estadistica</a:t>
            </a:r>
            <a:r>
              <a:rPr lang="en-IE" sz="1200" dirty="0"/>
              <a:t>, </a:t>
            </a:r>
            <a:r>
              <a:rPr lang="en-IE" sz="1200" dirty="0" smtClean="0"/>
              <a:t>INE; </a:t>
            </a:r>
            <a:r>
              <a:rPr lang="it-IT" sz="1200" dirty="0" smtClean="0"/>
              <a:t>Istituto Nazionale di </a:t>
            </a:r>
            <a:r>
              <a:rPr lang="it-IT" sz="1200" dirty="0"/>
              <a:t>Statistica, </a:t>
            </a:r>
            <a:r>
              <a:rPr lang="it-IT" sz="1200" dirty="0" smtClean="0"/>
              <a:t>Istat</a:t>
            </a:r>
            <a:r>
              <a:rPr lang="en-US" altLang="en-US" sz="1200" dirty="0" smtClean="0">
                <a:solidFill>
                  <a:srgbClr val="222222"/>
                </a:solidFill>
                <a:latin typeface="Arial" pitchFamily="34" charset="0"/>
                <a:ea typeface="Calibri" pitchFamily="34" charset="0"/>
                <a:cs typeface="Arial" pitchFamily="34" charset="0"/>
              </a:rPr>
              <a:t>; </a:t>
            </a:r>
            <a:r>
              <a:rPr lang="en-IE" sz="1200" dirty="0"/>
              <a:t>Central Statistics </a:t>
            </a:r>
            <a:r>
              <a:rPr lang="en-IE" sz="1200" dirty="0" smtClean="0"/>
              <a:t>Office, CSO; </a:t>
            </a:r>
            <a:r>
              <a:rPr lang="nl-NL" sz="1200" dirty="0"/>
              <a:t>Centraal Bureau voor de Statistiek, </a:t>
            </a:r>
            <a:r>
              <a:rPr lang="nl-NL" sz="1200" dirty="0" smtClean="0"/>
              <a:t>CBS; </a:t>
            </a:r>
            <a:r>
              <a:rPr lang="en-US" sz="1200" dirty="0"/>
              <a:t>long-term international migration data from the International Passenger </a:t>
            </a:r>
            <a:r>
              <a:rPr lang="en-US" sz="1200" dirty="0" smtClean="0"/>
              <a:t>Survey, IPS</a:t>
            </a:r>
            <a:r>
              <a:rPr lang="en-IE" sz="1200" dirty="0" smtClean="0"/>
              <a:t>.</a:t>
            </a:r>
          </a:p>
          <a:p>
            <a:pPr lvl="0"/>
            <a:r>
              <a:rPr lang="en-US" altLang="en-US" sz="1200" dirty="0">
                <a:latin typeface="Arial" pitchFamily="34" charset="0"/>
              </a:rPr>
              <a:t>Note: EU nationals figure excludes returning </a:t>
            </a:r>
            <a:r>
              <a:rPr lang="en-US" altLang="en-US" sz="1200" dirty="0" smtClean="0">
                <a:latin typeface="Arial" pitchFamily="34" charset="0"/>
              </a:rPr>
              <a:t>nationals. </a:t>
            </a:r>
            <a:endParaRPr kumimoji="0" lang="en-US" altLang="en-US" sz="1200" b="0" i="0" u="none" strike="noStrike" cap="none" normalizeH="0" baseline="0" dirty="0" smtClean="0">
              <a:ln>
                <a:noFill/>
              </a:ln>
              <a:solidFill>
                <a:schemeClr val="tx1"/>
              </a:solidFill>
              <a:effectLst/>
              <a:latin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546206669"/>
              </p:ext>
            </p:extLst>
          </p:nvPr>
        </p:nvGraphicFramePr>
        <p:xfrm>
          <a:off x="1043608" y="1628801"/>
          <a:ext cx="7488832"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631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1700809"/>
            <a:ext cx="8280151" cy="576063"/>
          </a:xfrm>
        </p:spPr>
        <p:txBody>
          <a:bodyPr/>
          <a:lstStyle/>
          <a:p>
            <a:r>
              <a:rPr lang="en-US" sz="2400" b="0" i="1" dirty="0">
                <a:ea typeface="+mn-ea"/>
                <a:cs typeface="+mn-cs"/>
              </a:rPr>
              <a:t>Annual cross-border and within-region mobility as a percentage of total population, 2010</a:t>
            </a:r>
            <a:r>
              <a:rPr lang="en-IE" sz="2400" b="0" i="1" dirty="0">
                <a:ea typeface="+mn-ea"/>
                <a:cs typeface="+mn-cs"/>
              </a:rPr>
              <a:t/>
            </a:r>
            <a:br>
              <a:rPr lang="en-IE" sz="2400" b="0" i="1" dirty="0">
                <a:ea typeface="+mn-ea"/>
                <a:cs typeface="+mn-cs"/>
              </a:rPr>
            </a:br>
            <a:endParaRPr lang="en-IE" sz="2400" b="0" i="1" dirty="0">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7540138"/>
              </p:ext>
            </p:extLst>
          </p:nvPr>
        </p:nvGraphicFramePr>
        <p:xfrm>
          <a:off x="457200" y="2204864"/>
          <a:ext cx="8291264" cy="412971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123728" y="116632"/>
            <a:ext cx="6912768" cy="1077218"/>
          </a:xfrm>
          <a:prstGeom prst="rect">
            <a:avLst/>
          </a:prstGeom>
        </p:spPr>
        <p:txBody>
          <a:bodyPr wrap="square">
            <a:spAutoFit/>
          </a:bodyPr>
          <a:lstStyle/>
          <a:p>
            <a:pPr algn="ctr"/>
            <a:r>
              <a:rPr lang="en-IE" sz="3200" b="1" dirty="0">
                <a:solidFill>
                  <a:srgbClr val="DEB82B"/>
                </a:solidFill>
                <a:latin typeface="+mj-lt"/>
                <a:ea typeface="+mj-ea"/>
                <a:cs typeface="+mj-cs"/>
              </a:rPr>
              <a:t>Labour mobility still low </a:t>
            </a:r>
            <a:endParaRPr lang="en-IE" sz="3200" b="1" dirty="0" smtClean="0">
              <a:solidFill>
                <a:srgbClr val="DEB82B"/>
              </a:solidFill>
              <a:latin typeface="+mj-lt"/>
              <a:ea typeface="+mj-ea"/>
              <a:cs typeface="+mj-cs"/>
            </a:endParaRPr>
          </a:p>
          <a:p>
            <a:pPr algn="ctr"/>
            <a:r>
              <a:rPr lang="en-IE" sz="3200" b="1" dirty="0" smtClean="0">
                <a:solidFill>
                  <a:srgbClr val="DEB82B"/>
                </a:solidFill>
                <a:latin typeface="+mj-lt"/>
                <a:ea typeface="+mj-ea"/>
                <a:cs typeface="+mj-cs"/>
              </a:rPr>
              <a:t>in </a:t>
            </a:r>
            <a:r>
              <a:rPr lang="en-IE" sz="3200" b="1" dirty="0">
                <a:solidFill>
                  <a:srgbClr val="DEB82B"/>
                </a:solidFill>
                <a:latin typeface="+mj-lt"/>
                <a:ea typeface="+mj-ea"/>
                <a:cs typeface="+mj-cs"/>
              </a:rPr>
              <a:t>international comparison</a:t>
            </a:r>
          </a:p>
        </p:txBody>
      </p:sp>
      <p:sp>
        <p:nvSpPr>
          <p:cNvPr id="6" name="Rectangle 5"/>
          <p:cNvSpPr/>
          <p:nvPr/>
        </p:nvSpPr>
        <p:spPr>
          <a:xfrm>
            <a:off x="4372089" y="6165304"/>
            <a:ext cx="1670650" cy="276999"/>
          </a:xfrm>
          <a:prstGeom prst="rect">
            <a:avLst/>
          </a:prstGeom>
        </p:spPr>
        <p:txBody>
          <a:bodyPr wrap="none">
            <a:spAutoFit/>
          </a:bodyPr>
          <a:lstStyle/>
          <a:p>
            <a:r>
              <a:rPr lang="en-US" sz="1200" dirty="0"/>
              <a:t>Source: OECD, 2012 </a:t>
            </a:r>
            <a:endParaRPr lang="en-IE" sz="1200" dirty="0"/>
          </a:p>
        </p:txBody>
      </p:sp>
    </p:spTree>
    <p:extLst>
      <p:ext uri="{BB962C8B-B14F-4D97-AF65-F5344CB8AC3E}">
        <p14:creationId xmlns:p14="http://schemas.microsoft.com/office/powerpoint/2010/main" val="409113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04" y="1628800"/>
            <a:ext cx="8586584" cy="5040560"/>
          </a:xfrm>
        </p:spPr>
        <p:txBody>
          <a:bodyPr/>
          <a:lstStyle/>
          <a:p>
            <a:pPr lvl="0"/>
            <a:r>
              <a:rPr lang="en-IE" sz="2400" dirty="0" smtClean="0">
                <a:solidFill>
                  <a:schemeClr val="tx1"/>
                </a:solidFill>
                <a:latin typeface="+mj-lt"/>
                <a:ea typeface="+mn-ea"/>
                <a:cs typeface="+mn-cs"/>
              </a:rPr>
              <a:t>Although </a:t>
            </a:r>
            <a:r>
              <a:rPr lang="en-IE" sz="2400" dirty="0">
                <a:solidFill>
                  <a:schemeClr val="tx1"/>
                </a:solidFill>
                <a:latin typeface="+mj-lt"/>
                <a:ea typeface="+mn-ea"/>
                <a:cs typeface="+mn-cs"/>
              </a:rPr>
              <a:t>the data available are not always strictly comparable, the annual rate for interregional mobility is approximately 1% at NUTS 1 </a:t>
            </a:r>
            <a:r>
              <a:rPr lang="en-IE" sz="2400" dirty="0" smtClean="0">
                <a:solidFill>
                  <a:schemeClr val="tx1"/>
                </a:solidFill>
                <a:latin typeface="+mj-lt"/>
                <a:ea typeface="+mn-ea"/>
                <a:cs typeface="+mn-cs"/>
              </a:rPr>
              <a:t>level</a:t>
            </a:r>
          </a:p>
          <a:p>
            <a:pPr marL="0" lvl="0" indent="0">
              <a:buNone/>
            </a:pPr>
            <a:endParaRPr lang="en-IE" sz="2400" dirty="0">
              <a:solidFill>
                <a:schemeClr val="tx1"/>
              </a:solidFill>
              <a:latin typeface="+mj-lt"/>
              <a:ea typeface="+mn-ea"/>
              <a:cs typeface="+mn-cs"/>
            </a:endParaRPr>
          </a:p>
          <a:p>
            <a:pPr lvl="0"/>
            <a:r>
              <a:rPr lang="en-IE" sz="2400" dirty="0">
                <a:solidFill>
                  <a:schemeClr val="tx1"/>
                </a:solidFill>
                <a:latin typeface="+mj-lt"/>
                <a:ea typeface="+mn-ea"/>
                <a:cs typeface="+mn-cs"/>
              </a:rPr>
              <a:t>Interregional mobility rates appear to be higher in countries with a high GDP level and lower in some of the poorer eastern European countries as well as countries that were severely affected by the crisis, such as Italy and </a:t>
            </a:r>
            <a:r>
              <a:rPr lang="en-IE" sz="2400" dirty="0" smtClean="0">
                <a:solidFill>
                  <a:schemeClr val="tx1"/>
                </a:solidFill>
                <a:latin typeface="+mj-lt"/>
                <a:ea typeface="+mn-ea"/>
                <a:cs typeface="+mn-cs"/>
              </a:rPr>
              <a:t>Portugal</a:t>
            </a:r>
            <a:endParaRPr lang="en-IE" sz="2400" dirty="0">
              <a:solidFill>
                <a:schemeClr val="tx1"/>
              </a:solidFill>
              <a:latin typeface="+mj-lt"/>
              <a:ea typeface="+mn-ea"/>
              <a:cs typeface="+mn-cs"/>
            </a:endParaRPr>
          </a:p>
        </p:txBody>
      </p:sp>
      <p:sp>
        <p:nvSpPr>
          <p:cNvPr id="4" name="Rectangle 3"/>
          <p:cNvSpPr/>
          <p:nvPr/>
        </p:nvSpPr>
        <p:spPr>
          <a:xfrm>
            <a:off x="2483768" y="116632"/>
            <a:ext cx="6480720" cy="1077218"/>
          </a:xfrm>
          <a:prstGeom prst="rect">
            <a:avLst/>
          </a:prstGeom>
        </p:spPr>
        <p:txBody>
          <a:bodyPr wrap="square">
            <a:spAutoFit/>
          </a:bodyPr>
          <a:lstStyle/>
          <a:p>
            <a:pPr algn="ctr"/>
            <a:r>
              <a:rPr lang="en-IE" sz="3200" b="1" dirty="0">
                <a:solidFill>
                  <a:srgbClr val="DEB82B"/>
                </a:solidFill>
                <a:latin typeface="+mj-lt"/>
                <a:ea typeface="+mj-ea"/>
                <a:cs typeface="+mj-cs"/>
              </a:rPr>
              <a:t>Interregional mobility </a:t>
            </a:r>
            <a:endParaRPr lang="en-IE" sz="3200" b="1" dirty="0" smtClean="0">
              <a:solidFill>
                <a:srgbClr val="DEB82B"/>
              </a:solidFill>
              <a:latin typeface="+mj-lt"/>
              <a:ea typeface="+mj-ea"/>
              <a:cs typeface="+mj-cs"/>
            </a:endParaRPr>
          </a:p>
          <a:p>
            <a:pPr algn="ctr"/>
            <a:r>
              <a:rPr lang="en-IE" sz="3200" b="1" dirty="0" smtClean="0">
                <a:solidFill>
                  <a:srgbClr val="DEB82B"/>
                </a:solidFill>
                <a:latin typeface="+mj-lt"/>
                <a:ea typeface="+mj-ea"/>
                <a:cs typeface="+mj-cs"/>
              </a:rPr>
              <a:t>in </a:t>
            </a:r>
            <a:r>
              <a:rPr lang="en-IE" sz="3200" b="1" dirty="0">
                <a:solidFill>
                  <a:srgbClr val="DEB82B"/>
                </a:solidFill>
                <a:latin typeface="+mj-lt"/>
                <a:ea typeface="+mj-ea"/>
                <a:cs typeface="+mj-cs"/>
              </a:rPr>
              <a:t>the EU also limited </a:t>
            </a:r>
          </a:p>
        </p:txBody>
      </p:sp>
    </p:spTree>
    <p:extLst>
      <p:ext uri="{BB962C8B-B14F-4D97-AF65-F5344CB8AC3E}">
        <p14:creationId xmlns:p14="http://schemas.microsoft.com/office/powerpoint/2010/main" val="103441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8232" y="116632"/>
            <a:ext cx="7055768" cy="1077218"/>
          </a:xfrm>
          <a:prstGeom prst="rect">
            <a:avLst/>
          </a:prstGeom>
        </p:spPr>
        <p:txBody>
          <a:bodyPr wrap="square">
            <a:spAutoFit/>
          </a:bodyPr>
          <a:lstStyle/>
          <a:p>
            <a:r>
              <a:rPr lang="en-IE" sz="3200" b="1" dirty="0" smtClean="0">
                <a:solidFill>
                  <a:srgbClr val="DEB82B"/>
                </a:solidFill>
                <a:latin typeface="+mj-lt"/>
                <a:ea typeface="+mj-ea"/>
                <a:cs typeface="+mj-cs"/>
              </a:rPr>
              <a:t>Language hurdles: main barrier to intra-EU </a:t>
            </a:r>
            <a:r>
              <a:rPr lang="en-US" sz="3200" b="1" dirty="0" smtClean="0">
                <a:solidFill>
                  <a:srgbClr val="DEB82B"/>
                </a:solidFill>
                <a:latin typeface="+mj-lt"/>
                <a:ea typeface="+mj-ea"/>
                <a:cs typeface="+mj-cs"/>
              </a:rPr>
              <a:t>mobility</a:t>
            </a:r>
            <a:endParaRPr lang="en-US" sz="3200" b="1" dirty="0">
              <a:solidFill>
                <a:srgbClr val="DEB82B"/>
              </a:solidFill>
              <a:latin typeface="+mj-lt"/>
              <a:ea typeface="+mj-ea"/>
              <a:cs typeface="+mj-cs"/>
            </a:endParaRPr>
          </a:p>
        </p:txBody>
      </p:sp>
      <p:sp>
        <p:nvSpPr>
          <p:cNvPr id="5" name="Title 4"/>
          <p:cNvSpPr>
            <a:spLocks noGrp="1"/>
          </p:cNvSpPr>
          <p:nvPr>
            <p:ph type="title"/>
          </p:nvPr>
        </p:nvSpPr>
        <p:spPr/>
        <p:txBody>
          <a:bodyPr/>
          <a:lstStyle/>
          <a:p>
            <a:r>
              <a:rPr lang="en-US" sz="2400" b="0" i="1" dirty="0">
                <a:ea typeface="+mn-ea"/>
                <a:cs typeface="+mn-cs"/>
              </a:rPr>
              <a:t>Practical difficulties encountered or expected in relation to working abroad (% of respondents)</a:t>
            </a:r>
            <a:endParaRPr lang="en-IE" sz="2400" b="0" i="1" dirty="0">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1057179"/>
              </p:ext>
            </p:extLst>
          </p:nvPr>
        </p:nvGraphicFramePr>
        <p:xfrm>
          <a:off x="179512" y="2132857"/>
          <a:ext cx="8784976"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355976" y="6161980"/>
            <a:ext cx="4608512" cy="276999"/>
          </a:xfrm>
          <a:prstGeom prst="rect">
            <a:avLst/>
          </a:prstGeom>
        </p:spPr>
        <p:txBody>
          <a:bodyPr wrap="square">
            <a:spAutoFit/>
          </a:bodyPr>
          <a:lstStyle/>
          <a:p>
            <a:r>
              <a:rPr lang="en-IE" sz="1200" dirty="0"/>
              <a:t>Source: Eurobarometer, 337/ Wave 72.5</a:t>
            </a:r>
          </a:p>
        </p:txBody>
      </p:sp>
    </p:spTree>
    <p:extLst>
      <p:ext uri="{BB962C8B-B14F-4D97-AF65-F5344CB8AC3E}">
        <p14:creationId xmlns:p14="http://schemas.microsoft.com/office/powerpoint/2010/main" val="3518227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896544"/>
          </a:xfrm>
        </p:spPr>
        <p:txBody>
          <a:bodyPr/>
          <a:lstStyle/>
          <a:p>
            <a:pPr lvl="0"/>
            <a:r>
              <a:rPr lang="en-IE" sz="2400" dirty="0">
                <a:solidFill>
                  <a:schemeClr val="tx1"/>
                </a:solidFill>
                <a:latin typeface="+mj-lt"/>
                <a:ea typeface="+mn-ea"/>
                <a:cs typeface="+mn-cs"/>
              </a:rPr>
              <a:t>Access to publicly-funded foreign language courses (for natives) or education in the host-nation language (for EU mobile citizens) has the potential of reducing the persistent language </a:t>
            </a:r>
            <a:r>
              <a:rPr lang="en-IE" sz="2400" dirty="0" smtClean="0">
                <a:solidFill>
                  <a:schemeClr val="tx1"/>
                </a:solidFill>
                <a:latin typeface="+mj-lt"/>
                <a:ea typeface="+mn-ea"/>
                <a:cs typeface="+mn-cs"/>
              </a:rPr>
              <a:t>barrier</a:t>
            </a:r>
          </a:p>
          <a:p>
            <a:pPr lvl="0"/>
            <a:endParaRPr lang="en-IE" sz="1800" dirty="0">
              <a:solidFill>
                <a:schemeClr val="tx1"/>
              </a:solidFill>
              <a:latin typeface="+mj-lt"/>
              <a:ea typeface="+mn-ea"/>
              <a:cs typeface="+mn-cs"/>
            </a:endParaRPr>
          </a:p>
          <a:p>
            <a:pPr lvl="0"/>
            <a:r>
              <a:rPr lang="en-IE" sz="2400" dirty="0">
                <a:solidFill>
                  <a:schemeClr val="tx1"/>
                </a:solidFill>
                <a:latin typeface="+mj-lt"/>
                <a:ea typeface="+mn-ea"/>
                <a:cs typeface="+mn-cs"/>
              </a:rPr>
              <a:t>Only </a:t>
            </a:r>
            <a:r>
              <a:rPr lang="en-IE" sz="2400" dirty="0" smtClean="0">
                <a:solidFill>
                  <a:schemeClr val="tx1"/>
                </a:solidFill>
                <a:latin typeface="+mj-lt"/>
                <a:ea typeface="+mn-ea"/>
                <a:cs typeface="+mn-cs"/>
              </a:rPr>
              <a:t>14 </a:t>
            </a:r>
            <a:r>
              <a:rPr lang="en-IE" sz="2400" dirty="0">
                <a:solidFill>
                  <a:schemeClr val="tx1"/>
                </a:solidFill>
                <a:latin typeface="+mj-lt"/>
                <a:ea typeface="+mn-ea"/>
                <a:cs typeface="+mn-cs"/>
              </a:rPr>
              <a:t>EU Member States (CZ, DK, EE, DE, IT, LV, LT, LU, MT, PT, RO, SK, SE) </a:t>
            </a:r>
            <a:r>
              <a:rPr lang="en-IE" sz="2400" dirty="0" smtClean="0">
                <a:solidFill>
                  <a:schemeClr val="tx1"/>
                </a:solidFill>
                <a:latin typeface="+mj-lt"/>
                <a:ea typeface="+mn-ea"/>
                <a:cs typeface="+mn-cs"/>
              </a:rPr>
              <a:t>offer </a:t>
            </a:r>
            <a:r>
              <a:rPr lang="en-IE" sz="2400" dirty="0">
                <a:solidFill>
                  <a:schemeClr val="tx1"/>
                </a:solidFill>
                <a:latin typeface="+mj-lt"/>
                <a:ea typeface="+mn-ea"/>
                <a:cs typeface="+mn-cs"/>
              </a:rPr>
              <a:t>publicly funded language courses to EU mobile </a:t>
            </a:r>
            <a:r>
              <a:rPr lang="en-IE" sz="2400" dirty="0" smtClean="0">
                <a:solidFill>
                  <a:schemeClr val="tx1"/>
                </a:solidFill>
                <a:latin typeface="+mj-lt"/>
                <a:ea typeface="+mn-ea"/>
                <a:cs typeface="+mn-cs"/>
              </a:rPr>
              <a:t>citizens </a:t>
            </a:r>
          </a:p>
          <a:p>
            <a:pPr lvl="0"/>
            <a:endParaRPr lang="en-IE" sz="1800" dirty="0" smtClean="0">
              <a:solidFill>
                <a:schemeClr val="tx1"/>
              </a:solidFill>
              <a:latin typeface="+mj-lt"/>
              <a:ea typeface="+mn-ea"/>
              <a:cs typeface="+mn-cs"/>
            </a:endParaRPr>
          </a:p>
          <a:p>
            <a:pPr lvl="0"/>
            <a:r>
              <a:rPr lang="en-IE" sz="2400" dirty="0" smtClean="0">
                <a:solidFill>
                  <a:schemeClr val="tx1"/>
                </a:solidFill>
                <a:latin typeface="+mj-lt"/>
                <a:ea typeface="+mn-ea"/>
                <a:cs typeface="+mn-cs"/>
              </a:rPr>
              <a:t>In </a:t>
            </a:r>
            <a:r>
              <a:rPr lang="en-IE" sz="2400" dirty="0">
                <a:solidFill>
                  <a:schemeClr val="tx1"/>
                </a:solidFill>
                <a:latin typeface="+mj-lt"/>
                <a:ea typeface="+mn-ea"/>
                <a:cs typeface="+mn-cs"/>
              </a:rPr>
              <a:t>a </a:t>
            </a:r>
            <a:r>
              <a:rPr lang="en-IE" sz="2400" dirty="0" smtClean="0">
                <a:solidFill>
                  <a:schemeClr val="tx1"/>
                </a:solidFill>
                <a:latin typeface="+mj-lt"/>
                <a:ea typeface="+mn-ea"/>
                <a:cs typeface="+mn-cs"/>
              </a:rPr>
              <a:t>few EU Member States </a:t>
            </a:r>
            <a:r>
              <a:rPr lang="en-IE" sz="2400" dirty="0">
                <a:solidFill>
                  <a:schemeClr val="tx1"/>
                </a:solidFill>
                <a:latin typeface="+mj-lt"/>
                <a:ea typeface="+mn-ea"/>
                <a:cs typeface="+mn-cs"/>
              </a:rPr>
              <a:t>(HR, EE, FR, LV, LU, PL and SI</a:t>
            </a:r>
            <a:r>
              <a:rPr lang="en-IE" sz="2400" dirty="0" smtClean="0">
                <a:solidFill>
                  <a:schemeClr val="tx1"/>
                </a:solidFill>
                <a:latin typeface="+mj-lt"/>
                <a:ea typeface="+mn-ea"/>
                <a:cs typeface="+mn-cs"/>
              </a:rPr>
              <a:t>) </a:t>
            </a:r>
            <a:r>
              <a:rPr lang="en-IE" sz="2400" dirty="0">
                <a:solidFill>
                  <a:schemeClr val="tx1"/>
                </a:solidFill>
                <a:latin typeface="+mj-lt"/>
                <a:ea typeface="+mn-ea"/>
                <a:cs typeface="+mn-cs"/>
              </a:rPr>
              <a:t>national public employment services offer language courses to their citizens prior to departure to another </a:t>
            </a:r>
            <a:r>
              <a:rPr lang="en-IE" sz="2400" dirty="0" smtClean="0">
                <a:solidFill>
                  <a:schemeClr val="tx1"/>
                </a:solidFill>
                <a:latin typeface="+mj-lt"/>
                <a:ea typeface="+mn-ea"/>
                <a:cs typeface="+mn-cs"/>
              </a:rPr>
              <a:t>country</a:t>
            </a:r>
            <a:endParaRPr lang="en-IE" sz="2400" dirty="0">
              <a:solidFill>
                <a:schemeClr val="tx1"/>
              </a:solidFill>
              <a:latin typeface="+mj-lt"/>
              <a:ea typeface="+mn-ea"/>
              <a:cs typeface="+mn-cs"/>
            </a:endParaRPr>
          </a:p>
          <a:p>
            <a:endParaRPr lang="en-IE" dirty="0"/>
          </a:p>
        </p:txBody>
      </p:sp>
      <p:sp>
        <p:nvSpPr>
          <p:cNvPr id="4" name="Rectangle 3"/>
          <p:cNvSpPr/>
          <p:nvPr/>
        </p:nvSpPr>
        <p:spPr>
          <a:xfrm>
            <a:off x="2195736" y="116632"/>
            <a:ext cx="6840760" cy="1077218"/>
          </a:xfrm>
          <a:prstGeom prst="rect">
            <a:avLst/>
          </a:prstGeom>
        </p:spPr>
        <p:txBody>
          <a:bodyPr wrap="square">
            <a:spAutoFit/>
          </a:bodyPr>
          <a:lstStyle/>
          <a:p>
            <a:r>
              <a:rPr lang="en-IE" sz="3200" b="1" dirty="0" smtClean="0">
                <a:solidFill>
                  <a:srgbClr val="DEB82B"/>
                </a:solidFill>
                <a:latin typeface="+mj-lt"/>
                <a:ea typeface="+mj-ea"/>
                <a:cs typeface="+mj-cs"/>
              </a:rPr>
              <a:t>Limited availability of publicly-funded </a:t>
            </a:r>
            <a:r>
              <a:rPr lang="en-IE" sz="3200" b="1" dirty="0">
                <a:solidFill>
                  <a:srgbClr val="DEB82B"/>
                </a:solidFill>
                <a:latin typeface="+mj-lt"/>
                <a:ea typeface="+mj-ea"/>
                <a:cs typeface="+mj-cs"/>
              </a:rPr>
              <a:t>foreign language courses </a:t>
            </a:r>
          </a:p>
        </p:txBody>
      </p:sp>
    </p:spTree>
    <p:extLst>
      <p:ext uri="{BB962C8B-B14F-4D97-AF65-F5344CB8AC3E}">
        <p14:creationId xmlns:p14="http://schemas.microsoft.com/office/powerpoint/2010/main" val="404687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Eurofound">
  <a:themeElements>
    <a:clrScheme name="Eurof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urofound">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urof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urof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urof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urof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urof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urof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urof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urof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urof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urof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urof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urof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1556</Words>
  <Application>Microsoft Office PowerPoint</Application>
  <PresentationFormat>On-screen Show (4:3)</PresentationFormat>
  <Paragraphs>124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Eurofound</vt:lpstr>
      <vt:lpstr>Intra EU mobility at a glance: Recent Trends and Policies </vt:lpstr>
      <vt:lpstr>Speaker notes </vt:lpstr>
      <vt:lpstr>Changing patterns in labour mobility in the EU </vt:lpstr>
      <vt:lpstr>EU nationals working in another Member State as a percentage of total employment, 2008–2012 </vt:lpstr>
      <vt:lpstr>PowerPoint Presentation</vt:lpstr>
      <vt:lpstr>Annual cross-border and within-region mobility as a percentage of total population, 2010 </vt:lpstr>
      <vt:lpstr>PowerPoint Presentation</vt:lpstr>
      <vt:lpstr>Practical difficulties encountered or expected in relation to working abroad (% of respondents)</vt:lpstr>
      <vt:lpstr>PowerPoint Presentation</vt:lpstr>
      <vt:lpstr>Main source of help received by working EU migrants in the host country to find current job or set up a business </vt:lpstr>
      <vt:lpstr>PowerPoint Presentation</vt:lpstr>
      <vt:lpstr>PowerPoint Presentation</vt:lpstr>
      <vt:lpstr>PowerPoint Presentation</vt:lpstr>
      <vt:lpstr>PowerPoint Presentation</vt:lpstr>
    </vt:vector>
  </TitlesOfParts>
  <Company>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Pritchard</dc:creator>
  <cp:lastModifiedBy>Frank-Dieter</cp:lastModifiedBy>
  <cp:revision>36</cp:revision>
  <cp:lastPrinted>2015-01-22T12:50:28Z</cp:lastPrinted>
  <dcterms:created xsi:type="dcterms:W3CDTF">2010-06-18T07:53:00Z</dcterms:created>
  <dcterms:modified xsi:type="dcterms:W3CDTF">2015-10-29T12:22:58Z</dcterms:modified>
</cp:coreProperties>
</file>