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1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8" r:id="rId4"/>
    <p:sldId id="265" r:id="rId5"/>
    <p:sldId id="288" r:id="rId6"/>
    <p:sldId id="290" r:id="rId7"/>
    <p:sldId id="291" r:id="rId8"/>
    <p:sldId id="292" r:id="rId9"/>
    <p:sldId id="293" r:id="rId10"/>
    <p:sldId id="287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E8A"/>
    <a:srgbClr val="1D8DB0"/>
    <a:srgbClr val="147694"/>
    <a:srgbClr val="177E9D"/>
    <a:srgbClr val="00407A"/>
    <a:srgbClr val="86B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6" autoAdjust="0"/>
  </p:normalViewPr>
  <p:slideViewPr>
    <p:cSldViewPr snapToObjects="1" showGuides="1">
      <p:cViewPr>
        <p:scale>
          <a:sx n="90" d="100"/>
          <a:sy n="90" d="100"/>
        </p:scale>
        <p:origin x="-1664" y="-80"/>
      </p:cViewPr>
      <p:guideLst>
        <p:guide orient="horz" pos="3294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73" d="100"/>
          <a:sy n="73" d="100"/>
        </p:scale>
        <p:origin x="-2028" y="-9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85198-F140-406E-8F04-DE9D809B9791}" type="datetimeFigureOut">
              <a:rPr lang="nl-BE" sz="1000" smtClean="0">
                <a:latin typeface="Arial" pitchFamily="34" charset="0"/>
                <a:cs typeface="Arial" pitchFamily="34" charset="0"/>
              </a:rPr>
              <a:pPr/>
              <a:t>28/09/2014</a:t>
            </a:fld>
            <a:endParaRPr lang="nl-B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24B3E-C6E9-4CB0-843C-3CD5676655AA}" type="slidenum">
              <a:rPr lang="nl-BE" sz="1000" smtClean="0"/>
              <a:pPr/>
              <a:t>‹#›</a:t>
            </a:fld>
            <a:endParaRPr lang="nl-BE" sz="1000"/>
          </a:p>
        </p:txBody>
      </p:sp>
    </p:spTree>
    <p:extLst>
      <p:ext uri="{BB962C8B-B14F-4D97-AF65-F5344CB8AC3E}">
        <p14:creationId xmlns:p14="http://schemas.microsoft.com/office/powerpoint/2010/main" val="39732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7AF0A2F9-EF49-41B3-9E69-7CDBDC14786A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540000" y="4320000"/>
            <a:ext cx="5760000" cy="4140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17C257C2-8D60-4760-88CB-024AF3EEC641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475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648000"/>
            <a:ext cx="9144000" cy="6228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096000" y="2088000"/>
            <a:ext cx="5580000" cy="1800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presentatie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0" y="4193675"/>
            <a:ext cx="5580000" cy="108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presentatie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800000"/>
            <a:ext cx="1840048" cy="42944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83600" y="5706000"/>
            <a:ext cx="428400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014732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2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648000"/>
            <a:ext cx="9144000" cy="6228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096000" y="2088000"/>
            <a:ext cx="5580000" cy="1800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presentatie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0" y="4193675"/>
            <a:ext cx="5580000" cy="108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presentatie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800000"/>
            <a:ext cx="1840048" cy="42944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83600" y="5706000"/>
            <a:ext cx="428400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014732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04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5366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0"/>
            <a:ext cx="9144000" cy="6408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780000" y="2304000"/>
            <a:ext cx="5094000" cy="1800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sectie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780000" y="4419108"/>
            <a:ext cx="5094000" cy="1080000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sectie</a:t>
            </a:r>
            <a:endParaRPr lang="nl-BE" dirty="0"/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12000"/>
            <a:ext cx="1512458" cy="540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6800"/>
            <a:ext cx="3300991" cy="320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59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5400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8354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5954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40000" y="1350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0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000" y="1991922"/>
            <a:ext cx="4040188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435100" indent="-1800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24000" y="1350000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4000" y="1991922"/>
            <a:ext cx="4039200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584325" indent="-285750">
              <a:buFont typeface="Arial" pitchFamily="34" charset="0"/>
              <a:buChar char="-"/>
              <a:defRPr lang="nl-BE" sz="1600" kern="1200" dirty="0">
                <a:solidFill>
                  <a:srgbClr val="00407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3263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13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1974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3008313" cy="895100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761909" y="540000"/>
            <a:ext cx="5105139" cy="525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tabLst/>
              <a:defRPr sz="1600">
                <a:solidFill>
                  <a:srgbClr val="00407A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1435101"/>
            <a:ext cx="3008313" cy="435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5346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4788000"/>
            <a:ext cx="8334000" cy="540000"/>
          </a:xfrm>
        </p:spPr>
        <p:txBody>
          <a:bodyPr anchor="t" anchorCtr="0">
            <a:noAutofit/>
          </a:bodyPr>
          <a:lstStyle>
            <a:lvl1pPr algn="l">
              <a:defRPr sz="2000" b="1"/>
            </a:lvl1pPr>
          </a:lstStyle>
          <a:p>
            <a:r>
              <a:rPr lang="nl-NL" dirty="0" smtClean="0"/>
              <a:t>Klik en typ de tekst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40000" y="540000"/>
            <a:ext cx="833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40000" y="5445224"/>
            <a:ext cx="8334000" cy="36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566000" y="6048000"/>
            <a:ext cx="1980000" cy="288000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9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40000" y="6048000"/>
            <a:ext cx="936000" cy="288000"/>
          </a:xfrm>
        </p:spPr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7348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16900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0"/>
            <a:ext cx="9144000" cy="6408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780000" y="2304000"/>
            <a:ext cx="5094000" cy="1800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sectie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780000" y="4419108"/>
            <a:ext cx="5094000" cy="1080000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sectie</a:t>
            </a:r>
            <a:endParaRPr lang="nl-BE" dirty="0"/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12000"/>
            <a:ext cx="1512458" cy="540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6800"/>
            <a:ext cx="3300991" cy="320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9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5400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8354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803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40000" y="1350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0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000" y="1991922"/>
            <a:ext cx="4040188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435100" indent="-1800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24000" y="1350000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4000" y="1991922"/>
            <a:ext cx="4039200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584325" indent="-285750">
              <a:buFont typeface="Arial" pitchFamily="34" charset="0"/>
              <a:buChar char="-"/>
              <a:defRPr lang="nl-BE" sz="1600" kern="1200" dirty="0">
                <a:solidFill>
                  <a:srgbClr val="00407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3782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182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9059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3008313" cy="895100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761909" y="540000"/>
            <a:ext cx="5105139" cy="525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tabLst/>
              <a:defRPr sz="1600">
                <a:solidFill>
                  <a:srgbClr val="00407A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1435101"/>
            <a:ext cx="3008313" cy="435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6352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4788000"/>
            <a:ext cx="8334000" cy="540000"/>
          </a:xfrm>
        </p:spPr>
        <p:txBody>
          <a:bodyPr anchor="t" anchorCtr="0">
            <a:noAutofit/>
          </a:bodyPr>
          <a:lstStyle>
            <a:lvl1pPr algn="l">
              <a:defRPr sz="2000" b="1"/>
            </a:lvl1pPr>
          </a:lstStyle>
          <a:p>
            <a:r>
              <a:rPr lang="nl-NL" dirty="0" smtClean="0"/>
              <a:t>Klik en typ de tekst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40000" y="540000"/>
            <a:ext cx="833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40000" y="5445224"/>
            <a:ext cx="8334000" cy="36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40000" y="6048000"/>
            <a:ext cx="936000" cy="288000"/>
          </a:xfrm>
        </p:spPr>
        <p:txBody>
          <a:bodyPr/>
          <a:lstStyle/>
          <a:p>
            <a:fld id="{C4DDCD72-59EE-436D-B435-201699A5BB49}" type="datetimeFigureOut">
              <a:rPr lang="nl-BE" smtClean="0"/>
              <a:pPr/>
              <a:t>28/09/2014</a:t>
            </a:fld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566000" y="6048000"/>
            <a:ext cx="1980000" cy="288000"/>
          </a:xfrm>
        </p:spPr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2426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png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9552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4DDCD72-59EE-436D-B435-201699A5BB49}" type="datetimeFigureOut">
              <a:rPr lang="nl-BE" smtClean="0"/>
              <a:pPr/>
              <a:t>28/09/2014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66000" y="6048000"/>
            <a:ext cx="1980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636000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0" y="6408000"/>
            <a:ext cx="9144000" cy="486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12000"/>
            <a:ext cx="151245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1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9" r:id="rId2"/>
    <p:sldLayoutId id="2147483698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rgbClr val="52BDE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0000" indent="-360000" algn="l" defTabSz="914400" rtl="0" eaLnBrk="1" latinLnBrk="0" hangingPunct="1">
        <a:spcBef>
          <a:spcPts val="580"/>
        </a:spcBef>
        <a:buSzPct val="110000"/>
        <a:buFont typeface="Arial" pitchFamily="34" charset="0"/>
        <a:buChar char="•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1pPr>
      <a:lvl2pPr marL="720000" indent="-360363" algn="l" defTabSz="914400" rtl="0" eaLnBrk="1" latinLnBrk="0" hangingPunct="1">
        <a:spcBef>
          <a:spcPts val="580"/>
        </a:spcBef>
        <a:buSzPct val="75000"/>
        <a:buFont typeface="Courier New" pitchFamily="49" charset="0"/>
        <a:buChar char="o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2pPr>
      <a:lvl3pPr marL="9900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3pPr>
      <a:lvl4pPr marL="1168400" indent="-180000" algn="l" defTabSz="914400" rtl="0" eaLnBrk="1" latinLnBrk="0" hangingPunct="1">
        <a:spcBef>
          <a:spcPts val="380"/>
        </a:spcBef>
        <a:buSzPct val="80000"/>
        <a:buFont typeface="Arial" pitchFamily="34" charset="0"/>
        <a:buChar char="•"/>
        <a:defRPr sz="16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4pPr>
      <a:lvl5pPr marL="1338263" indent="-179388" algn="l" defTabSz="914400" rtl="0" eaLnBrk="1" latinLnBrk="0" hangingPunct="1">
        <a:spcBef>
          <a:spcPts val="380"/>
        </a:spcBef>
        <a:buFont typeface="Arial" pitchFamily="34" charset="0"/>
        <a:buChar char="-"/>
        <a:defRPr lang="nl-BE" sz="1600" kern="1200" dirty="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4000"/>
            <a:ext cx="3240000" cy="2668236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9552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4DDCD72-59EE-436D-B435-201699A5BB49}" type="datetimeFigureOut">
              <a:rPr lang="nl-BE" smtClean="0"/>
              <a:pPr/>
              <a:t>28/09/2014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66000" y="6048000"/>
            <a:ext cx="1980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636000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0" y="6408000"/>
            <a:ext cx="9144000" cy="486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12000"/>
            <a:ext cx="151245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45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rgbClr val="52BDE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0000" indent="-360000" algn="l" defTabSz="914400" rtl="0" eaLnBrk="1" latinLnBrk="0" hangingPunct="1">
        <a:spcBef>
          <a:spcPts val="580"/>
        </a:spcBef>
        <a:buSzPct val="110000"/>
        <a:buFont typeface="Arial" pitchFamily="34" charset="0"/>
        <a:buChar char="•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1pPr>
      <a:lvl2pPr marL="720000" indent="-360363" algn="l" defTabSz="914400" rtl="0" eaLnBrk="1" latinLnBrk="0" hangingPunct="1">
        <a:spcBef>
          <a:spcPts val="580"/>
        </a:spcBef>
        <a:buSzPct val="75000"/>
        <a:buFont typeface="Courier New" pitchFamily="49" charset="0"/>
        <a:buChar char="o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2pPr>
      <a:lvl3pPr marL="9900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3pPr>
      <a:lvl4pPr marL="1168400" indent="-180000" algn="l" defTabSz="914400" rtl="0" eaLnBrk="1" latinLnBrk="0" hangingPunct="1">
        <a:spcBef>
          <a:spcPts val="380"/>
        </a:spcBef>
        <a:buSzPct val="80000"/>
        <a:buFont typeface="Arial" pitchFamily="34" charset="0"/>
        <a:buChar char="•"/>
        <a:defRPr sz="16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4pPr>
      <a:lvl5pPr marL="1338263" indent="-179388" algn="l" defTabSz="914400" rtl="0" eaLnBrk="1" latinLnBrk="0" hangingPunct="1">
        <a:spcBef>
          <a:spcPts val="380"/>
        </a:spcBef>
        <a:buFont typeface="Arial" pitchFamily="34" charset="0"/>
        <a:buChar char="-"/>
        <a:defRPr lang="nl-BE" sz="1600" kern="1200" dirty="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96000" y="1916832"/>
            <a:ext cx="5580000" cy="1800000"/>
          </a:xfrm>
        </p:spPr>
        <p:txBody>
          <a:bodyPr/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 smtClean="0"/>
              <a:t>Marco Ventura</a:t>
            </a:r>
            <a:br>
              <a:rPr lang="en-US" sz="2800" dirty="0" smtClean="0"/>
            </a:br>
            <a:r>
              <a:rPr lang="en-GB" sz="2800" b="1" dirty="0" smtClean="0"/>
              <a:t>Freedom </a:t>
            </a:r>
            <a:r>
              <a:rPr lang="en-GB" sz="2800" b="1" dirty="0" smtClean="0"/>
              <a:t>of Religion and </a:t>
            </a:r>
            <a:r>
              <a:rPr lang="en-GB" sz="2800" b="1" dirty="0" smtClean="0"/>
              <a:t>Belief: the Legal Challenge</a:t>
            </a:r>
            <a:endParaRPr lang="nl-BE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Summer School on Human Rights</a:t>
            </a:r>
            <a:endParaRPr lang="en-GB" dirty="0"/>
          </a:p>
          <a:p>
            <a:r>
              <a:rPr lang="en-US" dirty="0"/>
              <a:t>Theology and Human Rights</a:t>
            </a:r>
            <a:endParaRPr lang="en-GB" dirty="0"/>
          </a:p>
          <a:p>
            <a:r>
              <a:rPr lang="en-US" dirty="0"/>
              <a:t>Freedom of religion or belief for all</a:t>
            </a:r>
            <a:endParaRPr lang="en-GB" dirty="0"/>
          </a:p>
          <a:p>
            <a:r>
              <a:rPr lang="en-US" dirty="0"/>
              <a:t>15 September 2014</a:t>
            </a:r>
          </a:p>
          <a:p>
            <a:r>
              <a:rPr lang="en-US" dirty="0"/>
              <a:t>Centro La </a:t>
            </a:r>
            <a:r>
              <a:rPr lang="en-US" dirty="0" err="1"/>
              <a:t>Noce</a:t>
            </a:r>
            <a:r>
              <a:rPr lang="en-US" dirty="0"/>
              <a:t>, Palermo</a:t>
            </a:r>
            <a:endParaRPr lang="en-GB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941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39752" y="1700808"/>
            <a:ext cx="6534248" cy="1800200"/>
          </a:xfrm>
        </p:spPr>
        <p:txBody>
          <a:bodyPr/>
          <a:lstStyle/>
          <a:p>
            <a:r>
              <a:rPr lang="nl-BE" dirty="0" smtClean="0"/>
              <a:t>1. A twofold framework</a:t>
            </a:r>
            <a:br>
              <a:rPr lang="nl-BE" dirty="0" smtClean="0"/>
            </a:br>
            <a:r>
              <a:rPr lang="nl-BE" dirty="0" smtClean="0"/>
              <a:t>2. A four-principles approach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5147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A two-fold framework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6600"/>
                </a:solidFill>
              </a:rPr>
              <a:t>Domestic level</a:t>
            </a:r>
          </a:p>
          <a:p>
            <a:r>
              <a:rPr lang="nl-BE" dirty="0" smtClean="0"/>
              <a:t>European level</a:t>
            </a:r>
          </a:p>
          <a:p>
            <a:endParaRPr lang="nl-BE" dirty="0" smtClean="0"/>
          </a:p>
          <a:p>
            <a:r>
              <a:rPr lang="en-US" dirty="0" smtClean="0"/>
              <a:t>1. Change</a:t>
            </a:r>
          </a:p>
          <a:p>
            <a:r>
              <a:rPr lang="en-US" dirty="0" smtClean="0"/>
              <a:t>2. Subsidiarity</a:t>
            </a:r>
          </a:p>
          <a:p>
            <a:r>
              <a:rPr lang="en-US" dirty="0" smtClean="0"/>
              <a:t>3. Patterns of relation</a:t>
            </a:r>
          </a:p>
          <a:p>
            <a:r>
              <a:rPr lang="en-US" dirty="0" smtClean="0"/>
              <a:t>4. Implementation of European law</a:t>
            </a:r>
          </a:p>
          <a:p>
            <a:r>
              <a:rPr lang="en-US" dirty="0" smtClean="0"/>
              <a:t>5. Legal specialization</a:t>
            </a:r>
          </a:p>
          <a:p>
            <a:r>
              <a:rPr lang="en-US" dirty="0" smtClean="0"/>
              <a:t>6. Research and education</a:t>
            </a:r>
          </a:p>
        </p:txBody>
      </p:sp>
    </p:spTree>
    <p:extLst>
      <p:ext uri="{BB962C8B-B14F-4D97-AF65-F5344CB8AC3E}">
        <p14:creationId xmlns:p14="http://schemas.microsoft.com/office/powerpoint/2010/main" val="127079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A two-fold framework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Domestic level</a:t>
            </a:r>
          </a:p>
          <a:p>
            <a:r>
              <a:rPr lang="nl-BE" dirty="0" smtClean="0">
                <a:solidFill>
                  <a:srgbClr val="FF6600"/>
                </a:solidFill>
              </a:rPr>
              <a:t>European level</a:t>
            </a:r>
          </a:p>
          <a:p>
            <a:endParaRPr lang="nl-BE" dirty="0" smtClean="0"/>
          </a:p>
          <a:p>
            <a:r>
              <a:rPr lang="en-US" dirty="0" smtClean="0"/>
              <a:t>1. European Union (article 17 TFEU; Court of Luxembourg; 2013 Guidelines on </a:t>
            </a:r>
            <a:r>
              <a:rPr lang="en-US" dirty="0" err="1" smtClean="0"/>
              <a:t>FoRB</a:t>
            </a:r>
            <a:r>
              <a:rPr lang="en-US" dirty="0" smtClean="0"/>
              <a:t>)</a:t>
            </a:r>
          </a:p>
          <a:p>
            <a:r>
              <a:rPr lang="en-US" dirty="0" smtClean="0"/>
              <a:t>2. Council of Europe (ECHR; Court of Strasbourg)</a:t>
            </a:r>
          </a:p>
          <a:p>
            <a:r>
              <a:rPr lang="en-US" dirty="0" smtClean="0"/>
              <a:t>3. OSCE (Office for Democratic Institutions and HR)</a:t>
            </a:r>
          </a:p>
        </p:txBody>
      </p:sp>
    </p:spTree>
    <p:extLst>
      <p:ext uri="{BB962C8B-B14F-4D97-AF65-F5344CB8AC3E}">
        <p14:creationId xmlns:p14="http://schemas.microsoft.com/office/powerpoint/2010/main" val="3123454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2</a:t>
            </a:r>
            <a:r>
              <a:rPr lang="nl-BE" dirty="0" smtClean="0"/>
              <a:t>. A four-principles approach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6600"/>
                </a:solidFill>
              </a:rPr>
              <a:t>Freedom of religion and belief</a:t>
            </a:r>
          </a:p>
          <a:p>
            <a:r>
              <a:rPr lang="nl-BE" dirty="0" smtClean="0"/>
              <a:t>Non-discrimination</a:t>
            </a:r>
          </a:p>
          <a:p>
            <a:r>
              <a:rPr lang="nl-BE" dirty="0" smtClean="0"/>
              <a:t>Neutrality and impartiality</a:t>
            </a:r>
          </a:p>
          <a:p>
            <a:r>
              <a:rPr lang="nl-BE" dirty="0" smtClean="0"/>
              <a:t>Dialogue and cooperation</a:t>
            </a:r>
          </a:p>
          <a:p>
            <a:endParaRPr lang="nl-BE" dirty="0" smtClean="0"/>
          </a:p>
          <a:p>
            <a:r>
              <a:rPr lang="en-US" dirty="0" smtClean="0"/>
              <a:t>1. No discretion in determining the legitimacy of beliefs</a:t>
            </a:r>
          </a:p>
          <a:p>
            <a:r>
              <a:rPr lang="en-US" dirty="0" smtClean="0"/>
              <a:t>2. Strict scrutiny on admissible restrictions</a:t>
            </a:r>
          </a:p>
          <a:p>
            <a:r>
              <a:rPr lang="en-US" dirty="0" smtClean="0"/>
              <a:t>3. Proportionality</a:t>
            </a:r>
          </a:p>
        </p:txBody>
      </p:sp>
    </p:spTree>
    <p:extLst>
      <p:ext uri="{BB962C8B-B14F-4D97-AF65-F5344CB8AC3E}">
        <p14:creationId xmlns:p14="http://schemas.microsoft.com/office/powerpoint/2010/main" val="131821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2</a:t>
            </a:r>
            <a:r>
              <a:rPr lang="nl-BE" dirty="0" smtClean="0"/>
              <a:t>. A four-principles approach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Freedom of religion and belief</a:t>
            </a:r>
          </a:p>
          <a:p>
            <a:r>
              <a:rPr lang="nl-BE" dirty="0" smtClean="0">
                <a:solidFill>
                  <a:srgbClr val="FF6600"/>
                </a:solidFill>
              </a:rPr>
              <a:t>Non-discrimination</a:t>
            </a:r>
          </a:p>
          <a:p>
            <a:r>
              <a:rPr lang="nl-BE" dirty="0" smtClean="0"/>
              <a:t>Neutrality and impartiality</a:t>
            </a:r>
          </a:p>
          <a:p>
            <a:r>
              <a:rPr lang="nl-BE" dirty="0" smtClean="0"/>
              <a:t>Dialogue and cooperation</a:t>
            </a:r>
          </a:p>
          <a:p>
            <a:endParaRPr lang="nl-BE" dirty="0" smtClean="0"/>
          </a:p>
          <a:p>
            <a:r>
              <a:rPr lang="en-US" dirty="0" smtClean="0"/>
              <a:t>1. Direct</a:t>
            </a:r>
          </a:p>
          <a:p>
            <a:r>
              <a:rPr lang="en-US" dirty="0" smtClean="0"/>
              <a:t>2. Indirect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Eg</a:t>
            </a:r>
            <a:r>
              <a:rPr lang="en-US" dirty="0" smtClean="0"/>
              <a:t> EU Council Directive of 2000 on discrimination in employment</a:t>
            </a:r>
          </a:p>
        </p:txBody>
      </p:sp>
    </p:spTree>
    <p:extLst>
      <p:ext uri="{BB962C8B-B14F-4D97-AF65-F5344CB8AC3E}">
        <p14:creationId xmlns:p14="http://schemas.microsoft.com/office/powerpoint/2010/main" val="3943065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-99392"/>
            <a:ext cx="8334000" cy="900000"/>
          </a:xfrm>
        </p:spPr>
        <p:txBody>
          <a:bodyPr>
            <a:normAutofit/>
          </a:bodyPr>
          <a:lstStyle/>
          <a:p>
            <a:r>
              <a:rPr lang="nl-BE" dirty="0"/>
              <a:t>2</a:t>
            </a:r>
            <a:r>
              <a:rPr lang="nl-BE" dirty="0" smtClean="0"/>
              <a:t>. A four-principles approach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1305256"/>
            <a:ext cx="8334000" cy="4428000"/>
          </a:xfrm>
        </p:spPr>
        <p:txBody>
          <a:bodyPr/>
          <a:lstStyle/>
          <a:p>
            <a:r>
              <a:rPr lang="nl-BE" dirty="0" smtClean="0"/>
              <a:t>Freedom of religion and belief</a:t>
            </a:r>
          </a:p>
          <a:p>
            <a:r>
              <a:rPr lang="nl-BE" dirty="0" smtClean="0"/>
              <a:t>Non-discrimination</a:t>
            </a:r>
          </a:p>
          <a:p>
            <a:r>
              <a:rPr lang="nl-BE" dirty="0" smtClean="0">
                <a:solidFill>
                  <a:srgbClr val="FF6600"/>
                </a:solidFill>
              </a:rPr>
              <a:t>Neutrality and impartiality</a:t>
            </a:r>
          </a:p>
          <a:p>
            <a:r>
              <a:rPr lang="nl-BE" dirty="0" smtClean="0"/>
              <a:t>Dialogue and cooperation</a:t>
            </a:r>
          </a:p>
          <a:p>
            <a:endParaRPr lang="nl-BE" dirty="0" smtClean="0"/>
          </a:p>
          <a:p>
            <a:r>
              <a:rPr lang="en-US" sz="2000" dirty="0" smtClean="0"/>
              <a:t>1. ‘T</a:t>
            </a:r>
            <a:r>
              <a:rPr lang="en-GB" sz="2000" dirty="0" smtClean="0"/>
              <a:t>he </a:t>
            </a:r>
            <a:r>
              <a:rPr lang="en-GB" sz="2000" dirty="0"/>
              <a:t>State’s role as the neutral and impartial organiser of the practising of the various religions, denominations and beliefs is conducive to religious harmony and tolerance in a democratic society</a:t>
            </a:r>
            <a:r>
              <a:rPr lang="en-GB" sz="2000" dirty="0" smtClean="0"/>
              <a:t>’ (</a:t>
            </a:r>
            <a:r>
              <a:rPr lang="en-GB" sz="2000" dirty="0" err="1" smtClean="0"/>
              <a:t>ECtHR</a:t>
            </a:r>
            <a:r>
              <a:rPr lang="en-GB" sz="2000" dirty="0" smtClean="0"/>
              <a:t>, </a:t>
            </a:r>
            <a:r>
              <a:rPr lang="en-GB" sz="2000" dirty="0" err="1" smtClean="0"/>
              <a:t>Refah</a:t>
            </a:r>
            <a:r>
              <a:rPr lang="en-GB" sz="2000" dirty="0" smtClean="0"/>
              <a:t> </a:t>
            </a:r>
            <a:r>
              <a:rPr lang="en-GB" sz="2000" dirty="0" err="1" smtClean="0"/>
              <a:t>Partisi</a:t>
            </a:r>
            <a:r>
              <a:rPr lang="en-GB" sz="2000" dirty="0" smtClean="0"/>
              <a:t>, 2001)</a:t>
            </a:r>
            <a:endParaRPr lang="en-US" sz="2000" dirty="0" smtClean="0"/>
          </a:p>
          <a:p>
            <a:r>
              <a:rPr lang="en-US" sz="2000" dirty="0" smtClean="0"/>
              <a:t>2. ‘</a:t>
            </a:r>
            <a:r>
              <a:rPr lang="en-GB" sz="2000" dirty="0" smtClean="0"/>
              <a:t>The </a:t>
            </a:r>
            <a:r>
              <a:rPr lang="en-GB" sz="2000" dirty="0"/>
              <a:t>EU is impartial and is not aligned with any specific religion or </a:t>
            </a:r>
            <a:r>
              <a:rPr lang="en-GB" sz="2000" dirty="0" smtClean="0"/>
              <a:t>belief’ (EU 2013 Guidelines </a:t>
            </a:r>
            <a:r>
              <a:rPr lang="en-GB" sz="2000" dirty="0" err="1" smtClean="0"/>
              <a:t>FoRB</a:t>
            </a:r>
            <a:r>
              <a:rPr lang="en-GB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3. Autonomy of religious organizations (</a:t>
            </a:r>
            <a:r>
              <a:rPr lang="en-US" sz="2000" dirty="0" err="1" smtClean="0"/>
              <a:t>ECtHR</a:t>
            </a:r>
            <a:r>
              <a:rPr lang="en-US" sz="2000" dirty="0" smtClean="0"/>
              <a:t>, </a:t>
            </a:r>
            <a:r>
              <a:rPr lang="en-US" sz="2000" dirty="0" err="1" smtClean="0"/>
              <a:t>Sindicatul</a:t>
            </a:r>
            <a:r>
              <a:rPr lang="en-US" sz="2000" dirty="0" smtClean="0"/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3943065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2</a:t>
            </a:r>
            <a:r>
              <a:rPr lang="nl-BE" dirty="0" smtClean="0"/>
              <a:t>. A four-principles approach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Freedom of religion and belief</a:t>
            </a:r>
          </a:p>
          <a:p>
            <a:r>
              <a:rPr lang="nl-BE" dirty="0" smtClean="0"/>
              <a:t>Non-discrimination</a:t>
            </a:r>
          </a:p>
          <a:p>
            <a:r>
              <a:rPr lang="nl-BE" dirty="0" smtClean="0"/>
              <a:t>Neutrality and impartiality</a:t>
            </a:r>
          </a:p>
          <a:p>
            <a:r>
              <a:rPr lang="nl-BE" dirty="0" smtClean="0">
                <a:solidFill>
                  <a:srgbClr val="FF6600"/>
                </a:solidFill>
              </a:rPr>
              <a:t>Dialogue and cooperation</a:t>
            </a:r>
          </a:p>
          <a:p>
            <a:endParaRPr lang="nl-BE" dirty="0" smtClean="0">
              <a:solidFill>
                <a:srgbClr val="FF6600"/>
              </a:solidFill>
            </a:endParaRPr>
          </a:p>
          <a:p>
            <a:r>
              <a:rPr lang="en-US" dirty="0" smtClean="0"/>
              <a:t>1. ‘</a:t>
            </a:r>
            <a:r>
              <a:rPr lang="en-GB" dirty="0" smtClean="0"/>
              <a:t>Recognising </a:t>
            </a:r>
            <a:r>
              <a:rPr lang="en-GB" dirty="0"/>
              <a:t>their identity and their specific contribution, the Union shall maintain an open, transparent and regular dialogue with </a:t>
            </a:r>
            <a:r>
              <a:rPr lang="en-GB" dirty="0" smtClean="0"/>
              <a:t>(…) </a:t>
            </a:r>
            <a:r>
              <a:rPr lang="en-GB" dirty="0"/>
              <a:t>churches and </a:t>
            </a:r>
            <a:r>
              <a:rPr lang="en-GB" dirty="0" smtClean="0"/>
              <a:t>organisations’</a:t>
            </a:r>
            <a:r>
              <a:rPr lang="en-US" dirty="0" smtClean="0"/>
              <a:t> (article 17.3 TFEU)</a:t>
            </a:r>
          </a:p>
        </p:txBody>
      </p:sp>
    </p:spTree>
    <p:extLst>
      <p:ext uri="{BB962C8B-B14F-4D97-AF65-F5344CB8AC3E}">
        <p14:creationId xmlns:p14="http://schemas.microsoft.com/office/powerpoint/2010/main" val="3943065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Thank you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20068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-KU Leuven-Liggend-Achtergrond Wit">
  <a:themeElements>
    <a:clrScheme name="KULeuven-Themakleuren">
      <a:dk1>
        <a:srgbClr val="00407A"/>
      </a:dk1>
      <a:lt1>
        <a:srgbClr val="FFFFFF"/>
      </a:lt1>
      <a:dk2>
        <a:srgbClr val="00407A"/>
      </a:dk2>
      <a:lt2>
        <a:srgbClr val="FFFFFF"/>
      </a:lt2>
      <a:accent1>
        <a:srgbClr val="1D8DB0"/>
      </a:accent1>
      <a:accent2>
        <a:srgbClr val="116E8A"/>
      </a:accent2>
      <a:accent3>
        <a:srgbClr val="52BDEC"/>
      </a:accent3>
      <a:accent4>
        <a:srgbClr val="00407A"/>
      </a:accent4>
      <a:accent5>
        <a:srgbClr val="7F7F7F"/>
      </a:accent5>
      <a:accent6>
        <a:srgbClr val="595959"/>
      </a:accent6>
      <a:hlink>
        <a:srgbClr val="1D8DB0"/>
      </a:hlink>
      <a:folHlink>
        <a:srgbClr val="00407A"/>
      </a:folHlink>
    </a:clrScheme>
    <a:fontScheme name="KULeuv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6E8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rporate-KU Leuven-Liggend-Achtergrond Wit en Watermerk">
  <a:themeElements>
    <a:clrScheme name="KULeuven-Themakleuren">
      <a:dk1>
        <a:srgbClr val="00407A"/>
      </a:dk1>
      <a:lt1>
        <a:srgbClr val="FFFFFF"/>
      </a:lt1>
      <a:dk2>
        <a:srgbClr val="00407A"/>
      </a:dk2>
      <a:lt2>
        <a:srgbClr val="FFFFFF"/>
      </a:lt2>
      <a:accent1>
        <a:srgbClr val="1D8DB0"/>
      </a:accent1>
      <a:accent2>
        <a:srgbClr val="116E8A"/>
      </a:accent2>
      <a:accent3>
        <a:srgbClr val="86BCE5"/>
      </a:accent3>
      <a:accent4>
        <a:srgbClr val="00407A"/>
      </a:accent4>
      <a:accent5>
        <a:srgbClr val="7F7F7F"/>
      </a:accent5>
      <a:accent6>
        <a:srgbClr val="595959"/>
      </a:accent6>
      <a:hlink>
        <a:srgbClr val="009999"/>
      </a:hlink>
      <a:folHlink>
        <a:srgbClr val="800080"/>
      </a:folHlink>
    </a:clrScheme>
    <a:fontScheme name="KULeuv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6E8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corporate-KULeuven</Template>
  <TotalTime>1633</TotalTime>
  <Words>357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Corporate-KU Leuven-Liggend-Achtergrond Wit</vt:lpstr>
      <vt:lpstr>Corporate-KU Leuven-Liggend-Achtergrond Wit en Watermerk</vt:lpstr>
      <vt:lpstr> Marco Ventura Freedom of Religion and Belief: the Legal Challenge</vt:lpstr>
      <vt:lpstr>1. A twofold framework 2. A four-principles approach</vt:lpstr>
      <vt:lpstr>1. A two-fold framework</vt:lpstr>
      <vt:lpstr>1. A two-fold framework</vt:lpstr>
      <vt:lpstr>2. A four-principles approach</vt:lpstr>
      <vt:lpstr>2. A four-principles approach</vt:lpstr>
      <vt:lpstr>2. A four-principles approach</vt:lpstr>
      <vt:lpstr>2. A four-principles approach</vt:lpstr>
      <vt:lpstr>Thank you</vt:lpstr>
    </vt:vector>
  </TitlesOfParts>
  <Company>KULeuven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ICTS | Communicatie, Servicepunt en Opleiding</dc:creator>
  <dc:description>Huisstijl KU Leuven - versie 24 juli 2012</dc:description>
  <cp:lastModifiedBy>Marco Ventura</cp:lastModifiedBy>
  <cp:revision>54</cp:revision>
  <dcterms:created xsi:type="dcterms:W3CDTF">2012-07-10T07:57:57Z</dcterms:created>
  <dcterms:modified xsi:type="dcterms:W3CDTF">2014-09-28T11:44:43Z</dcterms:modified>
</cp:coreProperties>
</file>