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5"/>
  </p:notesMasterIdLst>
  <p:sldIdLst>
    <p:sldId id="358" r:id="rId2"/>
    <p:sldId id="381" r:id="rId3"/>
    <p:sldId id="382" r:id="rId4"/>
    <p:sldId id="400" r:id="rId5"/>
    <p:sldId id="449" r:id="rId6"/>
    <p:sldId id="450" r:id="rId7"/>
    <p:sldId id="453" r:id="rId8"/>
    <p:sldId id="454" r:id="rId9"/>
    <p:sldId id="455" r:id="rId10"/>
    <p:sldId id="452" r:id="rId11"/>
    <p:sldId id="456" r:id="rId12"/>
    <p:sldId id="457" r:id="rId13"/>
    <p:sldId id="458" r:id="rId14"/>
    <p:sldId id="451" r:id="rId15"/>
    <p:sldId id="463" r:id="rId16"/>
    <p:sldId id="464" r:id="rId17"/>
    <p:sldId id="465" r:id="rId18"/>
    <p:sldId id="461" r:id="rId19"/>
    <p:sldId id="466" r:id="rId20"/>
    <p:sldId id="460" r:id="rId21"/>
    <p:sldId id="459" r:id="rId22"/>
    <p:sldId id="467" r:id="rId23"/>
    <p:sldId id="468" r:id="rId24"/>
    <p:sldId id="469" r:id="rId25"/>
    <p:sldId id="470" r:id="rId26"/>
    <p:sldId id="471" r:id="rId27"/>
    <p:sldId id="472" r:id="rId28"/>
    <p:sldId id="473" r:id="rId29"/>
    <p:sldId id="425" r:id="rId30"/>
    <p:sldId id="444" r:id="rId31"/>
    <p:sldId id="445" r:id="rId32"/>
    <p:sldId id="448" r:id="rId33"/>
    <p:sldId id="477" r:id="rId34"/>
    <p:sldId id="446" r:id="rId35"/>
    <p:sldId id="447" r:id="rId36"/>
    <p:sldId id="474" r:id="rId37"/>
    <p:sldId id="502" r:id="rId38"/>
    <p:sldId id="503" r:id="rId39"/>
    <p:sldId id="475" r:id="rId40"/>
    <p:sldId id="478" r:id="rId41"/>
    <p:sldId id="479" r:id="rId42"/>
    <p:sldId id="480" r:id="rId43"/>
    <p:sldId id="481" r:id="rId44"/>
    <p:sldId id="482" r:id="rId45"/>
    <p:sldId id="483" r:id="rId46"/>
    <p:sldId id="484" r:id="rId47"/>
    <p:sldId id="485" r:id="rId48"/>
    <p:sldId id="487" r:id="rId49"/>
    <p:sldId id="488" r:id="rId50"/>
    <p:sldId id="489" r:id="rId51"/>
    <p:sldId id="486" r:id="rId52"/>
    <p:sldId id="490" r:id="rId53"/>
    <p:sldId id="497" r:id="rId54"/>
    <p:sldId id="498" r:id="rId55"/>
    <p:sldId id="491" r:id="rId56"/>
    <p:sldId id="492" r:id="rId57"/>
    <p:sldId id="493" r:id="rId58"/>
    <p:sldId id="496" r:id="rId59"/>
    <p:sldId id="495" r:id="rId60"/>
    <p:sldId id="499" r:id="rId61"/>
    <p:sldId id="500" r:id="rId62"/>
    <p:sldId id="501" r:id="rId63"/>
    <p:sldId id="476"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7407" autoAdjust="0"/>
  </p:normalViewPr>
  <p:slideViewPr>
    <p:cSldViewPr>
      <p:cViewPr>
        <p:scale>
          <a:sx n="35" d="100"/>
          <a:sy n="35" d="100"/>
        </p:scale>
        <p:origin x="-7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D8746485-DF6C-431A-8DD5-0A6FB49BA780}" type="datetimeFigureOut">
              <a:rPr lang="en-US"/>
              <a:pPr>
                <a:defRPr/>
              </a:pPr>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7EFE82F-DFC8-4182-8A75-20DDCE1DBF0B}" type="slidenum">
              <a:rPr lang="en-US"/>
              <a:pPr>
                <a:defRPr/>
              </a:pPr>
              <a:t>‹#›</a:t>
            </a:fld>
            <a:endParaRPr lang="en-US"/>
          </a:p>
        </p:txBody>
      </p:sp>
    </p:spTree>
    <p:extLst>
      <p:ext uri="{BB962C8B-B14F-4D97-AF65-F5344CB8AC3E}">
        <p14:creationId xmlns:p14="http://schemas.microsoft.com/office/powerpoint/2010/main" val="3370585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nodc.org/unodc/en/human-trafficking/faqs.html#How_widespread_is_human_traffickin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amherst.edu/media/view/247221/original/Economics+of+Human+Trafficking.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Vice Rector  </a:t>
            </a:r>
            <a:r>
              <a:rPr lang="en-US" altLang="en-US" dirty="0" err="1" smtClean="0"/>
              <a:t>Stogianidou</a:t>
            </a:r>
            <a:r>
              <a:rPr lang="en-US" altLang="en-US" dirty="0" smtClean="0"/>
              <a:t>, Dean </a:t>
            </a:r>
            <a:r>
              <a:rPr lang="en-US" altLang="en-US" dirty="0" err="1" smtClean="0"/>
              <a:t>Konstantinou</a:t>
            </a:r>
            <a:r>
              <a:rPr lang="en-US" altLang="en-US" dirty="0" smtClean="0"/>
              <a:t>, Metropolitan</a:t>
            </a:r>
            <a:r>
              <a:rPr lang="en-US" altLang="en-US" baseline="0" dirty="0" smtClean="0"/>
              <a:t> </a:t>
            </a:r>
            <a:r>
              <a:rPr lang="en-US" altLang="en-US" baseline="0" dirty="0" err="1" smtClean="0"/>
              <a:t>Anthimos</a:t>
            </a:r>
            <a:r>
              <a:rPr lang="en-US" altLang="en-US" baseline="0" dirty="0" smtClean="0"/>
              <a:t>, Archimandrite </a:t>
            </a:r>
            <a:r>
              <a:rPr lang="en-US" altLang="en-US" baseline="0" dirty="0" err="1" smtClean="0"/>
              <a:t>Sotiriadis</a:t>
            </a:r>
            <a:r>
              <a:rPr lang="en-US" altLang="en-US" baseline="0" dirty="0" smtClean="0"/>
              <a:t>, Rev. Dr. Gunner, Ladies and Gentlemen:</a:t>
            </a:r>
          </a:p>
          <a:p>
            <a:r>
              <a:rPr lang="en-US" altLang="en-US" baseline="0" dirty="0" smtClean="0"/>
              <a:t>It is a great honor for me to be here in Thessaloniki, and I deeply appreciate the hospitality that has already been shown me here.</a:t>
            </a:r>
          </a:p>
          <a:p>
            <a:endParaRPr lang="en-US" altLang="en-US" baseline="0" dirty="0" smtClean="0"/>
          </a:p>
          <a:p>
            <a:r>
              <a:rPr lang="en-US" altLang="en-US" baseline="0" dirty="0" smtClean="0"/>
              <a:t>I have been asked today to speak about “Women’s and Children’s Rights in the International Legal Framework.”  I approach this theme from the perspective of someone who has spent much of his professional life working on freedom of religion or belief.  With that in mind.  With that in mind I will approach the general theme from the vantage point of how Women’s and Children’s Rights fit together with freedom of religion or belief in the overall legal framework of international human rights.  For the most part these rights reinforce each other in powerful and synergistic ways.</a:t>
            </a:r>
          </a:p>
          <a:p>
            <a:endParaRPr lang="en-US" alt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fld id="{921B176E-3734-456A-926A-60B9F3E1E384}"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57666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07B19-B780-42E3-B813-2D5568574AA9}" type="slidenum">
              <a:rPr lang="en-US" smtClean="0"/>
              <a:pPr/>
              <a:t>15</a:t>
            </a:fld>
            <a:endParaRPr lang="en-US" dirty="0"/>
          </a:p>
        </p:txBody>
      </p:sp>
    </p:spTree>
    <p:extLst>
      <p:ext uri="{BB962C8B-B14F-4D97-AF65-F5344CB8AC3E}">
        <p14:creationId xmlns:p14="http://schemas.microsoft.com/office/powerpoint/2010/main" val="62279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107B19-B780-42E3-B813-2D5568574AA9}" type="slidenum">
              <a:rPr lang="en-US" smtClean="0"/>
              <a:pPr/>
              <a:t>16</a:t>
            </a:fld>
            <a:endParaRPr lang="en-US"/>
          </a:p>
        </p:txBody>
      </p:sp>
    </p:spTree>
    <p:extLst>
      <p:ext uri="{BB962C8B-B14F-4D97-AF65-F5344CB8AC3E}">
        <p14:creationId xmlns:p14="http://schemas.microsoft.com/office/powerpoint/2010/main" val="164735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107B19-B780-42E3-B813-2D5568574AA9}" type="slidenum">
              <a:rPr lang="en-US" smtClean="0"/>
              <a:pPr/>
              <a:t>17</a:t>
            </a:fld>
            <a:endParaRPr lang="en-US"/>
          </a:p>
        </p:txBody>
      </p:sp>
    </p:spTree>
    <p:extLst>
      <p:ext uri="{BB962C8B-B14F-4D97-AF65-F5344CB8AC3E}">
        <p14:creationId xmlns:p14="http://schemas.microsoft.com/office/powerpoint/2010/main" val="369700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right to freedom of religion or belief is </a:t>
            </a:r>
            <a:r>
              <a:rPr lang="en-US" sz="1200" b="1" i="0" u="none" strike="noStrike" kern="1200" baseline="0" dirty="0" smtClean="0">
                <a:solidFill>
                  <a:schemeClr val="tx1"/>
                </a:solidFill>
                <a:latin typeface="+mn-lt"/>
                <a:ea typeface="+mn-ea"/>
                <a:cs typeface="+mn-cs"/>
              </a:rPr>
              <a:t>historically foundational </a:t>
            </a:r>
            <a:r>
              <a:rPr lang="en-US" sz="1200" b="0" i="0" u="none" strike="noStrike" kern="1200" baseline="0" dirty="0" smtClean="0">
                <a:solidFill>
                  <a:schemeClr val="tx1"/>
                </a:solidFill>
                <a:latin typeface="+mn-lt"/>
                <a:ea typeface="+mn-ea"/>
                <a:cs typeface="+mn-cs"/>
              </a:rPr>
              <a:t>because so many other rights emerged as additional supports for or expansions of legal protections originally provided in the name of religious freedom. It is </a:t>
            </a:r>
            <a:r>
              <a:rPr lang="en-US" sz="1200" b="1" i="0" u="none" strike="noStrike" kern="1200" baseline="0" dirty="0" smtClean="0">
                <a:solidFill>
                  <a:schemeClr val="tx1"/>
                </a:solidFill>
                <a:latin typeface="+mn-lt"/>
                <a:ea typeface="+mn-ea"/>
                <a:cs typeface="+mn-cs"/>
              </a:rPr>
              <a:t>philosophically foundational </a:t>
            </a:r>
            <a:r>
              <a:rPr lang="en-US" sz="1200" b="0" i="0" u="none" strike="noStrike" kern="1200" baseline="0" dirty="0" smtClean="0">
                <a:solidFill>
                  <a:schemeClr val="tx1"/>
                </a:solidFill>
                <a:latin typeface="+mn-lt"/>
                <a:ea typeface="+mn-ea"/>
                <a:cs typeface="+mn-cs"/>
              </a:rPr>
              <a:t>because it protects the comprehensive belief systems and world views in which our other ideas are rooted and from which they derive their meaning. It is </a:t>
            </a:r>
            <a:r>
              <a:rPr lang="en-US" sz="1200" b="1" i="0" u="none" strike="noStrike" kern="1200" baseline="0" dirty="0" smtClean="0">
                <a:solidFill>
                  <a:schemeClr val="tx1"/>
                </a:solidFill>
                <a:latin typeface="+mn-lt"/>
                <a:ea typeface="+mn-ea"/>
                <a:cs typeface="+mn-cs"/>
              </a:rPr>
              <a:t>institutionally foundational </a:t>
            </a:r>
            <a:r>
              <a:rPr lang="en-US" sz="1200" b="0" i="0" u="none" strike="noStrike" kern="1200" baseline="0" dirty="0" smtClean="0">
                <a:solidFill>
                  <a:schemeClr val="tx1"/>
                </a:solidFill>
                <a:latin typeface="+mn-lt"/>
                <a:ea typeface="+mn-ea"/>
                <a:cs typeface="+mn-cs"/>
              </a:rPr>
              <a:t>because it protects and fosters the institutions that engender the vision, the motivation and moral support that translate religious and moral ideals into personal and communal practice. It often overlaps with other rights, such as freedom of expression, freedom of association, rights to non-discrimination, rights to protection of an intimate or private sphere, and so forth, but its sum is greater than any of these individual parts. </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20</a:t>
            </a:fld>
            <a:endParaRPr lang="en-US"/>
          </a:p>
        </p:txBody>
      </p:sp>
    </p:spTree>
    <p:extLst>
      <p:ext uri="{BB962C8B-B14F-4D97-AF65-F5344CB8AC3E}">
        <p14:creationId xmlns:p14="http://schemas.microsoft.com/office/powerpoint/2010/main" val="188176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21</a:t>
            </a:fld>
            <a:endParaRPr lang="en-US"/>
          </a:p>
        </p:txBody>
      </p:sp>
    </p:spTree>
    <p:extLst>
      <p:ext uri="{BB962C8B-B14F-4D97-AF65-F5344CB8AC3E}">
        <p14:creationId xmlns:p14="http://schemas.microsoft.com/office/powerpoint/2010/main" val="205207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07B19-B780-42E3-B813-2D5568574AA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4756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r>
              <a:rPr lang="en-US" dirty="0" smtClean="0">
                <a:ea typeface="ＭＳ Ｐゴシック" pitchFamily="34" charset="-128"/>
              </a:rPr>
              <a:t>Note:  restricted list of limitations.</a:t>
            </a:r>
          </a:p>
        </p:txBody>
      </p:sp>
      <p:sp>
        <p:nvSpPr>
          <p:cNvPr id="4" name="Slide Number Placeholder 3"/>
          <p:cNvSpPr>
            <a:spLocks noGrp="1"/>
          </p:cNvSpPr>
          <p:nvPr>
            <p:ph type="sldNum" sz="quarter" idx="5"/>
          </p:nvPr>
        </p:nvSpPr>
        <p:spPr/>
        <p:txBody>
          <a:bodyPr/>
          <a:lstStyle/>
          <a:p>
            <a:pPr>
              <a:defRPr/>
            </a:pPr>
            <a:fld id="{FDF1BAF6-1BC7-435B-BF4F-BE891DC9B3CA}" type="slidenum">
              <a:rPr lang="en-US" smtClean="0"/>
              <a:pPr>
                <a:defRPr/>
              </a:pPr>
              <a:t>23</a:t>
            </a:fld>
            <a:endParaRPr lang="en-US"/>
          </a:p>
        </p:txBody>
      </p:sp>
    </p:spTree>
    <p:extLst>
      <p:ext uri="{BB962C8B-B14F-4D97-AF65-F5344CB8AC3E}">
        <p14:creationId xmlns:p14="http://schemas.microsoft.com/office/powerpoint/2010/main" val="75748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Handbook for Human Rights Treaty Body Members, p. 4. available at:  </a:t>
            </a:r>
          </a:p>
          <a:p>
            <a:r>
              <a:rPr lang="en-US" dirty="0" smtClean="0"/>
              <a:t>http://www.ohchr.org/Documents/Publications/HR_PUB_15_2_TB%20Handbook_EN.pdf </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26</a:t>
            </a:fld>
            <a:endParaRPr lang="en-US"/>
          </a:p>
        </p:txBody>
      </p:sp>
    </p:spTree>
    <p:extLst>
      <p:ext uri="{BB962C8B-B14F-4D97-AF65-F5344CB8AC3E}">
        <p14:creationId xmlns:p14="http://schemas.microsoft.com/office/powerpoint/2010/main" val="409048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Handbook for Human Rights Treaty Body Members, p. 8.</a:t>
            </a:r>
          </a:p>
          <a:p>
            <a:r>
              <a:rPr lang="en-US" dirty="0" smtClean="0"/>
              <a:t>Handbook, p. 8.</a:t>
            </a:r>
          </a:p>
          <a:p>
            <a:r>
              <a:rPr lang="en-US" b="1" dirty="0" smtClean="0"/>
              <a:t>Individual communication</a:t>
            </a:r>
            <a:r>
              <a:rPr lang="en-US" b="1" baseline="0" dirty="0" smtClean="0"/>
              <a:t> </a:t>
            </a:r>
            <a:r>
              <a:rPr lang="en-US" baseline="0" dirty="0" smtClean="0"/>
              <a:t>procedures are optional (typically provided for in an optional protocol)</a:t>
            </a:r>
          </a:p>
          <a:p>
            <a:r>
              <a:rPr lang="en-US" baseline="0" dirty="0" smtClean="0"/>
              <a:t>Subject to admissibility criteria (e.g., exhaustion of domestic remedies</a:t>
            </a:r>
          </a:p>
          <a:p>
            <a:r>
              <a:rPr lang="en-US" baseline="0" dirty="0" smtClean="0"/>
              <a:t>Committee views are then published.  No enforcement power, but decisions are highly persuasive</a:t>
            </a:r>
          </a:p>
          <a:p>
            <a:r>
              <a:rPr lang="en-US" b="1" baseline="0" dirty="0" smtClean="0"/>
              <a:t>Inquiries.  </a:t>
            </a:r>
            <a:r>
              <a:rPr lang="en-US" b="0" baseline="0" dirty="0" smtClean="0"/>
              <a:t>Treaty bodies can conduct inquiries when they receive reliable information indicating grave or systematic violations of rights in the treaty.  Treaty body invites the state to cooperate, and State may invite treaty body to make a visit.  Treaty body prepares a confidential report and sends it to the State for comment.  Procedure is confidential, though final report may be published with the consent of the state concerned.</a:t>
            </a:r>
          </a:p>
          <a:p>
            <a:r>
              <a:rPr lang="en-US" b="1" baseline="0" dirty="0" smtClean="0"/>
              <a:t>Visits.  </a:t>
            </a:r>
            <a:r>
              <a:rPr lang="en-US" b="0" baseline="0" dirty="0" smtClean="0"/>
              <a:t>Generally need to be consented to by state (except Subcommittee on Prevention of Torture)</a:t>
            </a:r>
            <a:endParaRPr lang="en-US" b="1" dirty="0" smtClean="0"/>
          </a:p>
          <a:p>
            <a:r>
              <a:rPr lang="en-US" b="0" dirty="0" smtClean="0"/>
              <a:t>Handbook,</a:t>
            </a:r>
            <a:r>
              <a:rPr lang="en-US" b="0" baseline="0" dirty="0" smtClean="0"/>
              <a:t> p. 5</a:t>
            </a:r>
            <a:endParaRPr lang="en-US" b="0"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27</a:t>
            </a:fld>
            <a:endParaRPr lang="en-US"/>
          </a:p>
        </p:txBody>
      </p:sp>
    </p:spTree>
    <p:extLst>
      <p:ext uri="{BB962C8B-B14F-4D97-AF65-F5344CB8AC3E}">
        <p14:creationId xmlns:p14="http://schemas.microsoft.com/office/powerpoint/2010/main" val="402219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Handbook for Human Rights Treaty Body Members, p.</a:t>
            </a:r>
            <a:r>
              <a:rPr lang="en-US" baseline="0" dirty="0" smtClean="0"/>
              <a:t> 8</a:t>
            </a:r>
          </a:p>
          <a:p>
            <a:r>
              <a:rPr lang="en-US" b="1" baseline="0" dirty="0" smtClean="0"/>
              <a:t>Interstate complaints.  CRC </a:t>
            </a:r>
            <a:r>
              <a:rPr lang="en-US" b="0" baseline="0" dirty="0" smtClean="0"/>
              <a:t>allows one State party to complain that another State party is not giving effect to provisions of the treaty.  CRC can make its good offices available for working out a friendly settlement.  The procedure is optional; states must make a declaration that they accept the procedure before making or being subject to a complaint.  To date, no interstate complaints have been filed under any of the treaties.</a:t>
            </a:r>
          </a:p>
          <a:p>
            <a:endParaRPr lang="en-US" b="0" baseline="0" dirty="0" smtClean="0"/>
          </a:p>
          <a:p>
            <a:r>
              <a:rPr lang="en-US" b="1" baseline="0" dirty="0" smtClean="0"/>
              <a:t>Follow-up Procedures:  </a:t>
            </a:r>
            <a:r>
              <a:rPr lang="en-US" b="0" baseline="0" dirty="0" smtClean="0"/>
              <a:t>Most treaty bodies have adopted written follow-up procedures related to both the reporting procedure and the individual communications procedure.  Typically this takes the form of making recommendations, and then giving the state some time (one to two years) to respond.  OHCHR and other UN agencies follow up through technical assistance and advocacy, which is separate from the Committee processes.</a:t>
            </a:r>
          </a:p>
          <a:p>
            <a:r>
              <a:rPr lang="en-US" b="0" baseline="0" dirty="0" smtClean="0"/>
              <a:t>Handbook, pp. 7-8.</a:t>
            </a:r>
          </a:p>
          <a:p>
            <a:r>
              <a:rPr lang="en-US" b="1" baseline="0" dirty="0" smtClean="0"/>
              <a:t>General Comments:  </a:t>
            </a:r>
            <a:r>
              <a:rPr lang="en-US" b="0" baseline="0" dirty="0" smtClean="0"/>
              <a:t>Comments prepared to elaborate the meaning of specific provisions in treaties, to facilitate implementation</a:t>
            </a:r>
            <a:endParaRPr lang="en-US" b="1" baseline="0" dirty="0" smtClean="0"/>
          </a:p>
          <a:p>
            <a:r>
              <a:rPr lang="en-US" b="1" baseline="0" dirty="0" smtClean="0"/>
              <a:t>Request for Studies:  CRC </a:t>
            </a:r>
            <a:r>
              <a:rPr lang="en-US" b="0" baseline="0" dirty="0" smtClean="0"/>
              <a:t>stipulates that its Committee may recommend that the GA request the Sec-General to undertake studies on specific issues relating to the rights of the child.  Two such studies have been under taken:  (1) impact of armed conflict on children (1996) and one on violence against children (2006).  These have led to establishment of Special Representatives on these issues.</a:t>
            </a:r>
            <a:endParaRPr lang="en-US" b="1" baseline="0" dirty="0" smtClean="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28</a:t>
            </a:fld>
            <a:endParaRPr lang="en-US"/>
          </a:p>
        </p:txBody>
      </p:sp>
    </p:spTree>
    <p:extLst>
      <p:ext uri="{BB962C8B-B14F-4D97-AF65-F5344CB8AC3E}">
        <p14:creationId xmlns:p14="http://schemas.microsoft.com/office/powerpoint/2010/main" val="53111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Thus,</a:t>
            </a:r>
            <a:r>
              <a:rPr lang="en-US" altLang="en-US" baseline="0" dirty="0" smtClean="0"/>
              <a:t> recent research drawing from global data shows that there are strong correlations between countries with high levels of religious freedom, and numerous other social goods.  </a:t>
            </a:r>
          </a:p>
          <a:p>
            <a:r>
              <a:rPr lang="en-US" altLang="en-US" baseline="0" dirty="0" smtClean="0"/>
              <a:t>The correlations of religious freedom with civil and political rights such as political freedom, freedom of the press, and other civil liberties are not surprising.  But the high correlation with gender empowerment is striking.  Several of the correlations redound to the benefit of both women and children:  lower levels of armed conflict, lower poverty, overall livability, lower income inequality, higher earned income for women, etc.  Other correlations not shown on the chart are similarly beneficial:  for example, increased literacy rates.  What this reflects is the significant tendency of freedom of religion or belief to unleash and help tap social capital in ways that benefit everyone in society, including the most vulnerable.  </a:t>
            </a: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fld id="{FEB80589-F84B-467A-A1EC-A4D1486D0D60}"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220647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National Women’s Law Center website:  nwlc.org</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29</a:t>
            </a:fld>
            <a:endParaRPr lang="en-US"/>
          </a:p>
        </p:txBody>
      </p:sp>
    </p:spTree>
    <p:extLst>
      <p:ext uri="{BB962C8B-B14F-4D97-AF65-F5344CB8AC3E}">
        <p14:creationId xmlns:p14="http://schemas.microsoft.com/office/powerpoint/2010/main" val="3690571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http://nwlc.org/issue/poverty-economic-security/</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30</a:t>
            </a:fld>
            <a:endParaRPr lang="en-US"/>
          </a:p>
        </p:txBody>
      </p:sp>
    </p:spTree>
    <p:extLst>
      <p:ext uri="{BB962C8B-B14F-4D97-AF65-F5344CB8AC3E}">
        <p14:creationId xmlns:p14="http://schemas.microsoft.com/office/powerpoint/2010/main" val="2672055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27 million:  </a:t>
            </a:r>
            <a:r>
              <a:rPr lang="en-US" sz="1200" kern="1200" dirty="0" err="1" smtClean="0">
                <a:solidFill>
                  <a:schemeClr val="tx1"/>
                </a:solidFill>
                <a:effectLst/>
                <a:latin typeface="+mn-lt"/>
                <a:ea typeface="+mn-ea"/>
                <a:cs typeface="+mn-cs"/>
              </a:rPr>
              <a:t>Carlis</a:t>
            </a:r>
            <a:r>
              <a:rPr lang="en-US" sz="1200" kern="1200" dirty="0" smtClean="0">
                <a:solidFill>
                  <a:schemeClr val="tx1"/>
                </a:solidFill>
                <a:effectLst/>
                <a:latin typeface="+mn-lt"/>
                <a:ea typeface="+mn-ea"/>
                <a:cs typeface="+mn-cs"/>
              </a:rPr>
              <a:t> Williams, </a:t>
            </a:r>
            <a:r>
              <a:rPr lang="en-US" sz="1200" i="1" kern="1200" dirty="0" smtClean="0">
                <a:solidFill>
                  <a:schemeClr val="tx1"/>
                </a:solidFill>
                <a:effectLst/>
                <a:latin typeface="+mn-lt"/>
                <a:ea typeface="+mn-ea"/>
                <a:cs typeface="+mn-cs"/>
              </a:rPr>
              <a:t>Human Trafficking is Modern Day Slavery</a:t>
            </a:r>
            <a:r>
              <a:rPr lang="en-US" sz="1200" kern="1200" dirty="0" smtClean="0">
                <a:solidFill>
                  <a:schemeClr val="tx1"/>
                </a:solidFill>
                <a:effectLst/>
                <a:latin typeface="+mn-lt"/>
                <a:ea typeface="+mn-ea"/>
                <a:cs typeface="+mn-cs"/>
              </a:rPr>
              <a:t>, </a:t>
            </a:r>
            <a:r>
              <a:rPr lang="en-US" sz="1200" kern="1200" cap="small" dirty="0" smtClean="0">
                <a:solidFill>
                  <a:schemeClr val="tx1"/>
                </a:solidFill>
                <a:effectLst/>
                <a:latin typeface="+mn-lt"/>
                <a:ea typeface="+mn-ea"/>
                <a:cs typeface="+mn-cs"/>
              </a:rPr>
              <a:t>United States Department of Health and Human Services</a:t>
            </a:r>
            <a:r>
              <a:rPr lang="en-US" sz="1200" kern="1200" dirty="0" smtClean="0">
                <a:solidFill>
                  <a:schemeClr val="tx1"/>
                </a:solidFill>
                <a:effectLst/>
                <a:latin typeface="+mn-lt"/>
                <a:ea typeface="+mn-ea"/>
                <a:cs typeface="+mn-cs"/>
              </a:rPr>
              <a:t>, (February 13, 2013), http://www.acf.hhs.gov/blog/2013/02/human-trafficking-is-modern-day-slavery.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2.4 million:  UN Senior Officials Urge Countries to Boost Their Efforts to Combat Human Trafficking, UN NEWS CENTRE (April 3, 2012), http://www.un.org/apps/news/story.asp?NewsID=41696#.Vw2yyRMrKb8.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Exploitation:  </a:t>
            </a:r>
            <a:r>
              <a:rPr lang="en-US" sz="1200" i="1" kern="1200" dirty="0" smtClean="0">
                <a:solidFill>
                  <a:schemeClr val="tx1"/>
                </a:solidFill>
                <a:effectLst/>
                <a:latin typeface="+mn-lt"/>
                <a:ea typeface="+mn-ea"/>
                <a:cs typeface="+mn-cs"/>
              </a:rPr>
              <a:t>Human Trafficking FAQS</a:t>
            </a:r>
            <a:r>
              <a:rPr lang="en-US" sz="1200" kern="1200" dirty="0" smtClean="0">
                <a:solidFill>
                  <a:schemeClr val="tx1"/>
                </a:solidFill>
                <a:effectLst/>
                <a:latin typeface="+mn-lt"/>
                <a:ea typeface="+mn-ea"/>
                <a:cs typeface="+mn-cs"/>
              </a:rPr>
              <a:t>, </a:t>
            </a:r>
            <a:r>
              <a:rPr lang="en-US" sz="1200" kern="1200" cap="small" dirty="0" smtClean="0">
                <a:solidFill>
                  <a:schemeClr val="tx1"/>
                </a:solidFill>
                <a:effectLst/>
                <a:latin typeface="+mn-lt"/>
                <a:ea typeface="+mn-ea"/>
                <a:cs typeface="+mn-cs"/>
              </a:rPr>
              <a:t>UNODC, </a:t>
            </a:r>
            <a:r>
              <a:rPr lang="en-US" sz="1200" u="sng" kern="1200" dirty="0" smtClean="0">
                <a:solidFill>
                  <a:schemeClr val="tx1"/>
                </a:solidFill>
                <a:effectLst/>
                <a:latin typeface="+mn-lt"/>
                <a:ea typeface="+mn-ea"/>
                <a:cs typeface="+mn-cs"/>
                <a:hlinkClick r:id="rId3"/>
              </a:rPr>
              <a:t>https://www.unodc.org/unodc/en/human-trafficking/faqs.html#How_widespread_is_human_trafficking</a:t>
            </a:r>
            <a:r>
              <a:rPr lang="en-US" sz="1200" kern="1200" dirty="0" smtClean="0">
                <a:solidFill>
                  <a:schemeClr val="tx1"/>
                </a:solidFill>
                <a:effectLst/>
                <a:latin typeface="+mn-lt"/>
                <a:ea typeface="+mn-ea"/>
                <a:cs typeface="+mn-cs"/>
              </a:rPr>
              <a:t> (last visited February 2, 2016).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Female / Child:  Elizabeth Wheaton et. al., </a:t>
            </a:r>
            <a:r>
              <a:rPr lang="en-US" sz="1200" i="1" kern="1200" dirty="0" smtClean="0">
                <a:solidFill>
                  <a:schemeClr val="tx1"/>
                </a:solidFill>
                <a:effectLst/>
                <a:latin typeface="+mn-lt"/>
                <a:ea typeface="+mn-ea"/>
                <a:cs typeface="+mn-cs"/>
              </a:rPr>
              <a:t>Economics of Human Trafficking</a:t>
            </a:r>
            <a:r>
              <a:rPr lang="en-US" sz="1200" kern="1200" dirty="0" smtClean="0">
                <a:solidFill>
                  <a:schemeClr val="tx1"/>
                </a:solidFill>
                <a:effectLst/>
                <a:latin typeface="+mn-lt"/>
                <a:ea typeface="+mn-ea"/>
                <a:cs typeface="+mn-cs"/>
              </a:rPr>
              <a:t>, </a:t>
            </a:r>
            <a:r>
              <a:rPr lang="en-US" sz="1200" kern="1200" cap="small" dirty="0" smtClean="0">
                <a:solidFill>
                  <a:schemeClr val="tx1"/>
                </a:solidFill>
                <a:effectLst/>
                <a:latin typeface="+mn-lt"/>
                <a:ea typeface="+mn-ea"/>
                <a:cs typeface="+mn-cs"/>
              </a:rPr>
              <a:t>International Migration</a:t>
            </a:r>
            <a:r>
              <a:rPr lang="en-US" sz="1200" kern="1200" dirty="0" smtClean="0">
                <a:solidFill>
                  <a:schemeClr val="tx1"/>
                </a:solidFill>
                <a:effectLst/>
                <a:latin typeface="+mn-lt"/>
                <a:ea typeface="+mn-ea"/>
                <a:cs typeface="+mn-cs"/>
              </a:rPr>
              <a:t>, 114, 118 (2010), </a:t>
            </a:r>
            <a:r>
              <a:rPr lang="en-US" sz="1200" u="sng" kern="1200" dirty="0" smtClean="0">
                <a:solidFill>
                  <a:schemeClr val="tx1"/>
                </a:solidFill>
                <a:effectLst/>
                <a:latin typeface="+mn-lt"/>
                <a:ea typeface="+mn-ea"/>
                <a:cs typeface="+mn-cs"/>
                <a:hlinkClick r:id="rId4"/>
              </a:rPr>
              <a:t>https://www.amherst.edu/media/view/247221/original/Economics%2Bof%2BHuman%2BTrafficking.pdf</a:t>
            </a:r>
            <a:r>
              <a:rPr lang="en-US" sz="1200" kern="1200" dirty="0" smtClean="0">
                <a:solidFill>
                  <a:schemeClr val="tx1"/>
                </a:solidFill>
                <a:effectLst/>
                <a:latin typeface="+mn-lt"/>
                <a:ea typeface="+mn-ea"/>
                <a:cs typeface="+mn-cs"/>
              </a:rPr>
              <a:t>  (last visited March 14, 2016).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International crime networks:</a:t>
            </a:r>
            <a:r>
              <a:rPr lang="en-US" sz="1200" kern="1200" baseline="0" dirty="0" smtClean="0">
                <a:solidFill>
                  <a:schemeClr val="tx1"/>
                </a:solidFill>
                <a:effectLst/>
                <a:latin typeface="+mn-lt"/>
                <a:ea typeface="+mn-ea"/>
                <a:cs typeface="+mn-cs"/>
              </a:rPr>
              <a:t>   Human Trafficking FAQS, UNODC, https://www.unodc.org/unodc/en/human-trafficking/faqs.html#How_widespread_is_human_trafficking (last visited February 2, 2016).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$150 billion  Id.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Palermo:  G.A. Res. 55/25, Protocol to Prevent, Suppress and Punish Trafficking in Persons Especially Children, supplementing the United Nations Convention Against Transnational Organized Crime  (November 15 2000), https://www.unodc.org/unodc/treaties/CTOC/  (last visited February 2, 2016) (hereinafter Palermo Protocol).</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33</a:t>
            </a:fld>
            <a:endParaRPr lang="en-US"/>
          </a:p>
        </p:txBody>
      </p:sp>
    </p:spTree>
    <p:extLst>
      <p:ext uri="{BB962C8B-B14F-4D97-AF65-F5344CB8AC3E}">
        <p14:creationId xmlns:p14="http://schemas.microsoft.com/office/powerpoint/2010/main" val="133965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literally, this could call for states</a:t>
            </a:r>
            <a:r>
              <a:rPr lang="en-US" baseline="0" dirty="0" smtClean="0"/>
              <a:t> to coerce elimination of countless religious practices</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36</a:t>
            </a:fld>
            <a:endParaRPr lang="en-US"/>
          </a:p>
        </p:txBody>
      </p:sp>
    </p:spTree>
    <p:extLst>
      <p:ext uri="{BB962C8B-B14F-4D97-AF65-F5344CB8AC3E}">
        <p14:creationId xmlns:p14="http://schemas.microsoft.com/office/powerpoint/2010/main" val="1345248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want to be misunderstood.  I believe all these norms are worth pursuing, but for anyone with a modicum of knowledge about Muslim and other systems, there are many problems here.</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39</a:t>
            </a:fld>
            <a:endParaRPr lang="en-US"/>
          </a:p>
        </p:txBody>
      </p:sp>
    </p:spTree>
    <p:extLst>
      <p:ext uri="{BB962C8B-B14F-4D97-AF65-F5344CB8AC3E}">
        <p14:creationId xmlns:p14="http://schemas.microsoft.com/office/powerpoint/2010/main" val="3554003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Martha </a:t>
            </a:r>
            <a:r>
              <a:rPr lang="en-US" dirty="0" err="1" smtClean="0"/>
              <a:t>Minow</a:t>
            </a:r>
            <a:r>
              <a:rPr lang="en-US" dirty="0" smtClean="0"/>
              <a:t>, Should Religious Groups Be</a:t>
            </a:r>
            <a:r>
              <a:rPr lang="en-US" baseline="0" dirty="0" smtClean="0"/>
              <a:t> Exempt from Civil Rights Laws?, 48 Boston College L. Rev. </a:t>
            </a:r>
            <a:r>
              <a:rPr lang="en-US" dirty="0" smtClean="0"/>
              <a:t>844-45 (2007).</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41</a:t>
            </a:fld>
            <a:endParaRPr lang="en-US"/>
          </a:p>
        </p:txBody>
      </p:sp>
    </p:spTree>
    <p:extLst>
      <p:ext uri="{BB962C8B-B14F-4D97-AF65-F5344CB8AC3E}">
        <p14:creationId xmlns:p14="http://schemas.microsoft.com/office/powerpoint/2010/main" val="1007422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Supreme Court tended to endorse protection rights only—not necessarily choice rights.  Though</a:t>
            </a:r>
            <a:r>
              <a:rPr lang="en-US" baseline="0" dirty="0" smtClean="0"/>
              <a:t> that has been changing over the past decades.</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50</a:t>
            </a:fld>
            <a:endParaRPr lang="en-US"/>
          </a:p>
        </p:txBody>
      </p:sp>
    </p:spTree>
    <p:extLst>
      <p:ext uri="{BB962C8B-B14F-4D97-AF65-F5344CB8AC3E}">
        <p14:creationId xmlns:p14="http://schemas.microsoft.com/office/powerpoint/2010/main" val="2557192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Jeffrey Shulman, Who owns the Soul of the Child?: An Essay On Religious Parenting Rights and</a:t>
            </a:r>
          </a:p>
          <a:p>
            <a:endParaRPr lang="en-US" dirty="0" smtClean="0"/>
          </a:p>
          <a:p>
            <a:r>
              <a:rPr lang="en-US" dirty="0" smtClean="0"/>
              <a:t>the Enfranchisement of the Child, 6 CHARLESTON L. REV. 385 (2012).</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53</a:t>
            </a:fld>
            <a:endParaRPr lang="en-US"/>
          </a:p>
        </p:txBody>
      </p:sp>
    </p:spTree>
    <p:extLst>
      <p:ext uri="{BB962C8B-B14F-4D97-AF65-F5344CB8AC3E}">
        <p14:creationId xmlns:p14="http://schemas.microsoft.com/office/powerpoint/2010/main" val="2166468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Donald C. </a:t>
            </a:r>
            <a:r>
              <a:rPr lang="en-US" dirty="0" err="1" smtClean="0"/>
              <a:t>Hubin</a:t>
            </a:r>
            <a:r>
              <a:rPr lang="en-US" dirty="0" smtClean="0"/>
              <a:t>, Parental Rights and Due</a:t>
            </a:r>
            <a:r>
              <a:rPr lang="en-US" baseline="0" dirty="0" smtClean="0"/>
              <a:t> Process, Journal of Law and Family Studies, Vol. 1, 123-150 (1999).</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55</a:t>
            </a:fld>
            <a:endParaRPr lang="en-US"/>
          </a:p>
        </p:txBody>
      </p:sp>
    </p:spTree>
    <p:extLst>
      <p:ext uri="{BB962C8B-B14F-4D97-AF65-F5344CB8AC3E}">
        <p14:creationId xmlns:p14="http://schemas.microsoft.com/office/powerpoint/2010/main" val="3438518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Donald C. </a:t>
            </a:r>
            <a:r>
              <a:rPr lang="en-US" dirty="0" err="1" smtClean="0"/>
              <a:t>Hubin</a:t>
            </a:r>
            <a:r>
              <a:rPr lang="en-US" dirty="0" smtClean="0"/>
              <a:t>, Parental Rights and Due</a:t>
            </a:r>
            <a:r>
              <a:rPr lang="en-US" baseline="0" dirty="0" smtClean="0"/>
              <a:t> Process, Journal of Law and Family Studies, Vol. 1, 123-150 (1999).</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56</a:t>
            </a:fld>
            <a:endParaRPr lang="en-US"/>
          </a:p>
        </p:txBody>
      </p:sp>
    </p:spTree>
    <p:extLst>
      <p:ext uri="{BB962C8B-B14F-4D97-AF65-F5344CB8AC3E}">
        <p14:creationId xmlns:p14="http://schemas.microsoft.com/office/powerpoint/2010/main" val="358963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p>
          <a:p>
            <a:r>
              <a:rPr lang="en-US" altLang="en-US" baseline="0" dirty="0" smtClean="0"/>
              <a:t>From the beginning of the modern human rights movement after the Second World War, religious voices have played a key role in building the modern framework of international human rights.</a:t>
            </a:r>
          </a:p>
          <a:p>
            <a:endParaRPr lang="en-US" altLang="en-US" baseline="0" dirty="0" smtClean="0"/>
          </a:p>
          <a:p>
            <a:r>
              <a:rPr lang="en-US" altLang="en-US" baseline="0" dirty="0" smtClean="0"/>
              <a:t>Robert Traer’s book on “Faith in Human Rights” helps point out the ways that differing religious traditions have played a role from differing perspectives in supporting human rights.  Many of the key features of current international human rights law would not have been adopted without support from various religious groups.</a:t>
            </a:r>
          </a:p>
          <a:p>
            <a:endParaRPr lang="en-US" altLang="en-US" baseline="0" dirty="0" smtClean="0"/>
          </a:p>
          <a:p>
            <a:r>
              <a:rPr lang="en-US" altLang="en-US" baseline="0" dirty="0" smtClean="0"/>
              <a:t>World Council:  Traer at 21.</a:t>
            </a:r>
            <a:endParaRPr lang="en-US" altLang="en-US" dirty="0" smtClean="0"/>
          </a:p>
          <a:p>
            <a:endParaRPr lang="en-US" altLang="en-US" dirty="0" smtClean="0"/>
          </a:p>
          <a:p>
            <a:r>
              <a:rPr lang="en-US" altLang="en-US" dirty="0" smtClean="0"/>
              <a:t>Louis </a:t>
            </a:r>
            <a:r>
              <a:rPr lang="en-US" altLang="en-US" dirty="0" err="1" smtClean="0"/>
              <a:t>Henkin</a:t>
            </a:r>
            <a:r>
              <a:rPr lang="en-US" altLang="en-US" dirty="0" smtClean="0"/>
              <a:t>, </a:t>
            </a:r>
            <a:r>
              <a:rPr lang="en-US" altLang="en-US" i="1" dirty="0" smtClean="0"/>
              <a:t>The Rights of Man Today</a:t>
            </a:r>
            <a:r>
              <a:rPr lang="en-US" altLang="en-US" i="0" dirty="0" smtClean="0"/>
              <a:t> (Boulder, Colo.:</a:t>
            </a:r>
            <a:r>
              <a:rPr lang="en-US" altLang="en-US" i="0" baseline="0" dirty="0" smtClean="0"/>
              <a:t> </a:t>
            </a:r>
            <a:r>
              <a:rPr lang="en-US" altLang="en-US" i="0" baseline="0" dirty="0" err="1" smtClean="0"/>
              <a:t>Wesview</a:t>
            </a:r>
            <a:r>
              <a:rPr lang="en-US" altLang="en-US" i="0" baseline="0" dirty="0" smtClean="0"/>
              <a:t> Press, 1978), xii.</a:t>
            </a:r>
          </a:p>
          <a:p>
            <a:r>
              <a:rPr lang="en-US" altLang="en-US" i="0" baseline="0" dirty="0" smtClean="0"/>
              <a:t>Abba Hillel Silver, “Prophetic Religion and World Culture,” in </a:t>
            </a:r>
            <a:r>
              <a:rPr lang="en-US" altLang="en-US" i="1" baseline="0" dirty="0" smtClean="0"/>
              <a:t>Religious Faith and World Culture, ed. </a:t>
            </a:r>
            <a:r>
              <a:rPr lang="en-US" altLang="en-US" i="1" baseline="0" dirty="0" err="1" smtClean="0"/>
              <a:t>Amandus</a:t>
            </a:r>
            <a:r>
              <a:rPr lang="en-US" altLang="en-US" i="1" baseline="0" dirty="0" smtClean="0"/>
              <a:t> William Loos (Freeport, N.Y.: Books for Libraries Press, 1951; reprinted 1970), 138.</a:t>
            </a:r>
            <a:endParaRPr lang="en-US" altLang="en-US" dirty="0" smtClean="0"/>
          </a:p>
          <a:p>
            <a:r>
              <a:rPr lang="en-US" altLang="en-US" dirty="0" smtClean="0"/>
              <a:t>Robert Traer, Faith in Human Rights:  Support in Religious Traditions for a Global Struggle (Georgetown University Press, 1991).</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fld id="{50C4398D-5912-45FC-AB54-A5D82ADAC822}"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20541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Hubin</a:t>
            </a:r>
            <a:r>
              <a:rPr lang="en-US" dirty="0" smtClean="0"/>
              <a:t>, 131</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57</a:t>
            </a:fld>
            <a:endParaRPr lang="en-US"/>
          </a:p>
        </p:txBody>
      </p:sp>
    </p:spTree>
    <p:extLst>
      <p:ext uri="{BB962C8B-B14F-4D97-AF65-F5344CB8AC3E}">
        <p14:creationId xmlns:p14="http://schemas.microsoft.com/office/powerpoint/2010/main" val="930441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Galston</a:t>
            </a:r>
            <a:r>
              <a:rPr lang="en-US" dirty="0" smtClean="0"/>
              <a:t>, William A. &amp;</a:t>
            </a:r>
            <a:r>
              <a:rPr lang="en-US" dirty="0" err="1" smtClean="0"/>
              <a:t>quot;Parents</a:t>
            </a:r>
            <a:r>
              <a:rPr lang="en-US" dirty="0" smtClean="0"/>
              <a:t>, Government, and Children: Authority over Education in the</a:t>
            </a:r>
          </a:p>
          <a:p>
            <a:endParaRPr lang="en-US" dirty="0" smtClean="0"/>
          </a:p>
          <a:p>
            <a:r>
              <a:rPr lang="en-US" dirty="0" smtClean="0"/>
              <a:t>Liberal Pluralist State.&amp;</a:t>
            </a:r>
            <a:r>
              <a:rPr lang="en-US" dirty="0" err="1" smtClean="0"/>
              <a:t>quot</a:t>
            </a:r>
            <a:r>
              <a:rPr lang="en-US" dirty="0" smtClean="0"/>
              <a:t>; In Liberal Pluralism: The Implications of Value Pluralism for Political</a:t>
            </a:r>
          </a:p>
          <a:p>
            <a:endParaRPr lang="en-US" dirty="0" smtClean="0"/>
          </a:p>
          <a:p>
            <a:r>
              <a:rPr lang="en-US" dirty="0" smtClean="0"/>
              <a:t>Theory and Practice, 93-109. Cambridge, UK: Cambridge University Press, 2002.  101 ff.</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58</a:t>
            </a:fld>
            <a:endParaRPr lang="en-US"/>
          </a:p>
        </p:txBody>
      </p:sp>
    </p:spTree>
    <p:extLst>
      <p:ext uri="{BB962C8B-B14F-4D97-AF65-F5344CB8AC3E}">
        <p14:creationId xmlns:p14="http://schemas.microsoft.com/office/powerpoint/2010/main" val="168847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fld id="{24F2241B-2596-4B09-B25E-1E5E766C5947}"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0371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the</a:t>
            </a:r>
            <a:r>
              <a:rPr lang="en-US" baseline="0" dirty="0" smtClean="0"/>
              <a:t> “ambivalence of the sacred,” [Scott Appleby’s book of that title] and the resulting ambivalence of attitudes toward religion and within religious communities, there have long been tensions between advocates of human rights coming from a secular perspective, and advocates coming from religious perspectives. There is often suspicion of agendas on both sides of this divide.  The divide is being aggravated by a range of “culture war” issues.  This means that we particularly need competent and committed human rights workers who can help bridge this divide.  </a:t>
            </a:r>
          </a:p>
          <a:p>
            <a:r>
              <a:rPr lang="en-US" baseline="0" dirty="0" smtClean="0"/>
              <a:t>In my remarks today I hope that I can not only help describe the international legal framework relevant to our discussion this week, but also help suggest ways that religious voices can make wise contributions to efforts to improve implementation of human rights in religiously sensitive ways.</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5</a:t>
            </a:fld>
            <a:endParaRPr lang="en-US"/>
          </a:p>
        </p:txBody>
      </p:sp>
    </p:spTree>
    <p:extLst>
      <p:ext uri="{BB962C8B-B14F-4D97-AF65-F5344CB8AC3E}">
        <p14:creationId xmlns:p14="http://schemas.microsoft.com/office/powerpoint/2010/main" val="65679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CE0F94-167E-4EC5-9D44-C62E68250310}" type="slidenum">
              <a:rPr lang="en-US" smtClean="0"/>
              <a:pPr/>
              <a:t>7</a:t>
            </a:fld>
            <a:endParaRPr lang="en-US"/>
          </a:p>
        </p:txBody>
      </p:sp>
    </p:spTree>
    <p:extLst>
      <p:ext uri="{BB962C8B-B14F-4D97-AF65-F5344CB8AC3E}">
        <p14:creationId xmlns:p14="http://schemas.microsoft.com/office/powerpoint/2010/main" val="367660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CE0F94-167E-4EC5-9D44-C62E68250310}" type="slidenum">
              <a:rPr lang="en-US" smtClean="0"/>
              <a:pPr/>
              <a:t>8</a:t>
            </a:fld>
            <a:endParaRPr lang="en-US"/>
          </a:p>
        </p:txBody>
      </p:sp>
    </p:spTree>
    <p:extLst>
      <p:ext uri="{BB962C8B-B14F-4D97-AF65-F5344CB8AC3E}">
        <p14:creationId xmlns:p14="http://schemas.microsoft.com/office/powerpoint/2010/main" val="280695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CE0F94-167E-4EC5-9D44-C62E68250310}" type="slidenum">
              <a:rPr lang="en-US" smtClean="0"/>
              <a:pPr/>
              <a:t>9</a:t>
            </a:fld>
            <a:endParaRPr lang="en-US"/>
          </a:p>
        </p:txBody>
      </p:sp>
    </p:spTree>
    <p:extLst>
      <p:ext uri="{BB962C8B-B14F-4D97-AF65-F5344CB8AC3E}">
        <p14:creationId xmlns:p14="http://schemas.microsoft.com/office/powerpoint/2010/main" val="358951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affirmation of basic rights, there is a recognition of limitations.</a:t>
            </a:r>
          </a:p>
          <a:p>
            <a:r>
              <a:rPr lang="en-US" baseline="0" dirty="0" smtClean="0"/>
              <a:t>Everyone has duties in addition to rights.  Rights generate duties and duties generate rights.  One of the hazards of the rights culture in which we live is that it can generate a kind of moral bankruptcy, where there are more rights claims than duties to fulfill them.</a:t>
            </a:r>
          </a:p>
          <a:p>
            <a:r>
              <a:rPr lang="en-US" baseline="0" dirty="0" smtClean="0"/>
              <a:t>Limitations:  must be prescribed by law (i.e., conform to the rule of law), and must be necessary for securing “due recognition and respect” for the rights and freedoms of others and for meeting the just requirements of morality, public order and general welfare in a democratic society.</a:t>
            </a:r>
          </a:p>
          <a:p>
            <a:r>
              <a:rPr lang="en-US" baseline="0" dirty="0" smtClean="0"/>
              <a:t>Rights should not be abused.</a:t>
            </a:r>
            <a:endParaRPr lang="en-US" dirty="0"/>
          </a:p>
        </p:txBody>
      </p:sp>
      <p:sp>
        <p:nvSpPr>
          <p:cNvPr id="4" name="Slide Number Placeholder 3"/>
          <p:cNvSpPr>
            <a:spLocks noGrp="1"/>
          </p:cNvSpPr>
          <p:nvPr>
            <p:ph type="sldNum" sz="quarter" idx="10"/>
          </p:nvPr>
        </p:nvSpPr>
        <p:spPr/>
        <p:txBody>
          <a:bodyPr/>
          <a:lstStyle/>
          <a:p>
            <a:pPr>
              <a:defRPr/>
            </a:pPr>
            <a:fld id="{57EFE82F-DFC8-4182-8A75-20DDCE1DBF0B}" type="slidenum">
              <a:rPr lang="en-US" smtClean="0"/>
              <a:pPr>
                <a:defRPr/>
              </a:pPr>
              <a:t>12</a:t>
            </a:fld>
            <a:endParaRPr lang="en-US"/>
          </a:p>
        </p:txBody>
      </p:sp>
    </p:spTree>
    <p:extLst>
      <p:ext uri="{BB962C8B-B14F-4D97-AF65-F5344CB8AC3E}">
        <p14:creationId xmlns:p14="http://schemas.microsoft.com/office/powerpoint/2010/main" val="424063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4899EC8A-02DB-4FD4-989B-5E5F28F0C5A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D2514530-06F5-460E-B33D-FFE9A4370FBF}" type="datetimeFigureOut">
              <a:rPr lang="en-US"/>
              <a:pPr>
                <a:defRPr/>
              </a:pPr>
              <a:t>8/5/2016</a:t>
            </a:fld>
            <a:endParaRPr lang="en-US"/>
          </a:p>
        </p:txBody>
      </p:sp>
    </p:spTree>
    <p:extLst>
      <p:ext uri="{BB962C8B-B14F-4D97-AF65-F5344CB8AC3E}">
        <p14:creationId xmlns:p14="http://schemas.microsoft.com/office/powerpoint/2010/main" val="320880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D665586-4EA7-4EC3-977B-7AB6AC94F4B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244980E2-0DAC-4294-925E-D6E45CC27AE1}" type="datetimeFigureOut">
              <a:rPr lang="en-US"/>
              <a:pPr>
                <a:defRPr/>
              </a:pPr>
              <a:t>8/5/2016</a:t>
            </a:fld>
            <a:endParaRPr lang="en-US"/>
          </a:p>
        </p:txBody>
      </p:sp>
    </p:spTree>
    <p:extLst>
      <p:ext uri="{BB962C8B-B14F-4D97-AF65-F5344CB8AC3E}">
        <p14:creationId xmlns:p14="http://schemas.microsoft.com/office/powerpoint/2010/main" val="10229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838DABE-53D2-493C-9881-C1E03E3316C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ADD9E041-169F-4048-9BDE-C30C36E24A7E}" type="datetimeFigureOut">
              <a:rPr lang="en-US"/>
              <a:pPr>
                <a:defRPr/>
              </a:pPr>
              <a:t>8/5/2016</a:t>
            </a:fld>
            <a:endParaRPr lang="en-US"/>
          </a:p>
        </p:txBody>
      </p:sp>
    </p:spTree>
    <p:extLst>
      <p:ext uri="{BB962C8B-B14F-4D97-AF65-F5344CB8AC3E}">
        <p14:creationId xmlns:p14="http://schemas.microsoft.com/office/powerpoint/2010/main" val="257724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743DA12-8FAB-43C0-A5F7-F4C476B470A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71EEB5E-FDBB-48E0-8AFF-1F58B4EEE4D2}" type="datetimeFigureOut">
              <a:rPr lang="en-US"/>
              <a:pPr>
                <a:defRPr/>
              </a:pPr>
              <a:t>8/5/2016</a:t>
            </a:fld>
            <a:endParaRPr lang="en-US"/>
          </a:p>
        </p:txBody>
      </p:sp>
    </p:spTree>
    <p:extLst>
      <p:ext uri="{BB962C8B-B14F-4D97-AF65-F5344CB8AC3E}">
        <p14:creationId xmlns:p14="http://schemas.microsoft.com/office/powerpoint/2010/main" val="413593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709A777-E4C4-4D63-B5C2-7F97F831AB3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766583A3-5EFA-4DE2-B72A-E1B285BD834E}" type="datetimeFigureOut">
              <a:rPr lang="en-US"/>
              <a:pPr>
                <a:defRPr/>
              </a:pPr>
              <a:t>8/5/2016</a:t>
            </a:fld>
            <a:endParaRPr lang="en-US"/>
          </a:p>
        </p:txBody>
      </p:sp>
    </p:spTree>
    <p:extLst>
      <p:ext uri="{BB962C8B-B14F-4D97-AF65-F5344CB8AC3E}">
        <p14:creationId xmlns:p14="http://schemas.microsoft.com/office/powerpoint/2010/main" val="288592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2E4799E8-0CF3-4C84-9FFB-2423E00395E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2C91ABED-1DEB-4AEC-9067-2EB8E4FDDA95}" type="datetimeFigureOut">
              <a:rPr lang="en-US"/>
              <a:pPr>
                <a:defRPr/>
              </a:pPr>
              <a:t>8/5/2016</a:t>
            </a:fld>
            <a:endParaRPr lang="en-US"/>
          </a:p>
        </p:txBody>
      </p:sp>
    </p:spTree>
    <p:extLst>
      <p:ext uri="{BB962C8B-B14F-4D97-AF65-F5344CB8AC3E}">
        <p14:creationId xmlns:p14="http://schemas.microsoft.com/office/powerpoint/2010/main" val="63166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86743749-6671-43BC-B5F1-8A1967721A95}"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D4F401AC-425D-49FA-9877-03C0A6F00EBA}" type="datetimeFigureOut">
              <a:rPr lang="en-US"/>
              <a:pPr>
                <a:defRPr/>
              </a:pPr>
              <a:t>8/5/2016</a:t>
            </a:fld>
            <a:endParaRPr lang="en-US"/>
          </a:p>
        </p:txBody>
      </p:sp>
    </p:spTree>
    <p:extLst>
      <p:ext uri="{BB962C8B-B14F-4D97-AF65-F5344CB8AC3E}">
        <p14:creationId xmlns:p14="http://schemas.microsoft.com/office/powerpoint/2010/main" val="2572283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AA702DF0-1C0F-4927-A7E7-6863235973F3}"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BFCD57F8-47BC-4E24-AF52-CDC658BDF40A}" type="datetimeFigureOut">
              <a:rPr lang="en-US"/>
              <a:pPr>
                <a:defRPr/>
              </a:pPr>
              <a:t>8/5/2016</a:t>
            </a:fld>
            <a:endParaRPr lang="en-US"/>
          </a:p>
        </p:txBody>
      </p:sp>
    </p:spTree>
    <p:extLst>
      <p:ext uri="{BB962C8B-B14F-4D97-AF65-F5344CB8AC3E}">
        <p14:creationId xmlns:p14="http://schemas.microsoft.com/office/powerpoint/2010/main" val="189848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826DDC8B-38FF-4EAD-BD06-C1C826B93618}"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F8B77808-63DA-440E-B4F9-4B4A93D9AF23}" type="datetimeFigureOut">
              <a:rPr lang="en-US"/>
              <a:pPr>
                <a:defRPr/>
              </a:pPr>
              <a:t>8/5/2016</a:t>
            </a:fld>
            <a:endParaRPr lang="en-US"/>
          </a:p>
        </p:txBody>
      </p:sp>
    </p:spTree>
    <p:extLst>
      <p:ext uri="{BB962C8B-B14F-4D97-AF65-F5344CB8AC3E}">
        <p14:creationId xmlns:p14="http://schemas.microsoft.com/office/powerpoint/2010/main" val="392461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B4EAEA06-55AF-4F72-8A57-ED2878B7FB46}"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722CF447-CA7D-4BD0-9116-CF273E368C41}" type="datetimeFigureOut">
              <a:rPr lang="en-US"/>
              <a:pPr>
                <a:defRPr/>
              </a:pPr>
              <a:t>8/5/2016</a:t>
            </a:fld>
            <a:endParaRPr lang="en-US"/>
          </a:p>
        </p:txBody>
      </p:sp>
    </p:spTree>
    <p:extLst>
      <p:ext uri="{BB962C8B-B14F-4D97-AF65-F5344CB8AC3E}">
        <p14:creationId xmlns:p14="http://schemas.microsoft.com/office/powerpoint/2010/main" val="339825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577329F-5370-4FC4-BE9C-CDF54F8253EA}"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EA3FEF6C-BB46-418A-8C71-BCB9F9E83C1D}" type="datetimeFigureOut">
              <a:rPr lang="en-US"/>
              <a:pPr>
                <a:defRPr/>
              </a:pPr>
              <a:t>8/5/2016</a:t>
            </a:fld>
            <a:endParaRPr lang="en-US"/>
          </a:p>
        </p:txBody>
      </p:sp>
    </p:spTree>
    <p:extLst>
      <p:ext uri="{BB962C8B-B14F-4D97-AF65-F5344CB8AC3E}">
        <p14:creationId xmlns:p14="http://schemas.microsoft.com/office/powerpoint/2010/main" val="166762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1B738BF5-53EA-4A92-8796-AE356F1FBEBE}"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2"/>
                </a:solidFill>
                <a:cs typeface="Arial" pitchFamily="34" charset="0"/>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cs typeface="Arial" pitchFamily="34" charset="0"/>
              </a:defRPr>
            </a:lvl1pPr>
          </a:lstStyle>
          <a:p>
            <a:pPr>
              <a:defRPr/>
            </a:pPr>
            <a:fld id="{C7DF1840-0A41-44B0-8D78-CE7449BD7EEB}" type="datetimeFigureOut">
              <a:rPr lang="en-US"/>
              <a:pPr>
                <a:defRPr/>
              </a:pPr>
              <a:t>8/5/2016</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229600" cy="1828800"/>
          </a:xfrm>
        </p:spPr>
        <p:txBody>
          <a:bodyPr/>
          <a:lstStyle/>
          <a:p>
            <a:pPr algn="ctr" eaLnBrk="1" fontAlgn="auto" hangingPunct="1">
              <a:spcAft>
                <a:spcPts val="0"/>
              </a:spcAft>
              <a:defRPr/>
            </a:pPr>
            <a:r>
              <a:rPr lang="en-US" sz="4000" dirty="0" smtClean="0"/>
              <a:t>Women’s and Children’s Rights</a:t>
            </a:r>
            <a:br>
              <a:rPr lang="en-US" sz="4000" dirty="0" smtClean="0"/>
            </a:br>
            <a:r>
              <a:rPr lang="en-US" sz="4000" dirty="0" smtClean="0"/>
              <a:t>in the</a:t>
            </a:r>
            <a:br>
              <a:rPr lang="en-US" sz="4000" dirty="0" smtClean="0"/>
            </a:br>
            <a:r>
              <a:rPr lang="en-US" sz="4000" dirty="0" smtClean="0"/>
              <a:t>International Legal Framework</a:t>
            </a:r>
            <a:endParaRPr lang="en-US" sz="4000" dirty="0"/>
          </a:p>
        </p:txBody>
      </p:sp>
      <p:sp>
        <p:nvSpPr>
          <p:cNvPr id="3075" name="Subtitle 2"/>
          <p:cNvSpPr>
            <a:spLocks noGrp="1"/>
          </p:cNvSpPr>
          <p:nvPr>
            <p:ph type="subTitle" idx="1"/>
          </p:nvPr>
        </p:nvSpPr>
        <p:spPr>
          <a:xfrm>
            <a:off x="533400" y="3332163"/>
            <a:ext cx="7239000" cy="3221037"/>
          </a:xfrm>
        </p:spPr>
        <p:txBody>
          <a:bodyPr>
            <a:normAutofit lnSpcReduction="10000"/>
          </a:bodyPr>
          <a:lstStyle/>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Keynote Address at the</a:t>
            </a:r>
          </a:p>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Summer School on Human Rights:</a:t>
            </a:r>
          </a:p>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“Stand Up for Women’s and Children’s Rights”</a:t>
            </a:r>
          </a:p>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31 May – 4 June 2016</a:t>
            </a:r>
          </a:p>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Thessaloniki, Greece</a:t>
            </a:r>
          </a:p>
          <a:p>
            <a:pPr algn="ctr" eaLnBrk="1" hangingPunct="1">
              <a:lnSpc>
                <a:spcPct val="90000"/>
              </a:lnSpc>
              <a:buClr>
                <a:srgbClr val="000000"/>
              </a:buClr>
              <a:buFont typeface="Wingdings 2" panose="05020102010507070707" pitchFamily="18" charset="2"/>
              <a:buNone/>
            </a:pPr>
            <a:endParaRPr lang="en-US" altLang="en-US" sz="1900" dirty="0" smtClean="0">
              <a:solidFill>
                <a:srgbClr val="1B1E3E"/>
              </a:solidFill>
            </a:endParaRPr>
          </a:p>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Prof. W. Cole Durham, Jr.</a:t>
            </a:r>
          </a:p>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President, International Consortium for Law and Religion Studies and</a:t>
            </a:r>
          </a:p>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Founding Director, International Center for Law and Religion Studies</a:t>
            </a:r>
          </a:p>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J. Reuben Clark Law School</a:t>
            </a:r>
          </a:p>
          <a:p>
            <a:pPr algn="ctr" eaLnBrk="1" hangingPunct="1">
              <a:lnSpc>
                <a:spcPct val="90000"/>
              </a:lnSpc>
              <a:buClr>
                <a:srgbClr val="000000"/>
              </a:buClr>
              <a:buFont typeface="Wingdings 2" panose="05020102010507070707" pitchFamily="18" charset="2"/>
              <a:buNone/>
            </a:pPr>
            <a:r>
              <a:rPr lang="en-US" altLang="en-US" sz="1900" dirty="0" smtClean="0">
                <a:solidFill>
                  <a:srgbClr val="1B1E3E"/>
                </a:solidFill>
              </a:rPr>
              <a:t>Brigham Young University</a:t>
            </a:r>
          </a:p>
          <a:p>
            <a:pPr eaLnBrk="1" hangingPunct="1">
              <a:lnSpc>
                <a:spcPct val="90000"/>
              </a:lnSpc>
              <a:buClr>
                <a:srgbClr val="000000"/>
              </a:buClr>
              <a:buFont typeface="Wingdings 2" panose="05020102010507070707" pitchFamily="18" charset="2"/>
              <a:buNone/>
            </a:pPr>
            <a:endParaRPr lang="en-US" altLang="en-US" sz="1900" dirty="0" smtClean="0">
              <a:solidFill>
                <a:srgbClr val="898989"/>
              </a:solidFill>
            </a:endParaRPr>
          </a:p>
        </p:txBody>
      </p:sp>
      <p:pic>
        <p:nvPicPr>
          <p:cNvPr id="307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Drafting Process</a:t>
            </a:r>
            <a:endParaRPr lang="en-US" dirty="0"/>
          </a:p>
        </p:txBody>
      </p:sp>
      <p:sp>
        <p:nvSpPr>
          <p:cNvPr id="3" name="Content Placeholder 2"/>
          <p:cNvSpPr>
            <a:spLocks noGrp="1"/>
          </p:cNvSpPr>
          <p:nvPr>
            <p:ph idx="1"/>
          </p:nvPr>
        </p:nvSpPr>
        <p:spPr/>
        <p:txBody>
          <a:bodyPr/>
          <a:lstStyle/>
          <a:p>
            <a:r>
              <a:rPr lang="en-US" sz="2800" dirty="0"/>
              <a:t>Existing norms</a:t>
            </a:r>
          </a:p>
          <a:p>
            <a:r>
              <a:rPr lang="en-US" sz="2800" dirty="0"/>
              <a:t>Consensus not theory</a:t>
            </a:r>
          </a:p>
          <a:p>
            <a:r>
              <a:rPr lang="en-US" sz="2800" dirty="0"/>
              <a:t>Malik: “Yes, we agree about the rights, but on condition no one asks us why.”</a:t>
            </a:r>
          </a:p>
          <a:p>
            <a:r>
              <a:rPr lang="en-US" sz="2800" dirty="0"/>
              <a:t>Sovereign state’s treatment of their own citizens not </a:t>
            </a:r>
            <a:r>
              <a:rPr lang="en-US" sz="2800" dirty="0" smtClean="0"/>
              <a:t>only </a:t>
            </a:r>
            <a:r>
              <a:rPr lang="en-US" sz="2800" dirty="0"/>
              <a:t>a domestic matter</a:t>
            </a:r>
            <a:r>
              <a:rPr lang="en-US" sz="2800" dirty="0" smtClean="0"/>
              <a:t>.</a:t>
            </a:r>
          </a:p>
          <a:p>
            <a:r>
              <a:rPr lang="en-US" sz="2800" dirty="0" smtClean="0"/>
              <a:t>Shift from minorities approach to protection of individuals</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24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2336"/>
            <a:ext cx="7620000" cy="639762"/>
          </a:xfrm>
        </p:spPr>
        <p:txBody>
          <a:bodyPr/>
          <a:lstStyle/>
          <a:p>
            <a:r>
              <a:rPr lang="en-US" sz="4000" dirty="0" smtClean="0"/>
              <a:t>Fundamental Provisions of UDHR</a:t>
            </a:r>
            <a:r>
              <a:rPr lang="en-US" dirty="0" smtClean="0"/>
              <a:t>:</a:t>
            </a:r>
            <a:endParaRPr lang="en-US" dirty="0"/>
          </a:p>
        </p:txBody>
      </p:sp>
      <p:sp>
        <p:nvSpPr>
          <p:cNvPr id="3" name="Content Placeholder 2"/>
          <p:cNvSpPr>
            <a:spLocks noGrp="1"/>
          </p:cNvSpPr>
          <p:nvPr>
            <p:ph idx="1"/>
          </p:nvPr>
        </p:nvSpPr>
        <p:spPr>
          <a:xfrm>
            <a:off x="381000" y="892098"/>
            <a:ext cx="7620000" cy="5737302"/>
          </a:xfrm>
        </p:spPr>
        <p:txBody>
          <a:bodyPr/>
          <a:lstStyle/>
          <a:p>
            <a:r>
              <a:rPr lang="en-US" dirty="0"/>
              <a:t>Article 1.  “All human beings are born free and equal in dignity and rights. They are endowed with reason and conscience and should act towards one another in a spirit of brotherhood</a:t>
            </a:r>
            <a:r>
              <a:rPr lang="en-US" dirty="0" smtClean="0"/>
              <a:t>.”</a:t>
            </a:r>
          </a:p>
          <a:p>
            <a:endParaRPr lang="en-US" dirty="0"/>
          </a:p>
          <a:p>
            <a:r>
              <a:rPr lang="en-US" dirty="0"/>
              <a:t>Article 2.  “Everyone is entitled to all the rights and freedoms set forth in this Declaration, without distinction of any kind, such as race, </a:t>
            </a:r>
            <a:r>
              <a:rPr lang="en-US" dirty="0" err="1"/>
              <a:t>colour</a:t>
            </a:r>
            <a:r>
              <a:rPr lang="en-US" dirty="0"/>
              <a:t>, sex, language, religion, political or other opinion, national or social origin, property, birth or other status. . . . </a:t>
            </a:r>
            <a:r>
              <a:rPr lang="en-US" dirty="0" smtClean="0"/>
              <a:t>.”</a:t>
            </a:r>
          </a:p>
          <a:p>
            <a:endParaRPr lang="en-US" dirty="0" smtClean="0"/>
          </a:p>
          <a:p>
            <a:r>
              <a:rPr lang="en-US" dirty="0" smtClean="0"/>
              <a:t>Other articles (5-28) list specific freedoms: e.g., right to life, liberty and security of person; no one shall be held in slavery; slave trade forbidden; anti-torture provisions; equality before the law; right to effective remedies; procedural rights; freedom of religion, expression, association; social and economic rights.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70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Article 29</a:t>
            </a:r>
            <a:endParaRPr lang="en-US" dirty="0"/>
          </a:p>
        </p:txBody>
      </p:sp>
      <p:sp>
        <p:nvSpPr>
          <p:cNvPr id="3" name="Content Placeholder 2"/>
          <p:cNvSpPr>
            <a:spLocks noGrp="1"/>
          </p:cNvSpPr>
          <p:nvPr>
            <p:ph idx="1"/>
          </p:nvPr>
        </p:nvSpPr>
        <p:spPr/>
        <p:txBody>
          <a:bodyPr/>
          <a:lstStyle/>
          <a:p>
            <a:r>
              <a:rPr lang="en-US" dirty="0"/>
              <a:t>1.     Everyone has duties to the community in which alone the free and full development of his personality is possible. </a:t>
            </a:r>
            <a:endParaRPr lang="en-US" dirty="0" smtClean="0"/>
          </a:p>
          <a:p>
            <a:r>
              <a:rPr lang="en-US" dirty="0"/>
              <a:t/>
            </a:r>
            <a:br>
              <a:rPr lang="en-US" dirty="0"/>
            </a:br>
            <a:r>
              <a:rPr lang="en-US" dirty="0"/>
              <a:t>2.     In the exercise of his rights and freedoms, everyone shall be subject only to such limitations as are determined by law solely for the purpose of securing due recognition and respect for the rights and freedoms of others and of meeting the just requirements of morality, public order and the general welfare in a democratic society. </a:t>
            </a:r>
            <a:endParaRPr lang="en-US" dirty="0" smtClean="0"/>
          </a:p>
          <a:p>
            <a:r>
              <a:rPr lang="en-US" dirty="0"/>
              <a:t/>
            </a:r>
            <a:br>
              <a:rPr lang="en-US" dirty="0"/>
            </a:br>
            <a:r>
              <a:rPr lang="en-US" dirty="0"/>
              <a:t>3.     These rights and freedoms may in no case be exercised contrary to the purposes and principles of the United Nations.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10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Deeper Framework</a:t>
            </a:r>
            <a:endParaRPr lang="en-US" dirty="0"/>
          </a:p>
        </p:txBody>
      </p:sp>
      <p:sp>
        <p:nvSpPr>
          <p:cNvPr id="3" name="Content Placeholder 2"/>
          <p:cNvSpPr>
            <a:spLocks noGrp="1"/>
          </p:cNvSpPr>
          <p:nvPr>
            <p:ph idx="1"/>
          </p:nvPr>
        </p:nvSpPr>
        <p:spPr/>
        <p:txBody>
          <a:bodyPr/>
          <a:lstStyle/>
          <a:p>
            <a:r>
              <a:rPr lang="en-US" sz="2800" dirty="0" smtClean="0"/>
              <a:t>“A </a:t>
            </a:r>
            <a:r>
              <a:rPr lang="en-US" sz="2800" dirty="0"/>
              <a:t>free, liberal, and democratic state can only be built and sustainable on a foundation that it in itself is unable to create</a:t>
            </a:r>
            <a:r>
              <a:rPr lang="en-US" sz="2800" dirty="0" smtClean="0"/>
              <a:t>.”</a:t>
            </a:r>
          </a:p>
          <a:p>
            <a:endParaRPr lang="en-US" sz="2800" dirty="0"/>
          </a:p>
          <a:p>
            <a:pPr marL="114300" indent="0">
              <a:buNone/>
            </a:pPr>
            <a:r>
              <a:rPr lang="en-US" sz="2800" dirty="0" smtClean="0"/>
              <a:t>		--</a:t>
            </a:r>
            <a:r>
              <a:rPr lang="en-US" sz="2800" dirty="0"/>
              <a:t>Ernst-Wolfgang </a:t>
            </a:r>
            <a:r>
              <a:rPr lang="en-US" sz="2800" dirty="0" err="1" smtClean="0"/>
              <a:t>Böckenförde</a:t>
            </a:r>
            <a:endParaRPr lang="en-US" sz="2800" dirty="0" smtClean="0"/>
          </a:p>
          <a:p>
            <a:pPr marL="114300" indent="0">
              <a:buNone/>
            </a:pPr>
            <a:r>
              <a:rPr lang="en-US" sz="2800" dirty="0"/>
              <a:t>	</a:t>
            </a:r>
            <a:r>
              <a:rPr lang="en-US" sz="2800" dirty="0" smtClean="0"/>
              <a:t>	   Former Justice</a:t>
            </a:r>
          </a:p>
          <a:p>
            <a:pPr marL="114300" indent="0">
              <a:buNone/>
            </a:pPr>
            <a:r>
              <a:rPr lang="en-US" sz="2800" dirty="0"/>
              <a:t>	</a:t>
            </a:r>
            <a:r>
              <a:rPr lang="en-US" sz="2800" dirty="0" smtClean="0"/>
              <a:t>	   German Federal Constitutional Court</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42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buNone/>
            </a:pPr>
            <a:r>
              <a:rPr lang="en-US" sz="4800" dirty="0" err="1" smtClean="0"/>
              <a:t>Böckenförde</a:t>
            </a:r>
            <a:r>
              <a:rPr lang="en-US" sz="4800" dirty="0" smtClean="0"/>
              <a:t> Paradox</a:t>
            </a:r>
            <a:endParaRPr lang="en-US" sz="4800" dirty="0"/>
          </a:p>
        </p:txBody>
      </p:sp>
      <p:sp>
        <p:nvSpPr>
          <p:cNvPr id="3" name="Content Placeholder 2"/>
          <p:cNvSpPr>
            <a:spLocks noGrp="1"/>
          </p:cNvSpPr>
          <p:nvPr>
            <p:ph idx="1"/>
          </p:nvPr>
        </p:nvSpPr>
        <p:spPr/>
        <p:txBody>
          <a:bodyPr/>
          <a:lstStyle/>
          <a:p>
            <a:r>
              <a:rPr lang="en-US" dirty="0" smtClean="0"/>
              <a:t>The tragedy of liberty</a:t>
            </a:r>
          </a:p>
          <a:p>
            <a:pPr lvl="1"/>
            <a:r>
              <a:rPr lang="en-US" dirty="0" smtClean="0"/>
              <a:t>Other political passions override the desire for liberty</a:t>
            </a:r>
          </a:p>
          <a:p>
            <a:pPr lvl="1"/>
            <a:r>
              <a:rPr lang="en-US" dirty="0" smtClean="0"/>
              <a:t>Dostoevsky’s Grand Inquisitor is a recurrent tale not only at the level of individual moral choice, but also at the level of political freedom</a:t>
            </a:r>
          </a:p>
          <a:p>
            <a:pPr lvl="1"/>
            <a:r>
              <a:rPr lang="en-US" dirty="0" smtClean="0"/>
              <a:t>Liberty is overridden by other political passions:  envy, equality, social and economic rights, sexual liberation, fear, corruption</a:t>
            </a:r>
          </a:p>
          <a:p>
            <a:r>
              <a:rPr lang="en-US" dirty="0" smtClean="0"/>
              <a:t>The need for voluntary compliance</a:t>
            </a:r>
          </a:p>
          <a:p>
            <a:r>
              <a:rPr lang="en-US" dirty="0" smtClean="0"/>
              <a:t>The need for moral striving to provide the inputs for the vision, convictions and ideas that provide the value inputs for democracy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Pre-Modern Assumptions </a:t>
            </a:r>
            <a:endParaRPr lang="en-US" dirty="0"/>
          </a:p>
        </p:txBody>
      </p:sp>
      <p:sp>
        <p:nvSpPr>
          <p:cNvPr id="3" name="Content Placeholder 2"/>
          <p:cNvSpPr>
            <a:spLocks noGrp="1"/>
          </p:cNvSpPr>
          <p:nvPr>
            <p:ph idx="1"/>
          </p:nvPr>
        </p:nvSpPr>
        <p:spPr/>
        <p:txBody>
          <a:bodyPr/>
          <a:lstStyle/>
          <a:p>
            <a:r>
              <a:rPr lang="en-US" dirty="0" smtClean="0"/>
              <a:t>Religious homogeneity necessary for political stability.  It provided:</a:t>
            </a:r>
          </a:p>
          <a:p>
            <a:pPr lvl="1"/>
            <a:r>
              <a:rPr lang="en-US" dirty="0" smtClean="0"/>
              <a:t>the necessary glue for social coherence and </a:t>
            </a:r>
          </a:p>
          <a:p>
            <a:pPr lvl="1"/>
            <a:r>
              <a:rPr lang="en-US" dirty="0" smtClean="0"/>
              <a:t>the ultimate motivation for loyalty and obedience to the state.</a:t>
            </a:r>
          </a:p>
          <a:p>
            <a:r>
              <a:rPr lang="en-US" dirty="0" smtClean="0"/>
              <a:t>Religious truth demanded state backing of religious beliefs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62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Lockean</a:t>
            </a:r>
            <a:r>
              <a:rPr lang="en-US" dirty="0" smtClean="0"/>
              <a:t> Insight</a:t>
            </a:r>
            <a:endParaRPr lang="en-US" dirty="0"/>
          </a:p>
        </p:txBody>
      </p:sp>
      <p:sp>
        <p:nvSpPr>
          <p:cNvPr id="4" name="Content Placeholder 3"/>
          <p:cNvSpPr>
            <a:spLocks noGrp="1"/>
          </p:cNvSpPr>
          <p:nvPr>
            <p:ph sz="half" idx="1"/>
          </p:nvPr>
        </p:nvSpPr>
        <p:spPr>
          <a:xfrm>
            <a:off x="1247775" y="1943100"/>
            <a:ext cx="4067175" cy="3771900"/>
          </a:xfrm>
        </p:spPr>
        <p:txBody>
          <a:bodyPr>
            <a:normAutofit fontScale="92500" lnSpcReduction="20000"/>
          </a:bodyPr>
          <a:lstStyle/>
          <a:p>
            <a:r>
              <a:rPr lang="en-US" sz="2200" dirty="0"/>
              <a:t>Locke rejected the pre-modern assumptions</a:t>
            </a:r>
          </a:p>
          <a:p>
            <a:r>
              <a:rPr lang="en-US" sz="2200" i="1" dirty="0"/>
              <a:t>A Letter Concerning Toleration </a:t>
            </a:r>
            <a:r>
              <a:rPr lang="en-US" sz="2200" dirty="0"/>
              <a:t>(1689)</a:t>
            </a:r>
          </a:p>
          <a:p>
            <a:pPr>
              <a:spcBef>
                <a:spcPts val="450"/>
              </a:spcBef>
            </a:pPr>
            <a:r>
              <a:rPr lang="en-US" sz="2200" dirty="0"/>
              <a:t>State coercion ineffective</a:t>
            </a:r>
          </a:p>
          <a:p>
            <a:pPr lvl="1">
              <a:spcBef>
                <a:spcPts val="0"/>
              </a:spcBef>
            </a:pPr>
            <a:r>
              <a:rPr lang="en-US" sz="2200" dirty="0" smtClean="0"/>
              <a:t>Cannot force someone to heaven</a:t>
            </a:r>
          </a:p>
          <a:p>
            <a:pPr lvl="1">
              <a:spcBef>
                <a:spcPts val="0"/>
              </a:spcBef>
            </a:pPr>
            <a:r>
              <a:rPr lang="en-US" sz="2200" dirty="0"/>
              <a:t>A</a:t>
            </a:r>
            <a:r>
              <a:rPr lang="en-US" sz="2200" dirty="0" smtClean="0"/>
              <a:t>t best extracts hypocrisy</a:t>
            </a:r>
          </a:p>
          <a:p>
            <a:r>
              <a:rPr lang="en-US" sz="2200" dirty="0"/>
              <a:t>Coerced toleration is a source of religious violence rather than peace</a:t>
            </a:r>
          </a:p>
          <a:p>
            <a:r>
              <a:rPr lang="en-US" sz="2200" dirty="0"/>
              <a:t>Respecting difference breeds loyalty, stability and peace</a:t>
            </a:r>
          </a:p>
        </p:txBody>
      </p:sp>
      <p:pic>
        <p:nvPicPr>
          <p:cNvPr id="4100" name="Picture 4" descr="JohnLocke.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6400" y="2171700"/>
            <a:ext cx="2228850" cy="28772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20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743700" cy="971550"/>
          </a:xfrm>
        </p:spPr>
        <p:txBody>
          <a:bodyPr>
            <a:normAutofit fontScale="90000"/>
          </a:bodyPr>
          <a:lstStyle/>
          <a:p>
            <a:r>
              <a:rPr lang="en-US" dirty="0" smtClean="0"/>
              <a:t>The Role of Dissenting Groups in Forging Religious Freedom</a:t>
            </a:r>
            <a:endParaRPr lang="en-US" dirty="0"/>
          </a:p>
        </p:txBody>
      </p:sp>
      <p:sp>
        <p:nvSpPr>
          <p:cNvPr id="4" name="Content Placeholder 3"/>
          <p:cNvSpPr>
            <a:spLocks noGrp="1"/>
          </p:cNvSpPr>
          <p:nvPr>
            <p:ph sz="half" idx="2"/>
          </p:nvPr>
        </p:nvSpPr>
        <p:spPr>
          <a:xfrm>
            <a:off x="3429000" y="1752600"/>
            <a:ext cx="5029200" cy="4572000"/>
          </a:xfrm>
        </p:spPr>
        <p:txBody>
          <a:bodyPr/>
          <a:lstStyle/>
          <a:p>
            <a:r>
              <a:rPr lang="en-US" dirty="0" smtClean="0"/>
              <a:t>Early thinking on religious freedom goes back to Protestant dissenters</a:t>
            </a:r>
          </a:p>
          <a:p>
            <a:r>
              <a:rPr lang="en-US" dirty="0" smtClean="0"/>
              <a:t>Significance of figures such as Roger Williams and William Penn</a:t>
            </a:r>
          </a:p>
          <a:p>
            <a:r>
              <a:rPr lang="en-US" dirty="0" smtClean="0"/>
              <a:t>Smaller groups understood the need for and framed the arguments in favor of free exercise of conscience.</a:t>
            </a:r>
            <a:endParaRPr lang="en-US" dirty="0"/>
          </a:p>
        </p:txBody>
      </p:sp>
      <p:pic>
        <p:nvPicPr>
          <p:cNvPr id="8196" name="Picture 4" descr="http://ecx.images-amazon.com/images/I/51usIVqliHL._BO2,204,203,200_PIsitb-sticker-arrow-click,TopRight,35,-76_AA278_PIkin4,BottomRight,-65,22_AA300_SH20_OU01_.jpg"/>
          <p:cNvPicPr>
            <a:picLocks noChangeAspect="1" noChangeArrowheads="1"/>
          </p:cNvPicPr>
          <p:nvPr/>
        </p:nvPicPr>
        <p:blipFill rotWithShape="1">
          <a:blip r:embed="rId3">
            <a:extLst>
              <a:ext uri="{28A0092B-C50C-407E-A947-70E740481C1C}">
                <a14:useLocalDpi xmlns:a14="http://schemas.microsoft.com/office/drawing/2010/main" val="0"/>
              </a:ext>
            </a:extLst>
          </a:blip>
          <a:srcRect l="21333" t="18666" r="28000" b="9333"/>
          <a:stretch/>
        </p:blipFill>
        <p:spPr bwMode="auto">
          <a:xfrm>
            <a:off x="304800" y="1981200"/>
            <a:ext cx="2971800" cy="42230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49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Religion or Belief</a:t>
            </a:r>
            <a:endParaRPr lang="en-US" dirty="0"/>
          </a:p>
        </p:txBody>
      </p:sp>
      <p:sp>
        <p:nvSpPr>
          <p:cNvPr id="3" name="Content Placeholder 2"/>
          <p:cNvSpPr>
            <a:spLocks noGrp="1"/>
          </p:cNvSpPr>
          <p:nvPr>
            <p:ph idx="1"/>
          </p:nvPr>
        </p:nvSpPr>
        <p:spPr/>
        <p:txBody>
          <a:bodyPr/>
          <a:lstStyle/>
          <a:p>
            <a:r>
              <a:rPr lang="en-US" dirty="0" smtClean="0"/>
              <a:t>Article 18 UDHR (later, Article 18, ICCPR):</a:t>
            </a:r>
          </a:p>
          <a:p>
            <a:r>
              <a:rPr lang="en-US" dirty="0"/>
              <a:t>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96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Article 9 </a:t>
            </a:r>
            <a:r>
              <a:rPr lang="en-US" dirty="0" smtClean="0"/>
              <a:t>ECHR</a:t>
            </a:r>
            <a:endParaRPr lang="en-US" dirty="0"/>
          </a:p>
        </p:txBody>
      </p:sp>
      <p:sp>
        <p:nvSpPr>
          <p:cNvPr id="3" name="Content Placeholder 2"/>
          <p:cNvSpPr>
            <a:spLocks noGrp="1"/>
          </p:cNvSpPr>
          <p:nvPr>
            <p:ph idx="1"/>
          </p:nvPr>
        </p:nvSpPr>
        <p:spPr/>
        <p:txBody>
          <a:bodyPr/>
          <a:lstStyle/>
          <a:p>
            <a:r>
              <a:rPr lang="en-US" dirty="0" smtClean="0"/>
              <a:t>1</a:t>
            </a:r>
            <a:r>
              <a:rPr lang="en-US" dirty="0"/>
              <a:t>.     Everyone has the right to freedom of thought, conscience and religion; this right includes freedom to change his religion or belief and freedom, either alone or in community with others and in public or private, to manifest his religion or belief, in worship, teaching, practice and observance. </a:t>
            </a:r>
            <a:br>
              <a:rPr lang="en-US" dirty="0"/>
            </a:br>
            <a:r>
              <a:rPr lang="en-US" dirty="0"/>
              <a:t>2.     Freedom to manifest one’s religion or beliefs shall be subject only to such limitations as are prescribed by law and are necessary in a democratic society in the interests of public safety, for the protection of public order, health or morals, or for the protection of the rights and freedoms of others.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0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38" y="228600"/>
            <a:ext cx="8991600" cy="838200"/>
          </a:xfrm>
        </p:spPr>
        <p:txBody>
          <a:bodyPr/>
          <a:lstStyle/>
          <a:p>
            <a:pPr>
              <a:defRPr/>
            </a:pPr>
            <a:r>
              <a:rPr lang="en-US" dirty="0" smtClean="0"/>
              <a:t>Religious Freedom Correlations</a:t>
            </a:r>
            <a:endParaRPr lang="en-US" dirty="0"/>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1071563"/>
            <a:ext cx="7310437"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Box 3"/>
          <p:cNvSpPr txBox="1">
            <a:spLocks noChangeArrowheads="1"/>
          </p:cNvSpPr>
          <p:nvPr/>
        </p:nvSpPr>
        <p:spPr bwMode="auto">
          <a:xfrm>
            <a:off x="1066800" y="6318250"/>
            <a:ext cx="720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anose="02040602050305030304" pitchFamily="18" charset="0"/>
                <a:cs typeface="Arial" panose="020B0604020202020204" pitchFamily="34" charset="0"/>
              </a:defRPr>
            </a:lvl1pPr>
            <a:lvl2pPr marL="742950" indent="-285750">
              <a:defRPr>
                <a:solidFill>
                  <a:schemeClr val="tx1"/>
                </a:solidFill>
                <a:latin typeface="Book Antiqua" panose="02040602050305030304" pitchFamily="18" charset="0"/>
                <a:cs typeface="Arial" panose="020B0604020202020204" pitchFamily="34" charset="0"/>
              </a:defRPr>
            </a:lvl2pPr>
            <a:lvl3pPr marL="1143000" indent="-228600">
              <a:defRPr>
                <a:solidFill>
                  <a:schemeClr val="tx1"/>
                </a:solidFill>
                <a:latin typeface="Book Antiqua" panose="02040602050305030304" pitchFamily="18" charset="0"/>
                <a:cs typeface="Arial" panose="020B0604020202020204" pitchFamily="34" charset="0"/>
              </a:defRPr>
            </a:lvl3pPr>
            <a:lvl4pPr marL="1600200" indent="-228600">
              <a:defRPr>
                <a:solidFill>
                  <a:schemeClr val="tx1"/>
                </a:solidFill>
                <a:latin typeface="Book Antiqua" panose="02040602050305030304" pitchFamily="18" charset="0"/>
                <a:cs typeface="Arial" panose="020B0604020202020204" pitchFamily="34" charset="0"/>
              </a:defRPr>
            </a:lvl4pPr>
            <a:lvl5pPr marL="2057400" indent="-228600">
              <a:defRPr>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cs typeface="Arial" panose="020B0604020202020204" pitchFamily="34" charset="0"/>
              </a:defRPr>
            </a:lvl9pPr>
          </a:lstStyle>
          <a:p>
            <a:r>
              <a:rPr lang="en-US" altLang="en-US"/>
              <a:t>Brian J. Grim and Roger Finke, </a:t>
            </a:r>
            <a:r>
              <a:rPr lang="en-US" altLang="en-US" i="1"/>
              <a:t>The Price of Freedom Denied  </a:t>
            </a:r>
            <a:r>
              <a:rPr lang="en-US" altLang="en-US"/>
              <a:t>(2011) 206</a:t>
            </a:r>
          </a:p>
        </p:txBody>
      </p:sp>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Foundational Character of Freedom of Religion or Belief</a:t>
            </a:r>
            <a:endParaRPr lang="en-US" dirty="0"/>
          </a:p>
        </p:txBody>
      </p:sp>
      <p:sp>
        <p:nvSpPr>
          <p:cNvPr id="3" name="Content Placeholder 2"/>
          <p:cNvSpPr>
            <a:spLocks noGrp="1"/>
          </p:cNvSpPr>
          <p:nvPr>
            <p:ph idx="1"/>
          </p:nvPr>
        </p:nvSpPr>
        <p:spPr/>
        <p:txBody>
          <a:bodyPr/>
          <a:lstStyle/>
          <a:p>
            <a:pPr eaLnBrk="1" hangingPunct="1"/>
            <a:r>
              <a:rPr lang="en-US" sz="3200" dirty="0" smtClean="0"/>
              <a:t>Historically Foundational</a:t>
            </a:r>
          </a:p>
          <a:p>
            <a:pPr eaLnBrk="1" hangingPunct="1"/>
            <a:r>
              <a:rPr lang="en-US" sz="3200" dirty="0" smtClean="0"/>
              <a:t>Philosophically Foundational</a:t>
            </a:r>
          </a:p>
          <a:p>
            <a:pPr eaLnBrk="1" hangingPunct="1"/>
            <a:r>
              <a:rPr lang="en-US" sz="3200" dirty="0" smtClean="0"/>
              <a:t>Institutionally Foundational</a:t>
            </a:r>
          </a:p>
          <a:p>
            <a:pPr eaLnBrk="1" hangingPunct="1"/>
            <a:r>
              <a:rPr lang="en-US" sz="3200" dirty="0" smtClean="0"/>
              <a:t>Empirically Foundational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19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Current Needs in Protecting Freedom of Religion or Belief</a:t>
            </a:r>
            <a:endParaRPr lang="en-US" dirty="0"/>
          </a:p>
        </p:txBody>
      </p:sp>
      <p:sp>
        <p:nvSpPr>
          <p:cNvPr id="3" name="Content Placeholder 2"/>
          <p:cNvSpPr>
            <a:spLocks noGrp="1"/>
          </p:cNvSpPr>
          <p:nvPr>
            <p:ph idx="1"/>
          </p:nvPr>
        </p:nvSpPr>
        <p:spPr>
          <a:xfrm>
            <a:off x="457200" y="2362200"/>
            <a:ext cx="8229600" cy="3946525"/>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dirty="0" smtClean="0"/>
              <a:t>Drawing on the strength of </a:t>
            </a:r>
            <a:r>
              <a:rPr lang="en-US" dirty="0" smtClean="0">
                <a:solidFill>
                  <a:srgbClr val="FFC000"/>
                </a:solidFill>
              </a:rPr>
              <a:t>the internal resources</a:t>
            </a:r>
            <a:r>
              <a:rPr lang="en-US" dirty="0" smtClean="0"/>
              <a:t> of religious communities calling for respect for the rights of others.</a:t>
            </a:r>
          </a:p>
          <a:p>
            <a:pPr marL="548640" indent="-411480" eaLnBrk="1" fontAlgn="auto" hangingPunct="1">
              <a:spcAft>
                <a:spcPts val="0"/>
              </a:spcAft>
              <a:buClr>
                <a:schemeClr val="tx1">
                  <a:shade val="95000"/>
                </a:schemeClr>
              </a:buClr>
              <a:buFont typeface="Wingdings 2"/>
              <a:buChar char=""/>
              <a:defRPr/>
            </a:pPr>
            <a:r>
              <a:rPr lang="en-US" dirty="0" smtClean="0"/>
              <a:t>Resisting the </a:t>
            </a:r>
            <a:r>
              <a:rPr lang="en-US" dirty="0" smtClean="0">
                <a:solidFill>
                  <a:srgbClr val="FFC000"/>
                </a:solidFill>
              </a:rPr>
              <a:t>persecution syndrome</a:t>
            </a:r>
            <a:r>
              <a:rPr lang="en-US" dirty="0" smtClean="0"/>
              <a:t>: the tendency of groups to engage in oppressive behavior when they acquire power.</a:t>
            </a:r>
          </a:p>
          <a:p>
            <a:pPr marL="548640" indent="-411480" eaLnBrk="1" fontAlgn="auto" hangingPunct="1">
              <a:spcAft>
                <a:spcPts val="0"/>
              </a:spcAft>
              <a:buClr>
                <a:schemeClr val="tx1">
                  <a:shade val="95000"/>
                </a:schemeClr>
              </a:buClr>
              <a:buFont typeface="Wingdings 2"/>
              <a:buChar char=""/>
              <a:defRPr/>
            </a:pPr>
            <a:r>
              <a:rPr lang="en-US" dirty="0" smtClean="0"/>
              <a:t>Recognizing that </a:t>
            </a:r>
            <a:r>
              <a:rPr lang="en-US" dirty="0" smtClean="0">
                <a:solidFill>
                  <a:srgbClr val="FFC000"/>
                </a:solidFill>
              </a:rPr>
              <a:t>secular power </a:t>
            </a:r>
            <a:r>
              <a:rPr lang="en-US" dirty="0" smtClean="0"/>
              <a:t>is as prone to lead to the persecution syndrome as religious power.</a:t>
            </a:r>
          </a:p>
          <a:p>
            <a:pPr marL="548640" indent="-411480" eaLnBrk="1" fontAlgn="auto" hangingPunct="1">
              <a:spcAft>
                <a:spcPts val="0"/>
              </a:spcAft>
              <a:buClr>
                <a:schemeClr val="tx1">
                  <a:shade val="95000"/>
                </a:schemeClr>
              </a:buClr>
              <a:buFont typeface="Wingdings 2"/>
              <a:buChar char=""/>
              <a:defRPr/>
            </a:pPr>
            <a:r>
              <a:rPr lang="en-US" dirty="0" smtClean="0"/>
              <a:t>Need for a flexible notion of secularity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67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743700" cy="2133600"/>
          </a:xfrm>
        </p:spPr>
        <p:txBody>
          <a:bodyPr/>
          <a:lstStyle/>
          <a:p>
            <a:pPr fontAlgn="auto">
              <a:spcAft>
                <a:spcPts val="0"/>
              </a:spcAft>
              <a:defRPr/>
            </a:pPr>
            <a:r>
              <a:rPr lang="en-US" dirty="0" smtClean="0"/>
              <a:t>The Ideological Setting:</a:t>
            </a:r>
            <a:br>
              <a:rPr lang="en-US" dirty="0" smtClean="0"/>
            </a:br>
            <a:r>
              <a:rPr lang="en-US" dirty="0" smtClean="0"/>
              <a:t/>
            </a:r>
            <a:br>
              <a:rPr lang="en-US" dirty="0" smtClean="0"/>
            </a:br>
            <a:r>
              <a:rPr lang="en-US" dirty="0" smtClean="0"/>
              <a:t>Secularism   v.     Secularity </a:t>
            </a:r>
            <a:endParaRPr lang="en-US" dirty="0"/>
          </a:p>
        </p:txBody>
      </p:sp>
      <p:sp>
        <p:nvSpPr>
          <p:cNvPr id="16387" name="Content Placeholder 3"/>
          <p:cNvSpPr>
            <a:spLocks noGrp="1"/>
          </p:cNvSpPr>
          <p:nvPr>
            <p:ph sz="half" idx="1"/>
          </p:nvPr>
        </p:nvSpPr>
        <p:spPr>
          <a:xfrm>
            <a:off x="814038" y="2362200"/>
            <a:ext cx="3757962" cy="3999571"/>
          </a:xfrm>
        </p:spPr>
        <p:txBody>
          <a:bodyPr/>
          <a:lstStyle/>
          <a:p>
            <a:pPr eaLnBrk="1" hangingPunct="1"/>
            <a:r>
              <a:rPr lang="en-US" dirty="0" smtClean="0"/>
              <a:t>Ideology</a:t>
            </a:r>
          </a:p>
          <a:p>
            <a:pPr eaLnBrk="1" hangingPunct="1"/>
            <a:r>
              <a:rPr lang="en-US" dirty="0" smtClean="0"/>
              <a:t>Neutralizing</a:t>
            </a:r>
          </a:p>
          <a:p>
            <a:pPr eaLnBrk="1" hangingPunct="1"/>
            <a:r>
              <a:rPr lang="en-US" dirty="0" smtClean="0"/>
              <a:t>French </a:t>
            </a:r>
            <a:r>
              <a:rPr lang="en-US" i="1" dirty="0" err="1" smtClean="0"/>
              <a:t>laicite</a:t>
            </a:r>
            <a:endParaRPr lang="en-US" i="1" dirty="0" smtClean="0"/>
          </a:p>
          <a:p>
            <a:pPr eaLnBrk="1" hangingPunct="1"/>
            <a:r>
              <a:rPr lang="en-US" dirty="0" smtClean="0"/>
              <a:t>Freedom </a:t>
            </a:r>
            <a:r>
              <a:rPr lang="en-US" i="1" dirty="0" smtClean="0"/>
              <a:t>from</a:t>
            </a:r>
            <a:r>
              <a:rPr lang="en-US" dirty="0" smtClean="0"/>
              <a:t> religion</a:t>
            </a:r>
          </a:p>
          <a:p>
            <a:pPr eaLnBrk="1" hangingPunct="1"/>
            <a:r>
              <a:rPr lang="en-US" dirty="0" smtClean="0"/>
              <a:t>Religion consigned to private sphere</a:t>
            </a:r>
          </a:p>
          <a:p>
            <a:pPr eaLnBrk="1" hangingPunct="1"/>
            <a:r>
              <a:rPr lang="en-US" dirty="0" smtClean="0"/>
              <a:t>Rigid</a:t>
            </a:r>
          </a:p>
          <a:p>
            <a:pPr eaLnBrk="1" hangingPunct="1"/>
            <a:r>
              <a:rPr lang="en-US" dirty="0" smtClean="0"/>
              <a:t>Formal Equality</a:t>
            </a:r>
          </a:p>
        </p:txBody>
      </p:sp>
      <p:sp>
        <p:nvSpPr>
          <p:cNvPr id="16388" name="Content Placeholder 4"/>
          <p:cNvSpPr>
            <a:spLocks noGrp="1"/>
          </p:cNvSpPr>
          <p:nvPr>
            <p:ph sz="half" idx="2"/>
          </p:nvPr>
        </p:nvSpPr>
        <p:spPr>
          <a:xfrm>
            <a:off x="4583151" y="2362200"/>
            <a:ext cx="3639479" cy="3999571"/>
          </a:xfrm>
        </p:spPr>
        <p:txBody>
          <a:bodyPr/>
          <a:lstStyle/>
          <a:p>
            <a:pPr eaLnBrk="1" hangingPunct="1"/>
            <a:r>
              <a:rPr lang="en-US" dirty="0" smtClean="0"/>
              <a:t>Framework</a:t>
            </a:r>
          </a:p>
          <a:p>
            <a:pPr eaLnBrk="1" hangingPunct="1"/>
            <a:r>
              <a:rPr lang="en-US" dirty="0" smtClean="0"/>
              <a:t>Neutrality</a:t>
            </a:r>
          </a:p>
          <a:p>
            <a:pPr eaLnBrk="1" hangingPunct="1"/>
            <a:r>
              <a:rPr lang="en-US" dirty="0" smtClean="0"/>
              <a:t>American separation</a:t>
            </a:r>
          </a:p>
          <a:p>
            <a:pPr eaLnBrk="1" hangingPunct="1"/>
            <a:r>
              <a:rPr lang="en-US" dirty="0" smtClean="0"/>
              <a:t>Freedom </a:t>
            </a:r>
            <a:r>
              <a:rPr lang="en-US" i="1" dirty="0" smtClean="0"/>
              <a:t>of</a:t>
            </a:r>
            <a:r>
              <a:rPr lang="en-US" dirty="0" smtClean="0"/>
              <a:t> religion</a:t>
            </a:r>
          </a:p>
          <a:p>
            <a:pPr eaLnBrk="1" hangingPunct="1"/>
            <a:r>
              <a:rPr lang="en-US" dirty="0" smtClean="0"/>
              <a:t>Religion accepted in open public sphere</a:t>
            </a:r>
          </a:p>
          <a:p>
            <a:pPr eaLnBrk="1" hangingPunct="1"/>
            <a:r>
              <a:rPr lang="en-US" dirty="0" smtClean="0"/>
              <a:t>Flexible</a:t>
            </a:r>
          </a:p>
          <a:p>
            <a:pPr eaLnBrk="1" hangingPunct="1"/>
            <a:r>
              <a:rPr lang="en-US" dirty="0" smtClean="0"/>
              <a:t>Substantive Equality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61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dirty="0" smtClean="0">
                <a:ea typeface="ＭＳ Ｐゴシック" pitchFamily="34" charset="-128"/>
              </a:rPr>
              <a:t>Three Limitations (ECHR 9(2))</a:t>
            </a:r>
          </a:p>
        </p:txBody>
      </p:sp>
      <p:sp>
        <p:nvSpPr>
          <p:cNvPr id="18435" name="Rectangle 5"/>
          <p:cNvSpPr>
            <a:spLocks noGrp="1" noChangeArrowheads="1"/>
          </p:cNvSpPr>
          <p:nvPr>
            <p:ph sz="half" idx="1"/>
          </p:nvPr>
        </p:nvSpPr>
        <p:spPr>
          <a:xfrm>
            <a:off x="457200" y="1600200"/>
            <a:ext cx="4876800" cy="4530725"/>
          </a:xfrm>
        </p:spPr>
        <p:txBody>
          <a:bodyPr/>
          <a:lstStyle/>
          <a:p>
            <a:pPr marL="533400" indent="-533400">
              <a:buFont typeface="Wingdings" pitchFamily="2" charset="2"/>
              <a:buAutoNum type="arabicPeriod" startAt="2"/>
            </a:pPr>
            <a:r>
              <a:rPr lang="en-US" sz="2400" dirty="0" smtClean="0">
                <a:ea typeface="ＭＳ Ｐゴシック" pitchFamily="34" charset="-128"/>
              </a:rPr>
              <a:t>Freedom to manifest one’s religion or beliefs shall be subject only to such limitations as are </a:t>
            </a:r>
            <a:r>
              <a:rPr lang="en-US" sz="2400" dirty="0" smtClean="0">
                <a:solidFill>
                  <a:srgbClr val="00FF00"/>
                </a:solidFill>
                <a:ea typeface="ＭＳ Ｐゴシック" pitchFamily="34" charset="-128"/>
              </a:rPr>
              <a:t>prescribed by law</a:t>
            </a:r>
            <a:r>
              <a:rPr lang="en-US" sz="2400" dirty="0" smtClean="0">
                <a:ea typeface="ＭＳ Ｐゴシック" pitchFamily="34" charset="-128"/>
              </a:rPr>
              <a:t> and are </a:t>
            </a:r>
            <a:r>
              <a:rPr lang="en-US" sz="2400" dirty="0" smtClean="0">
                <a:solidFill>
                  <a:srgbClr val="FF0000"/>
                </a:solidFill>
                <a:ea typeface="ＭＳ Ｐゴシック" pitchFamily="34" charset="-128"/>
              </a:rPr>
              <a:t>necessary in a democratic society</a:t>
            </a:r>
            <a:r>
              <a:rPr lang="en-US" sz="2400" dirty="0" smtClean="0">
                <a:ea typeface="ＭＳ Ｐゴシック" pitchFamily="34" charset="-128"/>
              </a:rPr>
              <a:t> in the interests of </a:t>
            </a:r>
            <a:r>
              <a:rPr lang="en-US" sz="2400" dirty="0" smtClean="0">
                <a:solidFill>
                  <a:srgbClr val="00B0F0"/>
                </a:solidFill>
                <a:ea typeface="ＭＳ Ｐゴシック" pitchFamily="34" charset="-128"/>
              </a:rPr>
              <a:t>public safety, for the protection of public order, health or morals, or for the protection of the rights and freedoms of others</a:t>
            </a:r>
            <a:r>
              <a:rPr lang="en-US" sz="2400" dirty="0" smtClean="0">
                <a:ea typeface="ＭＳ Ｐゴシック" pitchFamily="34" charset="-128"/>
              </a:rPr>
              <a:t>.</a:t>
            </a:r>
          </a:p>
          <a:p>
            <a:pPr marL="533400" indent="-533400"/>
            <a:endParaRPr lang="en-US" sz="2400" dirty="0" smtClean="0">
              <a:ea typeface="ＭＳ Ｐゴシック" pitchFamily="34" charset="-128"/>
            </a:endParaRPr>
          </a:p>
        </p:txBody>
      </p:sp>
      <p:sp>
        <p:nvSpPr>
          <p:cNvPr id="18436" name="Rectangle 6"/>
          <p:cNvSpPr>
            <a:spLocks noGrp="1" noChangeArrowheads="1"/>
          </p:cNvSpPr>
          <p:nvPr>
            <p:ph sz="half" idx="2"/>
          </p:nvPr>
        </p:nvSpPr>
        <p:spPr>
          <a:xfrm>
            <a:off x="5791200" y="1600200"/>
            <a:ext cx="2895600" cy="4530725"/>
          </a:xfrm>
        </p:spPr>
        <p:txBody>
          <a:bodyPr/>
          <a:lstStyle/>
          <a:p>
            <a:r>
              <a:rPr lang="en-US" sz="2400" dirty="0" smtClean="0">
                <a:solidFill>
                  <a:srgbClr val="00FF00"/>
                </a:solidFill>
                <a:ea typeface="ＭＳ Ｐゴシック" pitchFamily="34" charset="-128"/>
              </a:rPr>
              <a:t>Rule of Law Constraint</a:t>
            </a:r>
          </a:p>
          <a:p>
            <a:r>
              <a:rPr lang="en-US" sz="2400" dirty="0" smtClean="0">
                <a:solidFill>
                  <a:srgbClr val="00B0F0"/>
                </a:solidFill>
                <a:ea typeface="ＭＳ Ｐゴシック" pitchFamily="34" charset="-128"/>
              </a:rPr>
              <a:t>Legitimating grounds for limitations</a:t>
            </a:r>
          </a:p>
          <a:p>
            <a:r>
              <a:rPr lang="en-US" sz="2400" dirty="0" smtClean="0">
                <a:solidFill>
                  <a:srgbClr val="FF0000"/>
                </a:solidFill>
                <a:ea typeface="ＭＳ Ｐゴシック" pitchFamily="34" charset="-128"/>
              </a:rPr>
              <a:t>Necessary in a democratic society</a:t>
            </a:r>
          </a:p>
          <a:p>
            <a:pPr lvl="1"/>
            <a:r>
              <a:rPr lang="en-US" sz="2000" dirty="0" smtClean="0">
                <a:solidFill>
                  <a:srgbClr val="FF0000"/>
                </a:solidFill>
                <a:ea typeface="ＭＳ Ｐゴシック" pitchFamily="34" charset="-128"/>
              </a:rPr>
              <a:t>Pressing social need</a:t>
            </a:r>
          </a:p>
          <a:p>
            <a:pPr lvl="1"/>
            <a:r>
              <a:rPr lang="en-US" sz="2000" dirty="0" smtClean="0">
                <a:solidFill>
                  <a:srgbClr val="FF0000"/>
                </a:solidFill>
                <a:ea typeface="ＭＳ Ｐゴシック" pitchFamily="34" charset="-128"/>
              </a:rPr>
              <a:t>Proportionality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9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Additions to the Framework:</a:t>
            </a:r>
            <a:br>
              <a:rPr lang="en-US" dirty="0" smtClean="0"/>
            </a:br>
            <a:r>
              <a:rPr lang="en-US" dirty="0" smtClean="0"/>
              <a:t>Treaties and Treaty Bodies</a:t>
            </a:r>
            <a:endParaRPr lang="en-US" dirty="0"/>
          </a:p>
        </p:txBody>
      </p:sp>
      <p:sp>
        <p:nvSpPr>
          <p:cNvPr id="7" name="Content Placeholder 6"/>
          <p:cNvSpPr>
            <a:spLocks noGrp="1"/>
          </p:cNvSpPr>
          <p:nvPr>
            <p:ph sz="half" idx="1"/>
          </p:nvPr>
        </p:nvSpPr>
        <p:spPr/>
        <p:txBody>
          <a:bodyPr/>
          <a:lstStyle/>
          <a:p>
            <a:r>
              <a:rPr lang="en-US" sz="2400" b="1" dirty="0" smtClean="0"/>
              <a:t>CERD: </a:t>
            </a:r>
            <a:r>
              <a:rPr lang="en-US" sz="2400" dirty="0" smtClean="0"/>
              <a:t>International </a:t>
            </a:r>
            <a:r>
              <a:rPr lang="en-US" sz="2400" dirty="0"/>
              <a:t>Convention on the Elimination of All Forms of Racial Discrimination (1965</a:t>
            </a:r>
            <a:r>
              <a:rPr lang="en-US" sz="2400" dirty="0" smtClean="0"/>
              <a:t>)</a:t>
            </a:r>
          </a:p>
          <a:p>
            <a:r>
              <a:rPr lang="en-US" sz="2400" b="1" dirty="0" smtClean="0"/>
              <a:t>ICCPR</a:t>
            </a:r>
            <a:r>
              <a:rPr lang="en-US" sz="2400" dirty="0" smtClean="0"/>
              <a:t> International </a:t>
            </a:r>
            <a:r>
              <a:rPr lang="en-US" sz="2400" dirty="0"/>
              <a:t>Covenant on Civil and Political Rights (1966</a:t>
            </a:r>
            <a:r>
              <a:rPr lang="en-US" sz="2400" dirty="0" smtClean="0"/>
              <a:t>)</a:t>
            </a:r>
          </a:p>
          <a:p>
            <a:r>
              <a:rPr lang="en-US" sz="2400" b="1" dirty="0" smtClean="0"/>
              <a:t>ICESCR</a:t>
            </a:r>
            <a:r>
              <a:rPr lang="en-US" sz="2400" dirty="0" smtClean="0"/>
              <a:t> International </a:t>
            </a:r>
            <a:r>
              <a:rPr lang="en-US" sz="2400" dirty="0"/>
              <a:t>Covenant on Economic, Social and Cultural Rights (1966)</a:t>
            </a:r>
          </a:p>
        </p:txBody>
      </p:sp>
      <p:sp>
        <p:nvSpPr>
          <p:cNvPr id="8" name="Content Placeholder 7"/>
          <p:cNvSpPr>
            <a:spLocks noGrp="1"/>
          </p:cNvSpPr>
          <p:nvPr>
            <p:ph sz="half" idx="2"/>
          </p:nvPr>
        </p:nvSpPr>
        <p:spPr/>
        <p:txBody>
          <a:bodyPr/>
          <a:lstStyle/>
          <a:p>
            <a:r>
              <a:rPr lang="en-US" sz="2400" b="1" dirty="0" smtClean="0"/>
              <a:t>CERD:</a:t>
            </a:r>
            <a:r>
              <a:rPr lang="en-US" sz="2400" dirty="0" smtClean="0"/>
              <a:t> Committee </a:t>
            </a:r>
            <a:r>
              <a:rPr lang="en-US" sz="2400" dirty="0"/>
              <a:t>on the Elimination of Racial </a:t>
            </a:r>
            <a:r>
              <a:rPr lang="en-US" sz="2400" dirty="0" smtClean="0"/>
              <a:t>Discrimination</a:t>
            </a:r>
          </a:p>
          <a:p>
            <a:pPr marL="114300" indent="0">
              <a:buNone/>
            </a:pPr>
            <a:endParaRPr lang="en-US" sz="2400" dirty="0" smtClean="0"/>
          </a:p>
          <a:p>
            <a:pPr marL="114300" indent="0">
              <a:buNone/>
            </a:pPr>
            <a:endParaRPr lang="en-US" sz="2400" dirty="0" smtClean="0"/>
          </a:p>
          <a:p>
            <a:r>
              <a:rPr lang="en-US" sz="2400" b="1" dirty="0" smtClean="0"/>
              <a:t>HRC</a:t>
            </a:r>
            <a:r>
              <a:rPr lang="en-US" sz="2400" dirty="0" smtClean="0"/>
              <a:t> Human </a:t>
            </a:r>
            <a:r>
              <a:rPr lang="en-US" sz="2400" dirty="0"/>
              <a:t>Rights </a:t>
            </a:r>
            <a:r>
              <a:rPr lang="en-US" sz="2400" dirty="0" smtClean="0"/>
              <a:t>Committee</a:t>
            </a:r>
          </a:p>
          <a:p>
            <a:pPr marL="114300" indent="0">
              <a:buNone/>
            </a:pPr>
            <a:endParaRPr lang="en-US" sz="2400" dirty="0" smtClean="0"/>
          </a:p>
          <a:p>
            <a:r>
              <a:rPr lang="en-US" sz="2400" b="1" dirty="0" smtClean="0"/>
              <a:t>CESCR </a:t>
            </a:r>
            <a:r>
              <a:rPr lang="en-US" sz="2400" dirty="0" smtClean="0"/>
              <a:t>Committee </a:t>
            </a:r>
            <a:r>
              <a:rPr lang="en-US" sz="2400" dirty="0"/>
              <a:t>on Economic, Social and Cultural Rights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92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61554"/>
          </a:xfrm>
        </p:spPr>
        <p:txBody>
          <a:bodyPr/>
          <a:lstStyle/>
          <a:p>
            <a:r>
              <a:rPr lang="en-US" dirty="0" smtClean="0"/>
              <a:t>Women and Children</a:t>
            </a:r>
            <a:br>
              <a:rPr lang="en-US" dirty="0" smtClean="0"/>
            </a:br>
            <a:r>
              <a:rPr lang="en-US" dirty="0" smtClean="0"/>
              <a:t>Treaties and Treaty Bodies</a:t>
            </a:r>
            <a:endParaRPr lang="en-US" dirty="0"/>
          </a:p>
        </p:txBody>
      </p:sp>
      <p:sp>
        <p:nvSpPr>
          <p:cNvPr id="3" name="Content Placeholder 2"/>
          <p:cNvSpPr>
            <a:spLocks noGrp="1"/>
          </p:cNvSpPr>
          <p:nvPr>
            <p:ph sz="half" idx="1"/>
          </p:nvPr>
        </p:nvSpPr>
        <p:spPr>
          <a:xfrm>
            <a:off x="457200" y="1981200"/>
            <a:ext cx="3657600" cy="4590288"/>
          </a:xfrm>
        </p:spPr>
        <p:txBody>
          <a:bodyPr/>
          <a:lstStyle/>
          <a:p>
            <a:r>
              <a:rPr lang="en-US" b="1" dirty="0" smtClean="0"/>
              <a:t>CEDAW</a:t>
            </a:r>
            <a:r>
              <a:rPr lang="en-US" dirty="0" smtClean="0"/>
              <a:t> Convention </a:t>
            </a:r>
            <a:r>
              <a:rPr lang="en-US" dirty="0"/>
              <a:t>on the Elimination of All Forms of Discrimination against Women (1979) </a:t>
            </a:r>
            <a:endParaRPr lang="en-US" dirty="0" smtClean="0"/>
          </a:p>
          <a:p>
            <a:r>
              <a:rPr lang="en-US" b="1" dirty="0" smtClean="0"/>
              <a:t>CRC</a:t>
            </a:r>
            <a:r>
              <a:rPr lang="en-US" dirty="0" smtClean="0"/>
              <a:t> Convention </a:t>
            </a:r>
            <a:r>
              <a:rPr lang="en-US" dirty="0"/>
              <a:t>on the Rights of the Child (1989)</a:t>
            </a:r>
          </a:p>
        </p:txBody>
      </p:sp>
      <p:sp>
        <p:nvSpPr>
          <p:cNvPr id="4" name="Content Placeholder 3"/>
          <p:cNvSpPr>
            <a:spLocks noGrp="1"/>
          </p:cNvSpPr>
          <p:nvPr>
            <p:ph sz="half" idx="2"/>
          </p:nvPr>
        </p:nvSpPr>
        <p:spPr>
          <a:xfrm>
            <a:off x="4293220" y="1981200"/>
            <a:ext cx="3657600" cy="4590288"/>
          </a:xfrm>
        </p:spPr>
        <p:txBody>
          <a:bodyPr/>
          <a:lstStyle/>
          <a:p>
            <a:r>
              <a:rPr lang="en-US" b="1" dirty="0" smtClean="0"/>
              <a:t>CEDAW</a:t>
            </a:r>
            <a:r>
              <a:rPr lang="en-US" dirty="0" smtClean="0"/>
              <a:t> Committee </a:t>
            </a:r>
            <a:r>
              <a:rPr lang="en-US" dirty="0"/>
              <a:t>on the Elimination of </a:t>
            </a:r>
            <a:r>
              <a:rPr lang="en-US" dirty="0" smtClean="0"/>
              <a:t>Discrimination against Women</a:t>
            </a:r>
          </a:p>
          <a:p>
            <a:endParaRPr lang="en-US" dirty="0"/>
          </a:p>
          <a:p>
            <a:endParaRPr lang="en-US" dirty="0" smtClean="0"/>
          </a:p>
          <a:p>
            <a:r>
              <a:rPr lang="en-US" b="1" dirty="0" smtClean="0"/>
              <a:t>CRC</a:t>
            </a:r>
            <a:r>
              <a:rPr lang="en-US" dirty="0" smtClean="0"/>
              <a:t> Committee </a:t>
            </a:r>
            <a:r>
              <a:rPr lang="en-US" dirty="0"/>
              <a:t>on the Rights of the Child</a:t>
            </a:r>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59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Reporting Cycle</a:t>
            </a:r>
            <a:endParaRPr lang="en-US" dirty="0"/>
          </a:p>
        </p:txBody>
      </p:sp>
      <p:pic>
        <p:nvPicPr>
          <p:cNvPr id="7" name="Content Placeholder 6"/>
          <p:cNvPicPr>
            <a:picLocks noGrp="1" noChangeAspect="1"/>
          </p:cNvPicPr>
          <p:nvPr>
            <p:ph idx="1"/>
          </p:nvPr>
        </p:nvPicPr>
        <p:blipFill>
          <a:blip r:embed="rId3"/>
          <a:stretch>
            <a:fillRect/>
          </a:stretch>
        </p:blipFill>
        <p:spPr>
          <a:xfrm>
            <a:off x="752641" y="1600200"/>
            <a:ext cx="7029118" cy="4800600"/>
          </a:xfrm>
          <a:prstGeom prst="rect">
            <a:avLst/>
          </a:prstGeom>
        </p:spPr>
      </p:pic>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509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CEDAW Procedures</a:t>
            </a:r>
            <a:endParaRPr lang="en-US" dirty="0"/>
          </a:p>
        </p:txBody>
      </p:sp>
      <p:sp>
        <p:nvSpPr>
          <p:cNvPr id="3" name="Content Placeholder 2"/>
          <p:cNvSpPr>
            <a:spLocks noGrp="1"/>
          </p:cNvSpPr>
          <p:nvPr>
            <p:ph idx="1"/>
          </p:nvPr>
        </p:nvSpPr>
        <p:spPr/>
        <p:txBody>
          <a:bodyPr/>
          <a:lstStyle/>
          <a:p>
            <a:r>
              <a:rPr lang="en-US" dirty="0" smtClean="0"/>
              <a:t>Reporting</a:t>
            </a:r>
          </a:p>
          <a:p>
            <a:r>
              <a:rPr lang="en-US" dirty="0" smtClean="0"/>
              <a:t>Individual communications and complaints</a:t>
            </a:r>
          </a:p>
          <a:p>
            <a:r>
              <a:rPr lang="en-US" dirty="0" smtClean="0"/>
              <a:t>Inquiries (including country visits)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72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Procedures</a:t>
            </a:r>
            <a:endParaRPr lang="en-US" dirty="0"/>
          </a:p>
        </p:txBody>
      </p:sp>
      <p:sp>
        <p:nvSpPr>
          <p:cNvPr id="3" name="Content Placeholder 2"/>
          <p:cNvSpPr>
            <a:spLocks noGrp="1"/>
          </p:cNvSpPr>
          <p:nvPr>
            <p:ph idx="1"/>
          </p:nvPr>
        </p:nvSpPr>
        <p:spPr/>
        <p:txBody>
          <a:bodyPr/>
          <a:lstStyle/>
          <a:p>
            <a:r>
              <a:rPr lang="en-US" dirty="0" smtClean="0"/>
              <a:t>Reporting</a:t>
            </a:r>
          </a:p>
          <a:p>
            <a:r>
              <a:rPr lang="en-US" dirty="0" smtClean="0"/>
              <a:t>Individual communications and complaints</a:t>
            </a:r>
          </a:p>
          <a:p>
            <a:r>
              <a:rPr lang="en-US" dirty="0" smtClean="0"/>
              <a:t>Inquiries (including country visits)</a:t>
            </a:r>
          </a:p>
          <a:p>
            <a:r>
              <a:rPr lang="en-US" dirty="0" smtClean="0"/>
              <a:t>Inter-State Complaints</a:t>
            </a:r>
          </a:p>
          <a:p>
            <a:r>
              <a:rPr lang="en-US" dirty="0"/>
              <a:t>General </a:t>
            </a:r>
            <a:r>
              <a:rPr lang="en-US" dirty="0" smtClean="0"/>
              <a:t>Comments</a:t>
            </a:r>
          </a:p>
          <a:p>
            <a:r>
              <a:rPr lang="en-US" dirty="0" smtClean="0"/>
              <a:t>Request for studies of the Secretary-General/Special Representatives of the Secretary-General</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60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Major Women’s Issues</a:t>
            </a:r>
            <a:endParaRPr lang="en-US" dirty="0"/>
          </a:p>
        </p:txBody>
      </p:sp>
      <p:sp>
        <p:nvSpPr>
          <p:cNvPr id="5" name="Content Placeholder 4"/>
          <p:cNvSpPr>
            <a:spLocks noGrp="1"/>
          </p:cNvSpPr>
          <p:nvPr>
            <p:ph idx="1"/>
          </p:nvPr>
        </p:nvSpPr>
        <p:spPr/>
        <p:txBody>
          <a:bodyPr/>
          <a:lstStyle/>
          <a:p>
            <a:r>
              <a:rPr lang="en-US" dirty="0" smtClean="0"/>
              <a:t>Child Care and Early Learning</a:t>
            </a:r>
          </a:p>
          <a:p>
            <a:r>
              <a:rPr lang="en-US" dirty="0" smtClean="0"/>
              <a:t>Health Care and Reproductive Rights</a:t>
            </a:r>
          </a:p>
          <a:p>
            <a:pPr lvl="1"/>
            <a:r>
              <a:rPr lang="en-US" dirty="0" smtClean="0"/>
              <a:t>Abortion</a:t>
            </a:r>
          </a:p>
          <a:p>
            <a:pPr lvl="1"/>
            <a:r>
              <a:rPr lang="en-US" dirty="0" smtClean="0"/>
              <a:t>Birth Control</a:t>
            </a:r>
          </a:p>
          <a:p>
            <a:pPr lvl="1"/>
            <a:r>
              <a:rPr lang="en-US" dirty="0" smtClean="0"/>
              <a:t>Pregnancy and Parenting</a:t>
            </a:r>
          </a:p>
          <a:p>
            <a:pPr lvl="1"/>
            <a:r>
              <a:rPr lang="en-US" dirty="0" smtClean="0"/>
              <a:t>Health Care Insurance Coverage</a:t>
            </a:r>
          </a:p>
        </p:txBody>
      </p:sp>
      <p:pic>
        <p:nvPicPr>
          <p:cNvPr id="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73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1143000"/>
          </a:xfrm>
        </p:spPr>
        <p:txBody>
          <a:bodyPr/>
          <a:lstStyle/>
          <a:p>
            <a:pPr>
              <a:defRPr/>
            </a:pPr>
            <a:r>
              <a:rPr lang="en-US" sz="4000" dirty="0" smtClean="0"/>
              <a:t>Religion and Human Rights</a:t>
            </a:r>
            <a:endParaRPr lang="en-US" sz="4000" dirty="0"/>
          </a:p>
        </p:txBody>
      </p:sp>
      <p:sp>
        <p:nvSpPr>
          <p:cNvPr id="9219" name="Content Placeholder 2"/>
          <p:cNvSpPr>
            <a:spLocks noGrp="1"/>
          </p:cNvSpPr>
          <p:nvPr>
            <p:ph idx="1"/>
          </p:nvPr>
        </p:nvSpPr>
        <p:spPr>
          <a:xfrm>
            <a:off x="304800" y="1828800"/>
            <a:ext cx="7620000" cy="4495800"/>
          </a:xfrm>
        </p:spPr>
        <p:txBody>
          <a:bodyPr/>
          <a:lstStyle/>
          <a:p>
            <a:r>
              <a:rPr lang="en-US" altLang="en-US" dirty="0" smtClean="0"/>
              <a:t>Louis </a:t>
            </a:r>
            <a:r>
              <a:rPr lang="en-US" altLang="en-US" dirty="0" err="1" smtClean="0"/>
              <a:t>Henkin</a:t>
            </a:r>
            <a:r>
              <a:rPr lang="en-US" altLang="en-US" dirty="0" smtClean="0"/>
              <a:t>:  “all the major religions proudly lay claim to fathering” human rights.</a:t>
            </a:r>
          </a:p>
          <a:p>
            <a:r>
              <a:rPr lang="en-US" altLang="en-US" dirty="0" smtClean="0"/>
              <a:t>Abba Hillel Silver: “Religion was not only tardy in championing human rights; at times it was actually retarding and reactionary.”  13</a:t>
            </a:r>
          </a:p>
          <a:p>
            <a:r>
              <a:rPr lang="en-US" altLang="en-US" dirty="0" smtClean="0"/>
              <a:t>Robert Traer: “Clearly, something new is occurring when women and men of different faith traditions join with those of no religious tradition to champion human rights.”</a:t>
            </a:r>
          </a:p>
          <a:p>
            <a:r>
              <a:rPr lang="en-US" altLang="en-US" dirty="0" smtClean="0"/>
              <a:t>World Council of Churches played a vital role in the struggle for human rights from the inception.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Poverty and Economic </a:t>
            </a:r>
            <a:r>
              <a:rPr lang="en-US" dirty="0" smtClean="0"/>
              <a:t>Security</a:t>
            </a:r>
            <a:endParaRPr lang="en-US" dirty="0"/>
          </a:p>
        </p:txBody>
      </p:sp>
      <p:sp>
        <p:nvSpPr>
          <p:cNvPr id="3" name="Content Placeholder 2"/>
          <p:cNvSpPr>
            <a:spLocks noGrp="1"/>
          </p:cNvSpPr>
          <p:nvPr>
            <p:ph idx="1"/>
          </p:nvPr>
        </p:nvSpPr>
        <p:spPr/>
        <p:txBody>
          <a:bodyPr/>
          <a:lstStyle/>
          <a:p>
            <a:r>
              <a:rPr lang="en-US" dirty="0" smtClean="0"/>
              <a:t>As a result of employment discrimination, caregiving responsibilities and other factors, women are at greater risk of poverty than men throughout their lives. High risk groups:</a:t>
            </a:r>
          </a:p>
          <a:p>
            <a:pPr lvl="1"/>
            <a:r>
              <a:rPr lang="en-US" dirty="0" smtClean="0"/>
              <a:t>Single mothers</a:t>
            </a:r>
          </a:p>
          <a:p>
            <a:pPr lvl="1"/>
            <a:r>
              <a:rPr lang="en-US" dirty="0" smtClean="0"/>
              <a:t>Women of color</a:t>
            </a:r>
          </a:p>
          <a:p>
            <a:pPr lvl="1"/>
            <a:r>
              <a:rPr lang="en-US" dirty="0" smtClean="0"/>
              <a:t>Elderly women living alone</a:t>
            </a:r>
          </a:p>
          <a:p>
            <a:r>
              <a:rPr lang="en-US" dirty="0" smtClean="0"/>
              <a:t>Women are breadwinners, or co-breadwinners in two-thirds of families </a:t>
            </a:r>
          </a:p>
          <a:p>
            <a:r>
              <a:rPr lang="en-US" dirty="0" smtClean="0"/>
              <a:t>Need for fair work schedules</a:t>
            </a:r>
          </a:p>
          <a:p>
            <a:r>
              <a:rPr lang="en-US" dirty="0" smtClean="0"/>
              <a:t>Need support for unpaid caregiving (children, parents, others)</a:t>
            </a:r>
          </a:p>
          <a:p>
            <a:r>
              <a:rPr lang="en-US" dirty="0" smtClean="0"/>
              <a:t>Family tax credits extremely helpful</a:t>
            </a:r>
          </a:p>
          <a:p>
            <a:r>
              <a:rPr lang="en-US" dirty="0" smtClean="0"/>
              <a:t>Challenge of unemployment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002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the Workplace</a:t>
            </a:r>
            <a:endParaRPr lang="en-US" dirty="0"/>
          </a:p>
        </p:txBody>
      </p:sp>
      <p:sp>
        <p:nvSpPr>
          <p:cNvPr id="3" name="Content Placeholder 2"/>
          <p:cNvSpPr>
            <a:spLocks noGrp="1"/>
          </p:cNvSpPr>
          <p:nvPr>
            <p:ph idx="1"/>
          </p:nvPr>
        </p:nvSpPr>
        <p:spPr/>
        <p:txBody>
          <a:bodyPr/>
          <a:lstStyle/>
          <a:p>
            <a:r>
              <a:rPr lang="en-US" dirty="0" smtClean="0"/>
              <a:t>Women are still paid only 79 cents for every dollar paid to men.  Worse for women of color.</a:t>
            </a:r>
          </a:p>
          <a:p>
            <a:r>
              <a:rPr lang="en-US" dirty="0" smtClean="0"/>
              <a:t>Child care workers deserve fair pay and good working conditions</a:t>
            </a:r>
          </a:p>
          <a:p>
            <a:r>
              <a:rPr lang="en-US" dirty="0" smtClean="0"/>
              <a:t>Women  more than twice as likely as men to be in low wage jobs:  child care, restaurant servers, maids, and cashiers.</a:t>
            </a:r>
          </a:p>
          <a:p>
            <a:r>
              <a:rPr lang="en-US" dirty="0" smtClean="0"/>
              <a:t>Challenges associated with pregnancy—need for fair treatment</a:t>
            </a:r>
          </a:p>
          <a:p>
            <a:r>
              <a:rPr lang="en-US" dirty="0" smtClean="0"/>
              <a:t>Sexual harassment in the workplace—from derogatory comments to sexual assault</a:t>
            </a:r>
          </a:p>
          <a:p>
            <a:r>
              <a:rPr lang="en-US" dirty="0" smtClean="0"/>
              <a:t>Unemployment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587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Trafficking, Sexual Assault</a:t>
            </a:r>
            <a:endParaRPr lang="en-US" dirty="0"/>
          </a:p>
        </p:txBody>
      </p:sp>
      <p:sp>
        <p:nvSpPr>
          <p:cNvPr id="3" name="Content Placeholder 2"/>
          <p:cNvSpPr>
            <a:spLocks noGrp="1"/>
          </p:cNvSpPr>
          <p:nvPr>
            <p:ph idx="1"/>
          </p:nvPr>
        </p:nvSpPr>
        <p:spPr/>
        <p:txBody>
          <a:bodyPr/>
          <a:lstStyle/>
          <a:p>
            <a:r>
              <a:rPr lang="en-US" dirty="0" smtClean="0"/>
              <a:t>Tragically, these are issues for both women and children</a:t>
            </a:r>
          </a:p>
          <a:p>
            <a:r>
              <a:rPr lang="en-US" dirty="0" smtClean="0"/>
              <a:t>Need for appropriate responses</a:t>
            </a:r>
          </a:p>
          <a:p>
            <a:r>
              <a:rPr lang="en-US" dirty="0" smtClean="0"/>
              <a:t>Under-reporting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348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Trafficking Problem</a:t>
            </a:r>
            <a:endParaRPr lang="en-US" dirty="0"/>
          </a:p>
        </p:txBody>
      </p:sp>
      <p:sp>
        <p:nvSpPr>
          <p:cNvPr id="3" name="Content Placeholder 2"/>
          <p:cNvSpPr>
            <a:spLocks noGrp="1"/>
          </p:cNvSpPr>
          <p:nvPr>
            <p:ph idx="1"/>
          </p:nvPr>
        </p:nvSpPr>
        <p:spPr/>
        <p:txBody>
          <a:bodyPr/>
          <a:lstStyle/>
          <a:p>
            <a:r>
              <a:rPr lang="en-US" dirty="0" smtClean="0"/>
              <a:t>UN estimates that a total of 27 million people are enslaved worldwide.</a:t>
            </a:r>
          </a:p>
          <a:p>
            <a:r>
              <a:rPr lang="en-US" dirty="0" smtClean="0"/>
              <a:t>2.4 million are being trafficked at any given time.  </a:t>
            </a:r>
          </a:p>
          <a:p>
            <a:pPr lvl="1"/>
            <a:r>
              <a:rPr lang="en-US" dirty="0" smtClean="0"/>
              <a:t>79% are sexually exploited</a:t>
            </a:r>
          </a:p>
          <a:p>
            <a:pPr lvl="1"/>
            <a:r>
              <a:rPr lang="en-US" dirty="0" smtClean="0"/>
              <a:t>18% subject to forced labor</a:t>
            </a:r>
          </a:p>
          <a:p>
            <a:pPr lvl="1"/>
            <a:r>
              <a:rPr lang="en-US" dirty="0" smtClean="0"/>
              <a:t>80% are women; 50% are children</a:t>
            </a:r>
          </a:p>
          <a:p>
            <a:r>
              <a:rPr lang="en-US" dirty="0" smtClean="0"/>
              <a:t>Carried out by “extensive and highly sophisticated international crime networks” that are increasingly globalized.</a:t>
            </a:r>
          </a:p>
          <a:p>
            <a:r>
              <a:rPr lang="en-US" dirty="0" smtClean="0"/>
              <a:t>Highly lucrative:  estimated $150 billion per year and growing.</a:t>
            </a:r>
          </a:p>
          <a:p>
            <a:r>
              <a:rPr lang="en-US" dirty="0" smtClean="0"/>
              <a:t>Palermo Protocol to UN Convention Against Transnational Organized Crime, adopted in 2000.  </a:t>
            </a:r>
            <a:r>
              <a:rPr lang="en-US" dirty="0" err="1" smtClean="0"/>
              <a:t>Underenforced</a:t>
            </a:r>
            <a:r>
              <a:rPr lang="en-US" dirty="0" smtClean="0"/>
              <a:t>.</a:t>
            </a:r>
            <a:endParaRPr lang="en-US" dirty="0"/>
          </a:p>
        </p:txBody>
      </p:sp>
    </p:spTree>
    <p:extLst>
      <p:ext uri="{BB962C8B-B14F-4D97-AF65-F5344CB8AC3E}">
        <p14:creationId xmlns:p14="http://schemas.microsoft.com/office/powerpoint/2010/main" val="3039011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Issues in Refugee Situations</a:t>
            </a:r>
            <a:endParaRPr lang="en-US" dirty="0"/>
          </a:p>
        </p:txBody>
      </p:sp>
      <p:sp>
        <p:nvSpPr>
          <p:cNvPr id="3" name="Content Placeholder 2"/>
          <p:cNvSpPr>
            <a:spLocks noGrp="1"/>
          </p:cNvSpPr>
          <p:nvPr>
            <p:ph idx="1"/>
          </p:nvPr>
        </p:nvSpPr>
        <p:spPr/>
        <p:txBody>
          <a:bodyPr/>
          <a:lstStyle/>
          <a:p>
            <a:r>
              <a:rPr lang="en-US" dirty="0" smtClean="0"/>
              <a:t>Concern for education of children</a:t>
            </a:r>
          </a:p>
          <a:p>
            <a:r>
              <a:rPr lang="en-US" dirty="0" smtClean="0"/>
              <a:t>Healthcare</a:t>
            </a:r>
          </a:p>
          <a:p>
            <a:r>
              <a:rPr lang="en-US" dirty="0" smtClean="0"/>
              <a:t>Food and nutrition</a:t>
            </a:r>
          </a:p>
          <a:p>
            <a:r>
              <a:rPr lang="en-US" dirty="0" smtClean="0"/>
              <a:t>Shelter</a:t>
            </a:r>
          </a:p>
          <a:p>
            <a:r>
              <a:rPr lang="en-US" dirty="0" smtClean="0"/>
              <a:t>Return to normalcy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369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linked to religious beliefs</a:t>
            </a:r>
            <a:endParaRPr lang="en-US" dirty="0"/>
          </a:p>
        </p:txBody>
      </p:sp>
      <p:sp>
        <p:nvSpPr>
          <p:cNvPr id="3" name="Content Placeholder 2"/>
          <p:cNvSpPr>
            <a:spLocks noGrp="1"/>
          </p:cNvSpPr>
          <p:nvPr>
            <p:ph idx="1"/>
          </p:nvPr>
        </p:nvSpPr>
        <p:spPr/>
        <p:txBody>
          <a:bodyPr/>
          <a:lstStyle/>
          <a:p>
            <a:r>
              <a:rPr lang="en-US" dirty="0" smtClean="0"/>
              <a:t>Unequal succession rules under </a:t>
            </a:r>
            <a:r>
              <a:rPr lang="en-US" dirty="0" err="1" smtClean="0"/>
              <a:t>Shariah</a:t>
            </a:r>
            <a:endParaRPr lang="en-US" dirty="0" smtClean="0"/>
          </a:p>
          <a:p>
            <a:r>
              <a:rPr lang="en-US" dirty="0" smtClean="0"/>
              <a:t>Honor killing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38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CEDAW</a:t>
            </a:r>
            <a:endParaRPr lang="en-US" dirty="0"/>
          </a:p>
        </p:txBody>
      </p:sp>
      <p:sp>
        <p:nvSpPr>
          <p:cNvPr id="3" name="Content Placeholder 2"/>
          <p:cNvSpPr>
            <a:spLocks noGrp="1"/>
          </p:cNvSpPr>
          <p:nvPr>
            <p:ph idx="1"/>
          </p:nvPr>
        </p:nvSpPr>
        <p:spPr/>
        <p:txBody>
          <a:bodyPr/>
          <a:lstStyle/>
          <a:p>
            <a:r>
              <a:rPr lang="en-US" dirty="0" smtClean="0"/>
              <a:t>More reservations than virtually any other human rights treaty</a:t>
            </a:r>
          </a:p>
          <a:p>
            <a:r>
              <a:rPr lang="en-US" dirty="0" smtClean="0"/>
              <a:t>Article 5.  State parties shall take all appropriate measures:</a:t>
            </a:r>
          </a:p>
          <a:p>
            <a:r>
              <a:rPr lang="en-US" dirty="0"/>
              <a:t>(a)    To modify the social and cultural patterns of conduct of men and women, with a view to achieving the elimination of prejudices and customary and all other practices which are based on the idea of the inferiority or the superiority of either of the sexes or on stereotyped roles for men and women; </a:t>
            </a:r>
            <a:br>
              <a:rPr lang="en-US" dirty="0"/>
            </a:br>
            <a:r>
              <a:rPr lang="en-US" dirty="0"/>
              <a:t>(b)    To ensure that family education includes a proper understanding of maternity as a social function and the recognition of the common responsibility of men and women in the upbringing and development of their children, it being understood that the interest of the children is the primordial consideration in all cases.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570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linked to religious beliefs</a:t>
            </a:r>
            <a:endParaRPr lang="en-US" dirty="0"/>
          </a:p>
        </p:txBody>
      </p:sp>
      <p:sp>
        <p:nvSpPr>
          <p:cNvPr id="3" name="Content Placeholder 2"/>
          <p:cNvSpPr>
            <a:spLocks noGrp="1"/>
          </p:cNvSpPr>
          <p:nvPr>
            <p:ph idx="1"/>
          </p:nvPr>
        </p:nvSpPr>
        <p:spPr/>
        <p:txBody>
          <a:bodyPr/>
          <a:lstStyle/>
          <a:p>
            <a:r>
              <a:rPr lang="en-US" dirty="0" smtClean="0"/>
              <a:t>Unequal succession rules under </a:t>
            </a:r>
            <a:r>
              <a:rPr lang="en-US" dirty="0" err="1" smtClean="0"/>
              <a:t>Shariah</a:t>
            </a:r>
            <a:endParaRPr lang="en-US" dirty="0" smtClean="0"/>
          </a:p>
          <a:p>
            <a:r>
              <a:rPr lang="en-US" dirty="0" smtClean="0"/>
              <a:t>Honor killing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366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CEDAW Article 5</a:t>
            </a:r>
            <a:endParaRPr lang="en-US" dirty="0"/>
          </a:p>
        </p:txBody>
      </p:sp>
      <p:sp>
        <p:nvSpPr>
          <p:cNvPr id="4" name="Rectangle 1"/>
          <p:cNvSpPr>
            <a:spLocks noGrp="1" noChangeArrowheads="1"/>
          </p:cNvSpPr>
          <p:nvPr>
            <p:ph idx="1"/>
          </p:nvPr>
        </p:nvSpPr>
        <p:spPr bwMode="auto">
          <a:xfrm>
            <a:off x="132522" y="1745903"/>
            <a:ext cx="7924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States Parties shall take all appropriate measures:</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To modify the social and cultural patterns of conduct of men and women, with a view to achieving the elimination of prejudices and customary and all other practices which are based on the idea of the inferiority or the superiority of either of the sexes or on stereotyped roles for men and women; </a:t>
            </a:r>
            <a:b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    To ensure that family education includes a proper understanding of maternity as a social function and the recognition of the common responsibility of men and women in the upbringing and development of their children, it being understood that the interest of the children is the primordial consideration in all cases. </a:t>
            </a:r>
          </a:p>
        </p:txBody>
      </p:sp>
    </p:spTree>
    <p:extLst>
      <p:ext uri="{BB962C8B-B14F-4D97-AF65-F5344CB8AC3E}">
        <p14:creationId xmlns:p14="http://schemas.microsoft.com/office/powerpoint/2010/main" val="351765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CEDAW Article 16</a:t>
            </a:r>
            <a:endParaRPr lang="en-US" dirty="0"/>
          </a:p>
        </p:txBody>
      </p:sp>
      <p:sp>
        <p:nvSpPr>
          <p:cNvPr id="4" name="Rectangle 1"/>
          <p:cNvSpPr>
            <a:spLocks noGrp="1" noChangeArrowheads="1"/>
          </p:cNvSpPr>
          <p:nvPr>
            <p:ph idx="1"/>
          </p:nvPr>
        </p:nvSpPr>
        <p:spPr bwMode="auto">
          <a:xfrm>
            <a:off x="457200" y="1599846"/>
            <a:ext cx="76226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    States Parties shall take all appropriate measures to eliminate discrimination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against women in all matters relating to marriage and family relations and 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particular shall ensure, on a basis of equality of men and women:</a:t>
            </a: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The same right to enter into marriage; </a:t>
            </a:r>
            <a:b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    The same right freely to choose a spouse and to enter into marriage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only with their free and full consent; </a:t>
            </a:r>
            <a:b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    The same rights and responsibilities during marriage and at its dissolution; </a:t>
            </a:r>
            <a:b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    The same rights and responsibilities as parents, irrespective of their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marital status, in matters relating to their children; in all cases the interests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of the children shall be paramount; . . .  </a:t>
            </a:r>
            <a:b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    The same rights and responsibilities with regard to guardianship,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wardship</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trusteeship and adoption of children, or similar institutions where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these concepts exist in national legislation; in all cases the interests of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children shall be paramount; . . .  </a:t>
            </a:r>
            <a:b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    The same rights for both spouses in respect of the ownership, acquisition,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management, administration, enjoyment and disposition of property whether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free of charge or for a valuable consideration.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34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Ambivalence of Religious Attitudes</a:t>
            </a:r>
            <a:endParaRPr lang="en-US" sz="4000" dirty="0"/>
          </a:p>
        </p:txBody>
      </p:sp>
      <p:sp>
        <p:nvSpPr>
          <p:cNvPr id="3" name="Content Placeholder 2"/>
          <p:cNvSpPr>
            <a:spLocks noGrp="1"/>
          </p:cNvSpPr>
          <p:nvPr>
            <p:ph idx="1"/>
          </p:nvPr>
        </p:nvSpPr>
        <p:spPr/>
        <p:txBody>
          <a:bodyPr/>
          <a:lstStyle/>
          <a:p>
            <a:r>
              <a:rPr lang="en-US" dirty="0" smtClean="0"/>
              <a:t>Religious traditions support core notions of human rights.</a:t>
            </a:r>
          </a:p>
          <a:p>
            <a:r>
              <a:rPr lang="en-US" dirty="0" smtClean="0"/>
              <a:t>But, the rhetoric of rights has often been leveled against religious traditions.</a:t>
            </a:r>
          </a:p>
          <a:p>
            <a:r>
              <a:rPr lang="en-US" dirty="0" smtClean="0"/>
              <a:t>The “ambivalence of the sacred” results in differing attitudes toward religion, matched by different responses</a:t>
            </a:r>
          </a:p>
          <a:p>
            <a:pPr lvl="1"/>
            <a:r>
              <a:rPr lang="en-US" dirty="0" smtClean="0"/>
              <a:t>Attitude of Catholic Church to human rights rhetoric after French Revolution</a:t>
            </a:r>
          </a:p>
          <a:p>
            <a:pPr lvl="1"/>
            <a:r>
              <a:rPr lang="en-US" dirty="0" smtClean="0"/>
              <a:t>Response of Muslims in many parts of the world</a:t>
            </a:r>
          </a:p>
          <a:p>
            <a:pPr lvl="1"/>
            <a:r>
              <a:rPr lang="en-US" dirty="0" smtClean="0"/>
              <a:t>Where human rights are experienced as an attack on religion, human rights lose credibility in the religious community attacked.</a:t>
            </a:r>
          </a:p>
          <a:p>
            <a:pPr lvl="1"/>
            <a:r>
              <a:rPr lang="en-US" dirty="0" smtClean="0"/>
              <a:t>Where resources within religious traditions are shown to support human rights precepts, support for those precepts is strengthened.</a:t>
            </a:r>
            <a:endParaRPr lang="en-US" dirty="0"/>
          </a:p>
        </p:txBody>
      </p:sp>
      <p:pic>
        <p:nvPicPr>
          <p:cNvPr id="1126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a:t>
            </a:r>
            <a:endParaRPr lang="en-US" dirty="0"/>
          </a:p>
        </p:txBody>
      </p:sp>
      <p:sp>
        <p:nvSpPr>
          <p:cNvPr id="3" name="Content Placeholder 2"/>
          <p:cNvSpPr>
            <a:spLocks noGrp="1"/>
          </p:cNvSpPr>
          <p:nvPr>
            <p:ph idx="1"/>
          </p:nvPr>
        </p:nvSpPr>
        <p:spPr/>
        <p:txBody>
          <a:bodyPr/>
          <a:lstStyle/>
          <a:p>
            <a:r>
              <a:rPr lang="en-US" dirty="0" smtClean="0"/>
              <a:t>Where possible, find ways to accommodate religious difference.</a:t>
            </a:r>
          </a:p>
          <a:p>
            <a:r>
              <a:rPr lang="en-US" dirty="0" smtClean="0"/>
              <a:t>Remember that religious rights have profound significance, and should only be overridden by the most serious considerations.</a:t>
            </a:r>
          </a:p>
          <a:p>
            <a:r>
              <a:rPr lang="en-US" dirty="0" smtClean="0"/>
              <a:t>Find a less restrictive alternative when possible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138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smtClean="0"/>
              <a:t>Examples:</a:t>
            </a:r>
            <a:endParaRPr lang="en-US" dirty="0"/>
          </a:p>
        </p:txBody>
      </p:sp>
      <p:sp>
        <p:nvSpPr>
          <p:cNvPr id="3" name="Content Placeholder 2"/>
          <p:cNvSpPr>
            <a:spLocks noGrp="1"/>
          </p:cNvSpPr>
          <p:nvPr>
            <p:ph idx="1"/>
          </p:nvPr>
        </p:nvSpPr>
        <p:spPr>
          <a:xfrm>
            <a:off x="304800" y="1066800"/>
            <a:ext cx="7620000" cy="5410200"/>
          </a:xfrm>
        </p:spPr>
        <p:txBody>
          <a:bodyPr/>
          <a:lstStyle/>
          <a:p>
            <a:r>
              <a:rPr lang="en-US" dirty="0" smtClean="0"/>
              <a:t>Martha </a:t>
            </a:r>
            <a:r>
              <a:rPr lang="en-US" dirty="0" err="1" smtClean="0"/>
              <a:t>Minow</a:t>
            </a:r>
            <a:r>
              <a:rPr lang="en-US" dirty="0" smtClean="0"/>
              <a:t>—now Dean of Harvard Law School.  </a:t>
            </a:r>
          </a:p>
          <a:p>
            <a:r>
              <a:rPr lang="en-US" sz="2000" dirty="0"/>
              <a:t>Humility is of course a virtue within many religious traditions. It is also central to the liberal commitment at the core of constitutional democracy, though less commonly so seen. The virtue of tolerance at the heart of freedom of speech depends on acknowledging that our truths may be wrong, and should be tested in the marketplace of ideas. </a:t>
            </a:r>
            <a:r>
              <a:rPr lang="en-US" sz="2000" dirty="0" smtClean="0"/>
              <a:t>. . . Might </a:t>
            </a:r>
            <a:r>
              <a:rPr lang="en-US" sz="2000" dirty="0"/>
              <a:t>a gesture of humility offer a thread of commonality even between religious people confident of their faith and civil rights advocates and enforcers, confident of theirs? Respect for the opposing side means not presuming bad faith or idiocy motivates the opponents. Flexibility requires listening and refraining from equating principled views with a required outcome. Humility does not mean self-doubt or doubt about principle, but it does involve restraint and making room for open and respectful exploration of the other point of view</a:t>
            </a:r>
            <a:r>
              <a:rPr lang="en-US" sz="2000" dirty="0" smtClean="0"/>
              <a:t>. . . . </a:t>
            </a:r>
            <a:r>
              <a:rPr lang="en-US" sz="2000" b="1" dirty="0" smtClean="0"/>
              <a:t>It is in the open and respectful exploration of other points of view that negotiations can identify new, enlarged options.</a:t>
            </a:r>
            <a:endParaRPr lang="en-US" sz="2000" b="1"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225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096962"/>
          </a:xfrm>
        </p:spPr>
        <p:txBody>
          <a:bodyPr/>
          <a:lstStyle/>
          <a:p>
            <a:pPr algn="ctr"/>
            <a:r>
              <a:rPr lang="en-US" sz="3600" dirty="0" smtClean="0"/>
              <a:t>UN Special Rapporteur Heiner Bielefeldt: </a:t>
            </a:r>
            <a:br>
              <a:rPr lang="en-US" sz="3600" dirty="0" smtClean="0"/>
            </a:br>
            <a:r>
              <a:rPr lang="en-US" sz="3600" dirty="0" smtClean="0"/>
              <a:t>Gender Report</a:t>
            </a:r>
            <a:endParaRPr lang="en-US" sz="3600" dirty="0"/>
          </a:p>
        </p:txBody>
      </p:sp>
      <p:sp>
        <p:nvSpPr>
          <p:cNvPr id="3" name="Content Placeholder 2"/>
          <p:cNvSpPr>
            <a:spLocks noGrp="1"/>
          </p:cNvSpPr>
          <p:nvPr>
            <p:ph idx="1"/>
          </p:nvPr>
        </p:nvSpPr>
        <p:spPr/>
        <p:txBody>
          <a:bodyPr/>
          <a:lstStyle/>
          <a:p>
            <a:r>
              <a:rPr lang="en-US" dirty="0" smtClean="0"/>
              <a:t>Reminder that </a:t>
            </a:r>
            <a:r>
              <a:rPr lang="en-US" dirty="0" err="1" smtClean="0"/>
              <a:t>FoRB</a:t>
            </a:r>
            <a:r>
              <a:rPr lang="en-US" dirty="0" smtClean="0"/>
              <a:t> and gender rights are not necessarily in conflict, and in many areas are mutually supportive</a:t>
            </a:r>
          </a:p>
          <a:p>
            <a:r>
              <a:rPr lang="en-US" dirty="0" smtClean="0"/>
              <a:t>Need for a “holistic perspective” that recognizes that “[a]</a:t>
            </a:r>
            <a:r>
              <a:rPr lang="en-US" dirty="0" err="1" smtClean="0"/>
              <a:t>ll</a:t>
            </a:r>
            <a:r>
              <a:rPr lang="en-US" dirty="0" smtClean="0"/>
              <a:t> human rights are universal, indivisible and interdependent and interrelated.” </a:t>
            </a:r>
          </a:p>
          <a:p>
            <a:r>
              <a:rPr lang="en-US" dirty="0" smtClean="0"/>
              <a:t>While norms may clash with respect to concrete issues, it is a mistake to assume that that is a thoroughgoing clash at the abstract level.  </a:t>
            </a:r>
          </a:p>
          <a:p>
            <a:r>
              <a:rPr lang="en-US" dirty="0" smtClean="0"/>
              <a:t>Human rights norms protect people with differing beliefs, not the differing beliefs themselves.  </a:t>
            </a:r>
          </a:p>
          <a:p>
            <a:r>
              <a:rPr lang="en-US" dirty="0" err="1" smtClean="0"/>
              <a:t>FoRB</a:t>
            </a:r>
            <a:r>
              <a:rPr lang="en-US" dirty="0" smtClean="0"/>
              <a:t> opens religious traditions to questions and debates, which can result in more gender sensitive interpretation of texts.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123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Report continued:</a:t>
            </a:r>
            <a:endParaRPr lang="en-US" dirty="0"/>
          </a:p>
        </p:txBody>
      </p:sp>
      <p:sp>
        <p:nvSpPr>
          <p:cNvPr id="3" name="Content Placeholder 2"/>
          <p:cNvSpPr>
            <a:spLocks noGrp="1"/>
          </p:cNvSpPr>
          <p:nvPr>
            <p:ph idx="1"/>
          </p:nvPr>
        </p:nvSpPr>
        <p:spPr/>
        <p:txBody>
          <a:bodyPr/>
          <a:lstStyle/>
          <a:p>
            <a:r>
              <a:rPr lang="en-US" dirty="0" smtClean="0"/>
              <a:t>Anti-discrimination norms may collide with autonomy of religious communities in their internal affairs. Need for empirical precision, communicative openness, and normative diligence with a view to doing justice to all human rights claims involved.</a:t>
            </a:r>
          </a:p>
          <a:p>
            <a:r>
              <a:rPr lang="en-US" dirty="0" smtClean="0"/>
              <a:t>Female genital mutilation, forced marriage, honor killings, enforced ritual prostitution, or denying girls rights to education:  where limitation provisions apply, a religious defense is not sufficient. “It can no longer be taboo to demand that women’s rights take priority over intolerant beliefs used to justify gender discrimination.”</a:t>
            </a:r>
          </a:p>
          <a:p>
            <a:r>
              <a:rPr lang="en-US" dirty="0" smtClean="0"/>
              <a:t>Forced conversion and forced marriage:  need to avoid forcing women to choose either their religion or freedom and equality.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241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Hobby Lobby and Recent Cases</a:t>
            </a:r>
            <a:endParaRPr lang="en-US" dirty="0"/>
          </a:p>
        </p:txBody>
      </p:sp>
      <p:sp>
        <p:nvSpPr>
          <p:cNvPr id="3" name="Content Placeholder 2"/>
          <p:cNvSpPr>
            <a:spLocks noGrp="1"/>
          </p:cNvSpPr>
          <p:nvPr>
            <p:ph idx="1"/>
          </p:nvPr>
        </p:nvSpPr>
        <p:spPr/>
        <p:txBody>
          <a:bodyPr/>
          <a:lstStyle/>
          <a:p>
            <a:r>
              <a:rPr lang="en-US" dirty="0" smtClean="0"/>
              <a:t>Portrayed in media as corporations trying to control bedroom practices of female employees.</a:t>
            </a:r>
          </a:p>
          <a:p>
            <a:r>
              <a:rPr lang="en-US" dirty="0" smtClean="0"/>
              <a:t>In fact, a very narrow decision, holding that were it is possible both to respect the conscientious beliefs of a closely held corporation AND assure women contraceptive care they desire, religious freedom requires approval of this less restrictive alternative.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98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8505721" cy="655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261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Children’s Rights: Children, Parents and the Family</a:t>
            </a:r>
            <a:endParaRPr lang="en-US" dirty="0"/>
          </a:p>
        </p:txBody>
      </p:sp>
      <p:sp>
        <p:nvSpPr>
          <p:cNvPr id="3" name="Content Placeholder 2"/>
          <p:cNvSpPr>
            <a:spLocks noGrp="1"/>
          </p:cNvSpPr>
          <p:nvPr>
            <p:ph idx="1"/>
          </p:nvPr>
        </p:nvSpPr>
        <p:spPr/>
        <p:txBody>
          <a:bodyPr/>
          <a:lstStyle/>
          <a:p>
            <a:r>
              <a:rPr lang="en-US" dirty="0" smtClean="0"/>
              <a:t>The CRC is the most widely ratified of all the Human Rights Conventions.  The United States is the only country to have refused ratification.</a:t>
            </a:r>
          </a:p>
          <a:p>
            <a:r>
              <a:rPr lang="en-US" dirty="0" smtClean="0"/>
              <a:t>Fears of insensitive interpretation lie behind non-ratification</a:t>
            </a:r>
          </a:p>
          <a:p>
            <a:r>
              <a:rPr lang="en-US" dirty="0" smtClean="0"/>
              <a:t>Holistic interpretation could resolve worries.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657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about CRC</a:t>
            </a:r>
            <a:endParaRPr lang="en-US" dirty="0"/>
          </a:p>
        </p:txBody>
      </p:sp>
      <p:sp>
        <p:nvSpPr>
          <p:cNvPr id="3" name="Content Placeholder 2"/>
          <p:cNvSpPr>
            <a:spLocks noGrp="1"/>
          </p:cNvSpPr>
          <p:nvPr>
            <p:ph idx="1"/>
          </p:nvPr>
        </p:nvSpPr>
        <p:spPr>
          <a:xfrm>
            <a:off x="440473" y="1066800"/>
            <a:ext cx="7620000" cy="5334000"/>
          </a:xfrm>
        </p:spPr>
        <p:txBody>
          <a:bodyPr/>
          <a:lstStyle/>
          <a:p>
            <a:r>
              <a:rPr lang="en-US" dirty="0" smtClean="0"/>
              <a:t>Two mutually supportive but potentially clashing views run through American legal tradition.  </a:t>
            </a:r>
          </a:p>
          <a:p>
            <a:pPr lvl="1"/>
            <a:r>
              <a:rPr lang="en-US" dirty="0" smtClean="0"/>
              <a:t>The Individual Tradition</a:t>
            </a:r>
          </a:p>
          <a:p>
            <a:pPr lvl="2"/>
            <a:r>
              <a:rPr lang="en-US" dirty="0" smtClean="0"/>
              <a:t>Movement toward political autonomy</a:t>
            </a:r>
          </a:p>
          <a:p>
            <a:pPr lvl="2"/>
            <a:r>
              <a:rPr lang="en-US" dirty="0" smtClean="0"/>
              <a:t>But until 1960s, children were excluded because of insufficient capacity</a:t>
            </a:r>
          </a:p>
          <a:p>
            <a:pPr lvl="1"/>
            <a:r>
              <a:rPr lang="en-US" dirty="0" smtClean="0"/>
              <a:t>The Family Tradition</a:t>
            </a:r>
          </a:p>
          <a:p>
            <a:pPr lvl="2"/>
            <a:r>
              <a:rPr lang="en-US" dirty="0" smtClean="0"/>
              <a:t>Family had responsibility for educating and caring for the young</a:t>
            </a:r>
          </a:p>
          <a:p>
            <a:pPr lvl="2"/>
            <a:r>
              <a:rPr lang="en-US" dirty="0" smtClean="0"/>
              <a:t>Unit of older societies was not the individual, but the family</a:t>
            </a:r>
          </a:p>
          <a:p>
            <a:pPr lvl="2"/>
            <a:r>
              <a:rPr lang="en-US" dirty="0" smtClean="0"/>
              <a:t>Common law assumed family was the basic social, economic and political unit</a:t>
            </a:r>
          </a:p>
          <a:p>
            <a:pPr lvl="2"/>
            <a:r>
              <a:rPr lang="en-US" dirty="0" smtClean="0"/>
              <a:t>Origins of parental rights viewed as more fundamental than property rights, and carried higher levels of responsibility</a:t>
            </a:r>
          </a:p>
          <a:p>
            <a:pPr lvl="2"/>
            <a:r>
              <a:rPr lang="en-US" dirty="0" smtClean="0"/>
              <a:t>Constitutional Rights of Parents</a:t>
            </a:r>
          </a:p>
          <a:p>
            <a:pPr lvl="2"/>
            <a:r>
              <a:rPr lang="en-US" dirty="0" smtClean="0"/>
              <a:t>Protecting children against abuse</a:t>
            </a:r>
          </a:p>
          <a:p>
            <a:pPr lvl="2"/>
            <a:r>
              <a:rPr lang="en-US" dirty="0" smtClean="0"/>
              <a:t>Concern about excessive state intervention in the family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8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Hazards of Abandoning Children to Their Rights</a:t>
            </a:r>
            <a:endParaRPr lang="en-US" dirty="0"/>
          </a:p>
        </p:txBody>
      </p:sp>
      <p:sp>
        <p:nvSpPr>
          <p:cNvPr id="3" name="Content Placeholder 2"/>
          <p:cNvSpPr>
            <a:spLocks noGrp="1"/>
          </p:cNvSpPr>
          <p:nvPr>
            <p:ph idx="1"/>
          </p:nvPr>
        </p:nvSpPr>
        <p:spPr/>
        <p:txBody>
          <a:bodyPr/>
          <a:lstStyle/>
          <a:p>
            <a:r>
              <a:rPr lang="en-US" dirty="0" smtClean="0"/>
              <a:t>Tendency to simply assume children’s rights are essentially incipient adult rights—adults in miniature</a:t>
            </a:r>
          </a:p>
          <a:p>
            <a:r>
              <a:rPr lang="en-US" dirty="0" smtClean="0"/>
              <a:t>Apply rights rhetoric without sufficient adjustment</a:t>
            </a:r>
          </a:p>
          <a:p>
            <a:r>
              <a:rPr lang="en-US" dirty="0" smtClean="0"/>
              <a:t>Children benefit from strong relationship with parents.</a:t>
            </a:r>
          </a:p>
          <a:p>
            <a:r>
              <a:rPr lang="en-US" dirty="0" smtClean="0"/>
              <a:t>‘Liberating’ them from matrix of family life can be detrimental</a:t>
            </a:r>
          </a:p>
          <a:p>
            <a:r>
              <a:rPr lang="en-US" dirty="0" smtClean="0"/>
              <a:t>Who is best situated to assess “best interests of the child”—parents, or state officials?</a:t>
            </a:r>
          </a:p>
          <a:p>
            <a:r>
              <a:rPr lang="en-US" dirty="0" smtClean="0"/>
              <a:t>Distinction between rights of protection and rights of choice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283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of protection: </a:t>
            </a:r>
          </a:p>
        </p:txBody>
      </p:sp>
      <p:sp>
        <p:nvSpPr>
          <p:cNvPr id="3" name="Content Placeholder 2"/>
          <p:cNvSpPr>
            <a:spLocks noGrp="1"/>
          </p:cNvSpPr>
          <p:nvPr>
            <p:ph idx="1"/>
          </p:nvPr>
        </p:nvSpPr>
        <p:spPr/>
        <p:txBody>
          <a:bodyPr/>
          <a:lstStyle/>
          <a:p>
            <a:r>
              <a:rPr lang="en-US" sz="2800" dirty="0" smtClean="0"/>
              <a:t>protections </a:t>
            </a:r>
            <a:r>
              <a:rPr lang="en-US" sz="2800" dirty="0"/>
              <a:t>against abuse, abandonment, neglect</a:t>
            </a:r>
          </a:p>
          <a:p>
            <a:r>
              <a:rPr lang="en-US" sz="2800" dirty="0"/>
              <a:t>Right not to be imprisoned without due process</a:t>
            </a:r>
          </a:p>
          <a:p>
            <a:r>
              <a:rPr lang="en-US" sz="2800" dirty="0"/>
              <a:t>Rights to property</a:t>
            </a:r>
          </a:p>
          <a:p>
            <a:r>
              <a:rPr lang="en-US" sz="2800" dirty="0"/>
              <a:t>Rights to physical protection</a:t>
            </a:r>
          </a:p>
          <a:p>
            <a:r>
              <a:rPr lang="en-US" sz="2800" dirty="0"/>
              <a:t>Right to education</a:t>
            </a:r>
          </a:p>
          <a:p>
            <a:r>
              <a:rPr lang="en-US" sz="2800" dirty="0"/>
              <a:t>Juvenile justice system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28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Need for Wise and Sensitive Religious Voices Addressing Human Rights Issues</a:t>
            </a:r>
            <a:endParaRPr lang="en-US" sz="3600" dirty="0"/>
          </a:p>
        </p:txBody>
      </p:sp>
      <p:sp>
        <p:nvSpPr>
          <p:cNvPr id="3" name="Content Placeholder 2"/>
          <p:cNvSpPr>
            <a:spLocks noGrp="1"/>
          </p:cNvSpPr>
          <p:nvPr>
            <p:ph idx="1"/>
          </p:nvPr>
        </p:nvSpPr>
        <p:spPr/>
        <p:txBody>
          <a:bodyPr/>
          <a:lstStyle/>
          <a:p>
            <a:r>
              <a:rPr lang="en-US" dirty="0"/>
              <a:t>N</a:t>
            </a:r>
            <a:r>
              <a:rPr lang="en-US" dirty="0" smtClean="0"/>
              <a:t>eed to find ways that accommodate distinctive religious concerns and beliefs while respecting others.  </a:t>
            </a:r>
          </a:p>
          <a:p>
            <a:r>
              <a:rPr lang="en-US" dirty="0" smtClean="0"/>
              <a:t>Need to promote mutual understanding.</a:t>
            </a:r>
          </a:p>
          <a:p>
            <a:r>
              <a:rPr lang="en-US" dirty="0" smtClean="0"/>
              <a:t>Need to find ways that people with very different beliefs can live together in peace.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250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of Choice</a:t>
            </a:r>
            <a:endParaRPr lang="en-US" dirty="0"/>
          </a:p>
        </p:txBody>
      </p:sp>
      <p:sp>
        <p:nvSpPr>
          <p:cNvPr id="3" name="Content Placeholder 2"/>
          <p:cNvSpPr>
            <a:spLocks noGrp="1"/>
          </p:cNvSpPr>
          <p:nvPr>
            <p:ph idx="1"/>
          </p:nvPr>
        </p:nvSpPr>
        <p:spPr/>
        <p:txBody>
          <a:bodyPr/>
          <a:lstStyle/>
          <a:p>
            <a:r>
              <a:rPr lang="en-US" dirty="0" smtClean="0"/>
              <a:t>Abortion (where health of teenage mother is not at risk)</a:t>
            </a:r>
          </a:p>
          <a:p>
            <a:r>
              <a:rPr lang="en-US" dirty="0" smtClean="0"/>
              <a:t>Desire to leave family on grounds of incompatibility (no evidence of abuse)</a:t>
            </a:r>
          </a:p>
          <a:p>
            <a:r>
              <a:rPr lang="en-US" dirty="0" smtClean="0"/>
              <a:t>Choice rights involve those with serious long-term consequences that have traditionally required parental approval</a:t>
            </a:r>
          </a:p>
          <a:p>
            <a:r>
              <a:rPr lang="en-US" dirty="0" smtClean="0"/>
              <a:t>Evolving capacity needs to be taken into account, but allowing premature choices may have lifelong unfortunate effects.</a:t>
            </a:r>
          </a:p>
          <a:p>
            <a:r>
              <a:rPr lang="en-US" dirty="0" smtClean="0"/>
              <a:t>Rights to special treatment to protect minors from their own immaturity and to optimize development of mature capacities that are in their best interests.</a:t>
            </a:r>
          </a:p>
          <a:p>
            <a:r>
              <a:rPr lang="en-US" dirty="0" smtClean="0"/>
              <a:t>Presumption that capacity exists when it does not can result in abandonment of protections otherwise available.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437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Children’s Rights</a:t>
            </a:r>
            <a:endParaRPr lang="en-US" dirty="0"/>
          </a:p>
        </p:txBody>
      </p:sp>
      <p:sp>
        <p:nvSpPr>
          <p:cNvPr id="3" name="Content Placeholder 2"/>
          <p:cNvSpPr>
            <a:spLocks noGrp="1"/>
          </p:cNvSpPr>
          <p:nvPr>
            <p:ph idx="1"/>
          </p:nvPr>
        </p:nvSpPr>
        <p:spPr/>
        <p:txBody>
          <a:bodyPr/>
          <a:lstStyle/>
          <a:p>
            <a:r>
              <a:rPr lang="en-US" dirty="0" smtClean="0"/>
              <a:t>ICCPR Art. 18(4):  </a:t>
            </a:r>
            <a:r>
              <a:rPr lang="en-US" dirty="0"/>
              <a:t>The States Parties to the present Covenant </a:t>
            </a:r>
            <a:r>
              <a:rPr lang="en-US" b="1" dirty="0"/>
              <a:t>undertake to have respect for the liberty of parents </a:t>
            </a:r>
            <a:r>
              <a:rPr lang="en-US" dirty="0"/>
              <a:t>and, when applicable, legal guardians to ensure the religious and moral education of their children in conformity with their own convictions</a:t>
            </a:r>
            <a:r>
              <a:rPr lang="en-US" dirty="0" smtClean="0"/>
              <a:t>.</a:t>
            </a:r>
          </a:p>
          <a:p>
            <a:r>
              <a:rPr lang="en-US" dirty="0" smtClean="0"/>
              <a:t>CRC Art. 14:</a:t>
            </a:r>
          </a:p>
          <a:p>
            <a:r>
              <a:rPr lang="en-US" dirty="0"/>
              <a:t>1 States Parties shall respect the right of the child to freedom of thought, conscience and religion</a:t>
            </a:r>
            <a:r>
              <a:rPr lang="en-US" dirty="0" smtClean="0"/>
              <a:t>.</a:t>
            </a:r>
          </a:p>
          <a:p>
            <a:r>
              <a:rPr lang="en-US" dirty="0" smtClean="0"/>
              <a:t>2</a:t>
            </a:r>
            <a:r>
              <a:rPr lang="en-US" dirty="0"/>
              <a:t>. State Parties shall respect the rights and duties of the parents and, when applicable, legal guardians, to provide direction to the child in the exercise of his or her right in a manner </a:t>
            </a:r>
            <a:r>
              <a:rPr lang="en-US" b="1" dirty="0"/>
              <a:t>consistent with the evolving capacities of the child.</a:t>
            </a:r>
            <a:br>
              <a:rPr lang="en-US" b="1" dirty="0"/>
            </a:br>
            <a:r>
              <a:rPr lang="en-US" dirty="0"/>
              <a:t>3. </a:t>
            </a:r>
            <a:r>
              <a:rPr lang="en-US" dirty="0" smtClean="0"/>
              <a:t>(same as Art. 18(3):  Limitations.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835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Concerns</a:t>
            </a:r>
            <a:endParaRPr lang="en-US" dirty="0"/>
          </a:p>
        </p:txBody>
      </p:sp>
      <p:sp>
        <p:nvSpPr>
          <p:cNvPr id="3" name="Content Placeholder 2"/>
          <p:cNvSpPr>
            <a:spLocks noGrp="1"/>
          </p:cNvSpPr>
          <p:nvPr>
            <p:ph idx="1"/>
          </p:nvPr>
        </p:nvSpPr>
        <p:spPr/>
        <p:txBody>
          <a:bodyPr/>
          <a:lstStyle/>
          <a:p>
            <a:r>
              <a:rPr lang="en-US" dirty="0" smtClean="0"/>
              <a:t>Unanticipated consequences of legal reform</a:t>
            </a:r>
          </a:p>
          <a:p>
            <a:r>
              <a:rPr lang="en-US" dirty="0" smtClean="0"/>
              <a:t>No fault divorce:</a:t>
            </a:r>
          </a:p>
          <a:p>
            <a:pPr lvl="1"/>
            <a:r>
              <a:rPr lang="en-US" dirty="0" smtClean="0"/>
              <a:t>Intent was to spare children the trauma of living with fighting parents.  </a:t>
            </a:r>
          </a:p>
          <a:p>
            <a:pPr lvl="1"/>
            <a:r>
              <a:rPr lang="en-US" dirty="0" smtClean="0"/>
              <a:t>Result in many cases has been to leave them with a single mother trying to survive, but living below the poverty line.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210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Fear that Legitimate Parental Interests Will Be Overridden</a:t>
            </a:r>
            <a:endParaRPr lang="en-US" sz="4000" dirty="0"/>
          </a:p>
        </p:txBody>
      </p:sp>
      <p:sp>
        <p:nvSpPr>
          <p:cNvPr id="3" name="Content Placeholder 2"/>
          <p:cNvSpPr>
            <a:spLocks noGrp="1"/>
          </p:cNvSpPr>
          <p:nvPr>
            <p:ph idx="1"/>
          </p:nvPr>
        </p:nvSpPr>
        <p:spPr/>
        <p:txBody>
          <a:bodyPr/>
          <a:lstStyle/>
          <a:p>
            <a:r>
              <a:rPr lang="en-US" dirty="0" smtClean="0"/>
              <a:t>“Threat to freedom of belief no less grave when it comes from private orthodoxies, and injury from private coercion is no less grievous.”</a:t>
            </a:r>
          </a:p>
          <a:p>
            <a:r>
              <a:rPr lang="en-US" dirty="0" smtClean="0"/>
              <a:t>“The realm of intellect and spirit is invaded when children are forced to believe what other people believe, or kept from believing what other people do not believe, even if—and, perhaps, especially when—those “others” are their parents or religious mentors.”</a:t>
            </a:r>
          </a:p>
          <a:p>
            <a:r>
              <a:rPr lang="en-US" dirty="0" smtClean="0"/>
              <a:t>“It </a:t>
            </a:r>
            <a:r>
              <a:rPr lang="en-US" dirty="0"/>
              <a:t>is only natural for parents to want a child to embrace their values, to believe their beliefs, and the legal system, as it ought, leaves parents free to transmit their religious values; but parents abuse that freedom when they give children no real opportunity to embrace other values and to believe other </a:t>
            </a:r>
            <a:r>
              <a:rPr lang="en-US" dirty="0" smtClean="0"/>
              <a:t>beliefs.”   --Jeffrey Schulman, Who Owns the Soul of the Child?</a:t>
            </a:r>
          </a:p>
          <a:p>
            <a:pPr marL="11430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510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Difficulty</a:t>
            </a:r>
            <a:endParaRPr lang="en-US" dirty="0"/>
          </a:p>
        </p:txBody>
      </p:sp>
      <p:sp>
        <p:nvSpPr>
          <p:cNvPr id="3" name="Content Placeholder 2"/>
          <p:cNvSpPr>
            <a:spLocks noGrp="1"/>
          </p:cNvSpPr>
          <p:nvPr>
            <p:ph idx="1"/>
          </p:nvPr>
        </p:nvSpPr>
        <p:spPr/>
        <p:txBody>
          <a:bodyPr/>
          <a:lstStyle/>
          <a:p>
            <a:r>
              <a:rPr lang="en-US" dirty="0" smtClean="0"/>
              <a:t>One may be in a better position to evaluate deep commitment if one has experienced a deep commitment of one’s own.</a:t>
            </a:r>
          </a:p>
          <a:p>
            <a:r>
              <a:rPr lang="en-US" dirty="0" smtClean="0"/>
              <a:t>Overlooks legitimate expressive interests of parents.</a:t>
            </a:r>
          </a:p>
          <a:p>
            <a:r>
              <a:rPr lang="en-US" dirty="0" smtClean="0"/>
              <a:t>Just as one learns grammar of a language by being immersed and educated in it, so one learns the grammar of religion by immersion.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890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Suspension of Parental Rights During Custody Proceedings</a:t>
            </a:r>
            <a:endParaRPr lang="en-US" sz="4000" dirty="0"/>
          </a:p>
        </p:txBody>
      </p:sp>
      <p:sp>
        <p:nvSpPr>
          <p:cNvPr id="3" name="Content Placeholder 2"/>
          <p:cNvSpPr>
            <a:spLocks noGrp="1"/>
          </p:cNvSpPr>
          <p:nvPr>
            <p:ph idx="1"/>
          </p:nvPr>
        </p:nvSpPr>
        <p:spPr/>
        <p:txBody>
          <a:bodyPr/>
          <a:lstStyle/>
          <a:p>
            <a:r>
              <a:rPr lang="en-US" dirty="0" smtClean="0"/>
              <a:t>Determination of custody while divorce proceedings are under way.</a:t>
            </a:r>
          </a:p>
          <a:p>
            <a:r>
              <a:rPr lang="en-US" dirty="0" smtClean="0"/>
              <a:t>Custody, like property involves a cluster of rights.</a:t>
            </a:r>
          </a:p>
          <a:p>
            <a:r>
              <a:rPr lang="en-US" dirty="0" smtClean="0"/>
              <a:t>Often, custody is assigned to one of the parents pending the outcome of litigation.  While this tends to have significant effect on the outcome, the decision is often made without proof that there is a compelling need to cut off one parent’s rights.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43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a:t>
            </a:r>
            <a:r>
              <a:rPr lang="en-US" dirty="0" err="1" smtClean="0"/>
              <a:t>Parens</a:t>
            </a:r>
            <a:r>
              <a:rPr lang="en-US" dirty="0" smtClean="0"/>
              <a:t> </a:t>
            </a:r>
            <a:r>
              <a:rPr lang="en-US" dirty="0" err="1" smtClean="0"/>
              <a:t>Patriae</a:t>
            </a:r>
            <a:r>
              <a:rPr lang="en-US" dirty="0" smtClean="0"/>
              <a:t> Interest</a:t>
            </a:r>
            <a:endParaRPr lang="en-US" dirty="0"/>
          </a:p>
        </p:txBody>
      </p:sp>
      <p:sp>
        <p:nvSpPr>
          <p:cNvPr id="3" name="Content Placeholder 2"/>
          <p:cNvSpPr>
            <a:spLocks noGrp="1"/>
          </p:cNvSpPr>
          <p:nvPr>
            <p:ph idx="1"/>
          </p:nvPr>
        </p:nvSpPr>
        <p:spPr/>
        <p:txBody>
          <a:bodyPr/>
          <a:lstStyle/>
          <a:p>
            <a:r>
              <a:rPr lang="en-US" dirty="0" smtClean="0"/>
              <a:t>Classical interpretation: fundamental right to determine care and custody of the child resides with state and not with parents.  Parents are trustees of state’s interest.</a:t>
            </a:r>
          </a:p>
          <a:p>
            <a:pPr lvl="1"/>
            <a:r>
              <a:rPr lang="en-US" dirty="0" smtClean="0"/>
              <a:t>Limitations on parental interest suggest state might be ultimate rights holder.  State is the trustor, parent the trustee, and child the beneficiary of the trust.</a:t>
            </a:r>
          </a:p>
          <a:p>
            <a:pPr lvl="1"/>
            <a:r>
              <a:rPr lang="en-US" dirty="0" smtClean="0"/>
              <a:t>But:  right of the state is also not absolute.  No reason to think that the state is better protector of children than natural or adoptive parents. State bound to protect interests of the child.</a:t>
            </a:r>
          </a:p>
          <a:p>
            <a:pPr lvl="1"/>
            <a:r>
              <a:rPr lang="en-US" dirty="0" smtClean="0"/>
              <a:t>Parent-child is archetypal natural relationship—not a creation of the state.</a:t>
            </a:r>
          </a:p>
          <a:p>
            <a:r>
              <a:rPr lang="en-US" dirty="0" smtClean="0"/>
              <a:t>Parental rights protect the interests of parents and children in a relationship that is natural and independent of the existence of the state.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600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Interest Standard </a:t>
            </a:r>
            <a:endParaRPr lang="en-US" dirty="0"/>
          </a:p>
        </p:txBody>
      </p:sp>
      <p:sp>
        <p:nvSpPr>
          <p:cNvPr id="3" name="Content Placeholder 2"/>
          <p:cNvSpPr>
            <a:spLocks noGrp="1"/>
          </p:cNvSpPr>
          <p:nvPr>
            <p:ph idx="1"/>
          </p:nvPr>
        </p:nvSpPr>
        <p:spPr/>
        <p:txBody>
          <a:bodyPr/>
          <a:lstStyle/>
          <a:p>
            <a:r>
              <a:rPr lang="en-US" dirty="0" smtClean="0"/>
              <a:t>One might assume that the state is justified in intervening in parental rights claims whenever it can show this is in the best interest of the child.</a:t>
            </a:r>
          </a:p>
          <a:p>
            <a:r>
              <a:rPr lang="en-US" dirty="0" smtClean="0"/>
              <a:t>Seems to be analytically (logically) true.</a:t>
            </a:r>
          </a:p>
          <a:p>
            <a:r>
              <a:rPr lang="en-US" dirty="0" smtClean="0"/>
              <a:t>But, acceptance of the idea that the best interest of the child is the goal does not automatically mean that should be the standard that the state should apply in making decisions.</a:t>
            </a:r>
          </a:p>
          <a:p>
            <a:r>
              <a:rPr lang="en-US" dirty="0" smtClean="0"/>
              <a:t>We have no assurance that the state’s assessment of the child’s best interests will be correct.</a:t>
            </a:r>
          </a:p>
          <a:p>
            <a:r>
              <a:rPr lang="en-US" dirty="0" smtClean="0"/>
              <a:t>Individuals may in fact make choices contrary to their best interests, but it does not follow that government enforcement of the preferred course will be in the best interests of the individual (or the child).</a:t>
            </a:r>
          </a:p>
          <a:p>
            <a:pPr marL="11430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792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22" y="228600"/>
            <a:ext cx="7620000" cy="731838"/>
          </a:xfrm>
        </p:spPr>
        <p:txBody>
          <a:bodyPr/>
          <a:lstStyle/>
          <a:p>
            <a:r>
              <a:rPr lang="en-US" sz="4000" dirty="0" err="1" smtClean="0">
                <a:latin typeface="Times New Roman" panose="02020603050405020304" pitchFamily="18" charset="0"/>
                <a:cs typeface="Times New Roman" panose="02020603050405020304" pitchFamily="18" charset="0"/>
              </a:rPr>
              <a:t>Galston</a:t>
            </a:r>
            <a:r>
              <a:rPr lang="en-US" sz="4000" dirty="0" smtClean="0">
                <a:latin typeface="Times New Roman" panose="02020603050405020304" pitchFamily="18" charset="0"/>
                <a:cs typeface="Times New Roman" panose="02020603050405020304" pitchFamily="18" charset="0"/>
              </a:rPr>
              <a:t>: Expressive Interest of Parents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7620000" cy="4800600"/>
          </a:xfrm>
        </p:spPr>
        <p:txBody>
          <a:bodyPr/>
          <a:lstStyle/>
          <a:p>
            <a:r>
              <a:rPr lang="en-US" dirty="0" smtClean="0"/>
              <a:t>While parents may often fail to choose wisely [in making decisions for their children], there are reasons to believe the state typically will do even worse.</a:t>
            </a:r>
          </a:p>
          <a:p>
            <a:pPr lvl="1"/>
            <a:r>
              <a:rPr lang="en-US" dirty="0" smtClean="0"/>
              <a:t>Parents understand their children’s individual traits betters</a:t>
            </a:r>
          </a:p>
          <a:p>
            <a:pPr lvl="1"/>
            <a:r>
              <a:rPr lang="en-US" dirty="0" smtClean="0"/>
              <a:t>Their concern is deeper</a:t>
            </a:r>
          </a:p>
          <a:p>
            <a:pPr lvl="1"/>
            <a:r>
              <a:rPr lang="en-US" dirty="0" smtClean="0"/>
              <a:t>They are not subject to the homogenizing imperatives of even the best bureaucracies.  </a:t>
            </a:r>
          </a:p>
          <a:p>
            <a:pPr lvl="1"/>
            <a:r>
              <a:rPr lang="en-US" dirty="0" smtClean="0"/>
              <a:t>Presumption in favor of parents is strong, but rebuttable.</a:t>
            </a:r>
          </a:p>
          <a:p>
            <a:pPr lvl="2"/>
            <a:r>
              <a:rPr lang="en-US" dirty="0" smtClean="0"/>
              <a:t>Parents cannot prevent child’s immunization</a:t>
            </a:r>
          </a:p>
          <a:p>
            <a:pPr lvl="2"/>
            <a:r>
              <a:rPr lang="en-US" dirty="0" smtClean="0"/>
              <a:t>State may act to prevent educational neglect</a:t>
            </a:r>
          </a:p>
          <a:p>
            <a:pPr lvl="2"/>
            <a:r>
              <a:rPr lang="en-US" dirty="0" smtClean="0"/>
              <a:t>But state cannot define a concept of the child’s best interests that is so detailed that it </a:t>
            </a:r>
            <a:r>
              <a:rPr lang="en-US" dirty="0" err="1" smtClean="0"/>
              <a:t>rob’s</a:t>
            </a:r>
            <a:r>
              <a:rPr lang="en-US" dirty="0" smtClean="0"/>
              <a:t> parents of right to make decisions concerning their children’s education.	</a:t>
            </a:r>
          </a:p>
          <a:p>
            <a:r>
              <a:rPr lang="en-US" dirty="0" smtClean="0"/>
              <a:t>Must be room for parental discretion</a:t>
            </a:r>
          </a:p>
          <a:p>
            <a:r>
              <a:rPr lang="en-US" dirty="0" smtClean="0"/>
              <a:t>Room for parents to live in ways that express their deepest beliefs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096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Special Rapporteur Bielefeldt on the Rights of the Child</a:t>
            </a:r>
            <a:endParaRPr lang="en-US" sz="4000" dirty="0"/>
          </a:p>
        </p:txBody>
      </p:sp>
      <p:sp>
        <p:nvSpPr>
          <p:cNvPr id="3" name="Content Placeholder 2"/>
          <p:cNvSpPr>
            <a:spLocks noGrp="1"/>
          </p:cNvSpPr>
          <p:nvPr>
            <p:ph idx="1"/>
          </p:nvPr>
        </p:nvSpPr>
        <p:spPr/>
        <p:txBody>
          <a:bodyPr/>
          <a:lstStyle/>
          <a:p>
            <a:r>
              <a:rPr lang="en-US" dirty="0" smtClean="0"/>
              <a:t>Here, as with respect to gender issues, Heiner Bielefeldt suggests sound responses.</a:t>
            </a:r>
          </a:p>
          <a:p>
            <a:r>
              <a:rPr lang="en-US" dirty="0" smtClean="0"/>
              <a:t>Holistic response is necessary—taking full range of instruments into account</a:t>
            </a:r>
          </a:p>
          <a:p>
            <a:r>
              <a:rPr lang="en-US" dirty="0" smtClean="0"/>
              <a:t>Child is a </a:t>
            </a:r>
            <a:r>
              <a:rPr lang="en-US" dirty="0" err="1" smtClean="0"/>
              <a:t>rightsholder</a:t>
            </a:r>
            <a:r>
              <a:rPr lang="en-US" dirty="0" smtClean="0"/>
              <a:t>, but the capacity of the child evolves.</a:t>
            </a:r>
          </a:p>
          <a:p>
            <a:r>
              <a:rPr lang="en-US" dirty="0" smtClean="0"/>
              <a:t>Child needs a supportive environment typically provided by family and parents</a:t>
            </a:r>
          </a:p>
          <a:p>
            <a:r>
              <a:rPr lang="en-US" dirty="0" smtClean="0"/>
              <a:t>Parents (guardians) have primary responsibility for upbringing of a child.</a:t>
            </a:r>
          </a:p>
          <a:p>
            <a:r>
              <a:rPr lang="en-US" dirty="0" smtClean="0"/>
              <a:t>Due respect needs to be paid for “evolving capacities”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98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a:t>
            </a:r>
            <a:endParaRPr lang="en-US" dirty="0"/>
          </a:p>
        </p:txBody>
      </p:sp>
      <p:sp>
        <p:nvSpPr>
          <p:cNvPr id="3" name="Content Placeholder 2"/>
          <p:cNvSpPr>
            <a:spLocks noGrp="1"/>
          </p:cNvSpPr>
          <p:nvPr>
            <p:ph idx="1"/>
          </p:nvPr>
        </p:nvSpPr>
        <p:spPr/>
        <p:txBody>
          <a:bodyPr/>
          <a:lstStyle/>
          <a:p>
            <a:r>
              <a:rPr lang="en-US" dirty="0" smtClean="0"/>
              <a:t>Overview of key international human rights instruments</a:t>
            </a:r>
          </a:p>
          <a:p>
            <a:r>
              <a:rPr lang="en-US" dirty="0" smtClean="0"/>
              <a:t>Pluralistic grounding of the international framework</a:t>
            </a:r>
          </a:p>
          <a:p>
            <a:r>
              <a:rPr lang="en-US" dirty="0" smtClean="0"/>
              <a:t>This helps make human rights framework both universal and particular</a:t>
            </a:r>
          </a:p>
          <a:p>
            <a:pPr lvl="1"/>
            <a:r>
              <a:rPr lang="en-US" dirty="0" smtClean="0"/>
              <a:t>Universal in that it applies to all mankind (and womankind)</a:t>
            </a:r>
          </a:p>
          <a:p>
            <a:pPr lvl="1"/>
            <a:r>
              <a:rPr lang="en-US" dirty="0" smtClean="0"/>
              <a:t>Particular in that it can be justified for reasons that make sense to different religious and cultural traditions</a:t>
            </a:r>
          </a:p>
          <a:p>
            <a:r>
              <a:rPr lang="en-US" dirty="0" smtClean="0"/>
              <a:t>Children’s rights</a:t>
            </a:r>
          </a:p>
          <a:p>
            <a:r>
              <a:rPr lang="en-US" dirty="0" smtClean="0"/>
              <a:t>Women’s rights (gender perspective)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2665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Bielefeldt continued</a:t>
            </a:r>
            <a:endParaRPr lang="en-US" dirty="0"/>
          </a:p>
        </p:txBody>
      </p:sp>
      <p:sp>
        <p:nvSpPr>
          <p:cNvPr id="3" name="Content Placeholder 2"/>
          <p:cNvSpPr>
            <a:spLocks noGrp="1"/>
          </p:cNvSpPr>
          <p:nvPr>
            <p:ph idx="1"/>
          </p:nvPr>
        </p:nvSpPr>
        <p:spPr/>
        <p:txBody>
          <a:bodyPr/>
          <a:lstStyle/>
          <a:p>
            <a:r>
              <a:rPr lang="en-US" dirty="0" smtClean="0"/>
              <a:t>Interpreted appropriately, Article 14 CRC cannot and should not be read as eroding parental rights.</a:t>
            </a:r>
          </a:p>
          <a:p>
            <a:r>
              <a:rPr lang="en-US" dirty="0" smtClean="0"/>
              <a:t>Similarly, worries that state agencies would use the child’s right to freedom of religion or belief as a pretext for undue interference are understandable, but not supported by the texts.  State interventions in this area are often inappropriate.</a:t>
            </a:r>
          </a:p>
          <a:p>
            <a:r>
              <a:rPr lang="en-US" dirty="0" smtClean="0"/>
              <a:t>Children of converts should not suffer discrimination.</a:t>
            </a:r>
          </a:p>
          <a:p>
            <a:r>
              <a:rPr lang="en-US" dirty="0" smtClean="0"/>
              <a:t>Erosion of parental rights is a serious problem and leads to grave violations of freedom of religion or belief.</a:t>
            </a:r>
          </a:p>
          <a:p>
            <a:r>
              <a:rPr lang="en-US" dirty="0" smtClean="0"/>
              <a:t>Article 18(4) ICCPR and Article 14(2) CRC need to be read together.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99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Bielefeldt continued</a:t>
            </a:r>
            <a:endParaRPr lang="en-US" dirty="0"/>
          </a:p>
        </p:txBody>
      </p:sp>
      <p:sp>
        <p:nvSpPr>
          <p:cNvPr id="3" name="Content Placeholder 2"/>
          <p:cNvSpPr>
            <a:spLocks noGrp="1"/>
          </p:cNvSpPr>
          <p:nvPr>
            <p:ph idx="1"/>
          </p:nvPr>
        </p:nvSpPr>
        <p:spPr/>
        <p:txBody>
          <a:bodyPr/>
          <a:lstStyle/>
          <a:p>
            <a:r>
              <a:rPr lang="en-US" dirty="0" smtClean="0"/>
              <a:t>There is no obligation to provide a religiously neutral upbringing.</a:t>
            </a:r>
          </a:p>
          <a:p>
            <a:r>
              <a:rPr lang="en-US" dirty="0" smtClean="0"/>
              <a:t>Children can change their religion, but that doesn’t imply a right to a religiously neutral environment.  </a:t>
            </a:r>
          </a:p>
          <a:p>
            <a:r>
              <a:rPr lang="en-US" dirty="0" smtClean="0"/>
              <a:t>Parents may choose to socialize their children in a religious manner, consistent with their beliefs. </a:t>
            </a:r>
          </a:p>
          <a:p>
            <a:r>
              <a:rPr lang="en-US" dirty="0" smtClean="0"/>
              <a:t>Parents may involve their children in religious rituals early in life</a:t>
            </a:r>
          </a:p>
          <a:p>
            <a:r>
              <a:rPr lang="en-US" dirty="0" smtClean="0"/>
              <a:t>Religious instruction within the family is legitimate</a:t>
            </a:r>
          </a:p>
          <a:p>
            <a:r>
              <a:rPr lang="en-US" dirty="0" smtClean="0"/>
              <a:t>Children may participate in the life of a religious community</a:t>
            </a:r>
          </a:p>
          <a:p>
            <a:r>
              <a:rPr lang="en-US" dirty="0" smtClean="0"/>
              <a:t>Religious instruction in schools is permissible, but not without parental consent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864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Religious beliefs are deeply involved in the framework of human rights</a:t>
            </a:r>
          </a:p>
          <a:p>
            <a:r>
              <a:rPr lang="en-US" dirty="0" smtClean="0"/>
              <a:t>There is broad consensus on key human rights notions, though the theological and philosophical grounding may differ.</a:t>
            </a:r>
          </a:p>
          <a:p>
            <a:r>
              <a:rPr lang="en-US" dirty="0" smtClean="0"/>
              <a:t>Finding pathways of accommodation is significant.</a:t>
            </a:r>
          </a:p>
          <a:p>
            <a:r>
              <a:rPr lang="en-US" dirty="0" smtClean="0"/>
              <a:t>Human rights workers coming from religious backgrounds need to stand for human rights in ways that align with their beliefs and can help others to understand why religious outlooks sometimes vary.</a:t>
            </a:r>
          </a:p>
          <a:p>
            <a:r>
              <a:rPr lang="en-US" dirty="0" smtClean="0"/>
              <a:t>There will be times when protection of rights of women and children is so compelling that some religious beliefs may be overridden.</a:t>
            </a:r>
          </a:p>
          <a:p>
            <a:r>
              <a:rPr lang="en-US" dirty="0" smtClean="0"/>
              <a:t>But we need to find wise and sensitive approaches.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321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can human rights workers in religious communities do?</a:t>
            </a:r>
            <a:endParaRPr lang="en-US" sz="4000" dirty="0"/>
          </a:p>
        </p:txBody>
      </p:sp>
      <p:sp>
        <p:nvSpPr>
          <p:cNvPr id="3" name="Content Placeholder 2"/>
          <p:cNvSpPr>
            <a:spLocks noGrp="1"/>
          </p:cNvSpPr>
          <p:nvPr>
            <p:ph idx="1"/>
          </p:nvPr>
        </p:nvSpPr>
        <p:spPr/>
        <p:txBody>
          <a:bodyPr/>
          <a:lstStyle/>
          <a:p>
            <a:r>
              <a:rPr lang="en-US" dirty="0" smtClean="0"/>
              <a:t>Take advantage of opportunity for input on reports</a:t>
            </a:r>
          </a:p>
          <a:p>
            <a:r>
              <a:rPr lang="en-US" dirty="0" smtClean="0"/>
              <a:t>Interact with relevant committees and committee members</a:t>
            </a:r>
          </a:p>
          <a:p>
            <a:r>
              <a:rPr lang="en-US" dirty="0" smtClean="0"/>
              <a:t>Bring awareness of international standards to local processes that may violate rights.</a:t>
            </a:r>
          </a:p>
          <a:p>
            <a:r>
              <a:rPr lang="en-US" dirty="0" smtClean="0"/>
              <a:t>Contribute to dialogue finding sensitive solutions to tensions between human rights provisions and religious beliefs where that is the case</a:t>
            </a:r>
          </a:p>
          <a:p>
            <a:r>
              <a:rPr lang="en-US" dirty="0" smtClean="0"/>
              <a:t>Help identify resources within religious traditions that contribute to implementation of human rights standards</a:t>
            </a:r>
          </a:p>
          <a:p>
            <a:r>
              <a:rPr lang="en-US" dirty="0" smtClean="0"/>
              <a:t>Contribute to education of members of belief communities regarding human rights standards</a:t>
            </a:r>
          </a:p>
          <a:p>
            <a:r>
              <a:rPr lang="en-US" dirty="0" smtClean="0"/>
              <a:t>More to be discussed during the Summer School Program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14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7924800" cy="6172200"/>
          </a:xfrm>
        </p:spPr>
        <p:txBody>
          <a:bodyPr>
            <a:normAutofit lnSpcReduction="10000"/>
          </a:bodyPr>
          <a:lstStyle/>
          <a:p>
            <a:pPr algn="ctr" eaLnBrk="1" hangingPunct="1">
              <a:buFont typeface="Wingdings" pitchFamily="2" charset="2"/>
              <a:buNone/>
            </a:pPr>
            <a:r>
              <a:rPr lang="en-US" sz="3200" dirty="0" smtClean="0">
                <a:solidFill>
                  <a:schemeClr val="accent2"/>
                </a:solidFill>
              </a:rPr>
              <a:t>P.C. Chang and the U.N. Human Rights Commission</a:t>
            </a:r>
          </a:p>
          <a:p>
            <a:pPr algn="ctr" eaLnBrk="1" hangingPunct="1">
              <a:buFont typeface="Wingdings" pitchFamily="2" charset="2"/>
              <a:buNone/>
            </a:pPr>
            <a:endParaRPr lang="en-US" sz="24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eaLnBrk="1" hangingPunct="1">
              <a:buFont typeface="Wingdings" pitchFamily="2" charset="2"/>
              <a:buNone/>
            </a:pPr>
            <a:endParaRPr lang="en-US" sz="1600" dirty="0" smtClean="0"/>
          </a:p>
          <a:p>
            <a:pPr algn="ctr" eaLnBrk="1" hangingPunct="1">
              <a:buFont typeface="Wingdings" pitchFamily="2" charset="2"/>
              <a:buNone/>
            </a:pPr>
            <a:endParaRPr lang="en-US" sz="1600" dirty="0" smtClean="0">
              <a:solidFill>
                <a:srgbClr val="726F43"/>
              </a:solidFill>
            </a:endParaRPr>
          </a:p>
          <a:p>
            <a:pPr algn="ctr" eaLnBrk="1" hangingPunct="1">
              <a:buFont typeface="Wingdings" pitchFamily="2" charset="2"/>
              <a:buNone/>
            </a:pPr>
            <a:r>
              <a:rPr lang="en-US" sz="2000" dirty="0" smtClean="0">
                <a:solidFill>
                  <a:schemeClr val="accent2"/>
                </a:solidFill>
              </a:rPr>
              <a:t>P.C. Chang and Charles Malik</a:t>
            </a:r>
          </a:p>
          <a:p>
            <a:pPr eaLnBrk="1" hangingPunct="1">
              <a:buFont typeface="Wingdings" pitchFamily="2" charset="2"/>
              <a:buNone/>
            </a:pPr>
            <a:r>
              <a:rPr lang="en-US" sz="2400" dirty="0" smtClean="0"/>
              <a:t>   “All human beings are born free and equal in dignity and rights.  They are endowed with reason and conscience and should act towards one another in a spirit of brotherhood.”</a:t>
            </a:r>
          </a:p>
          <a:p>
            <a:pPr eaLnBrk="1" hangingPunct="1">
              <a:buFont typeface="Wingdings" pitchFamily="2" charset="2"/>
              <a:buNone/>
            </a:pPr>
            <a:r>
              <a:rPr lang="en-US" sz="1600" dirty="0" smtClean="0"/>
              <a:t>	 			    —Article 1 of the Universal Declaration of Human Rights</a:t>
            </a:r>
          </a:p>
        </p:txBody>
      </p:sp>
      <p:pic>
        <p:nvPicPr>
          <p:cNvPr id="10243" name="Picture 6"/>
          <p:cNvPicPr>
            <a:picLocks noChangeAspect="1" noChangeArrowheads="1"/>
          </p:cNvPicPr>
          <p:nvPr/>
        </p:nvPicPr>
        <p:blipFill>
          <a:blip r:embed="rId3" cstate="print"/>
          <a:srcRect/>
          <a:stretch>
            <a:fillRect/>
          </a:stretch>
        </p:blipFill>
        <p:spPr bwMode="auto">
          <a:xfrm>
            <a:off x="2057400" y="1219200"/>
            <a:ext cx="4419600" cy="3245643"/>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04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nvPr>
        </p:nvSpPr>
        <p:spPr>
          <a:xfrm>
            <a:off x="572589" y="274638"/>
            <a:ext cx="8114211" cy="715962"/>
          </a:xfrm>
        </p:spPr>
        <p:txBody>
          <a:bodyPr>
            <a:normAutofit/>
          </a:bodyPr>
          <a:lstStyle/>
          <a:p>
            <a:pPr algn="ctr" eaLnBrk="1" hangingPunct="1">
              <a:defRPr/>
            </a:pPr>
            <a:r>
              <a:rPr lang="en-US" sz="3200" dirty="0" smtClean="0">
                <a:solidFill>
                  <a:schemeClr val="accent2"/>
                </a:solidFill>
                <a:latin typeface="+mn-lt"/>
              </a:rPr>
              <a:t>Four Crucial Delegates &amp; Eighteen  Nations</a:t>
            </a:r>
          </a:p>
        </p:txBody>
      </p:sp>
      <p:sp>
        <p:nvSpPr>
          <p:cNvPr id="11" name="TextBox 10"/>
          <p:cNvSpPr txBox="1"/>
          <p:nvPr/>
        </p:nvSpPr>
        <p:spPr>
          <a:xfrm>
            <a:off x="572589" y="1143000"/>
            <a:ext cx="7885611" cy="5170646"/>
          </a:xfrm>
          <a:prstGeom prst="rect">
            <a:avLst/>
          </a:prstGeom>
          <a:noFill/>
        </p:spPr>
        <p:txBody>
          <a:bodyPr wrap="square">
            <a:spAutoFit/>
          </a:bodyPr>
          <a:lstStyle/>
          <a:p>
            <a:r>
              <a:rPr lang="en-US" sz="2200" dirty="0"/>
              <a:t>Two intellectual polestars of the declaration:</a:t>
            </a:r>
          </a:p>
          <a:p>
            <a:r>
              <a:rPr lang="en-US" sz="2200" dirty="0" smtClean="0">
                <a:solidFill>
                  <a:schemeClr val="accent2"/>
                </a:solidFill>
              </a:rPr>
              <a:t>P.C</a:t>
            </a:r>
            <a:r>
              <a:rPr lang="en-US" sz="2200" dirty="0">
                <a:solidFill>
                  <a:schemeClr val="accent2"/>
                </a:solidFill>
              </a:rPr>
              <a:t>. Chang: </a:t>
            </a:r>
            <a:r>
              <a:rPr lang="en-US" sz="2200" dirty="0" smtClean="0">
                <a:solidFill>
                  <a:schemeClr val="accent2"/>
                </a:solidFill>
              </a:rPr>
              <a:t> </a:t>
            </a:r>
            <a:r>
              <a:rPr lang="en-US" sz="2200" dirty="0" smtClean="0"/>
              <a:t>Chinese </a:t>
            </a:r>
            <a:r>
              <a:rPr lang="en-US" sz="2200" dirty="0"/>
              <a:t>philosopher, diplomat, and </a:t>
            </a:r>
            <a:r>
              <a:rPr lang="en-US" sz="2200" dirty="0" smtClean="0"/>
              <a:t>playwright, and vice-chairman </a:t>
            </a:r>
            <a:r>
              <a:rPr lang="en-US" sz="2200" dirty="0"/>
              <a:t>of the commission.</a:t>
            </a:r>
          </a:p>
          <a:p>
            <a:r>
              <a:rPr lang="en-US" sz="2200" dirty="0" smtClean="0">
                <a:solidFill>
                  <a:schemeClr val="accent2"/>
                </a:solidFill>
              </a:rPr>
              <a:t>Charles </a:t>
            </a:r>
            <a:r>
              <a:rPr lang="en-US" sz="2200" dirty="0">
                <a:solidFill>
                  <a:schemeClr val="accent2"/>
                </a:solidFill>
              </a:rPr>
              <a:t>Malik:</a:t>
            </a:r>
            <a:r>
              <a:rPr lang="en-US" sz="2200" dirty="0">
                <a:solidFill>
                  <a:srgbClr val="726F43"/>
                </a:solidFill>
              </a:rPr>
              <a:t> </a:t>
            </a:r>
            <a:r>
              <a:rPr lang="en-US" sz="2200" dirty="0" smtClean="0">
                <a:solidFill>
                  <a:srgbClr val="726F43"/>
                </a:solidFill>
              </a:rPr>
              <a:t> </a:t>
            </a:r>
            <a:r>
              <a:rPr lang="en-US" sz="2200" dirty="0" smtClean="0"/>
              <a:t>Lebanese </a:t>
            </a:r>
            <a:r>
              <a:rPr lang="en-US" sz="2200" dirty="0"/>
              <a:t>philosopher and </a:t>
            </a:r>
            <a:r>
              <a:rPr lang="en-US" sz="2200" dirty="0" smtClean="0"/>
              <a:t>diplomat - Secretary </a:t>
            </a:r>
            <a:r>
              <a:rPr lang="en-US" sz="2200" dirty="0"/>
              <a:t>of </a:t>
            </a:r>
            <a:r>
              <a:rPr lang="en-US" sz="2200" dirty="0" smtClean="0"/>
              <a:t>the commission.</a:t>
            </a:r>
          </a:p>
          <a:p>
            <a:endParaRPr lang="en-US" sz="2200" dirty="0" smtClean="0"/>
          </a:p>
          <a:p>
            <a:r>
              <a:rPr lang="en-US" sz="2200" dirty="0" smtClean="0"/>
              <a:t>A </a:t>
            </a:r>
            <a:r>
              <a:rPr lang="en-US" sz="2200" dirty="0"/>
              <a:t>legal architect</a:t>
            </a:r>
            <a:r>
              <a:rPr lang="en-US" sz="2200" dirty="0" smtClean="0"/>
              <a:t>:  </a:t>
            </a:r>
            <a:r>
              <a:rPr lang="en-US" sz="2200" dirty="0" smtClean="0">
                <a:solidFill>
                  <a:schemeClr val="accent2"/>
                </a:solidFill>
              </a:rPr>
              <a:t>Rene </a:t>
            </a:r>
            <a:r>
              <a:rPr lang="en-US" sz="2200" dirty="0">
                <a:solidFill>
                  <a:schemeClr val="accent2"/>
                </a:solidFill>
              </a:rPr>
              <a:t>Cassin</a:t>
            </a:r>
            <a:r>
              <a:rPr lang="en-US" sz="2200" dirty="0">
                <a:solidFill>
                  <a:srgbClr val="726F43"/>
                </a:solidFill>
              </a:rPr>
              <a:t>: </a:t>
            </a:r>
            <a:r>
              <a:rPr lang="en-US" sz="2200" dirty="0"/>
              <a:t> </a:t>
            </a:r>
            <a:r>
              <a:rPr lang="en-US" sz="2200" dirty="0" smtClean="0"/>
              <a:t>The </a:t>
            </a:r>
            <a:r>
              <a:rPr lang="en-US" sz="2200" dirty="0"/>
              <a:t>legal genius of Free </a:t>
            </a:r>
            <a:r>
              <a:rPr lang="en-US" sz="2200" dirty="0" smtClean="0"/>
              <a:t>France.</a:t>
            </a:r>
            <a:endParaRPr lang="en-US" sz="2200" dirty="0"/>
          </a:p>
          <a:p>
            <a:r>
              <a:rPr lang="en-US" sz="2200" dirty="0"/>
              <a:t>A powerful </a:t>
            </a:r>
            <a:r>
              <a:rPr lang="en-US" sz="2200" dirty="0" smtClean="0"/>
              <a:t>personality: </a:t>
            </a:r>
            <a:r>
              <a:rPr lang="en-US" sz="2200" dirty="0" smtClean="0">
                <a:solidFill>
                  <a:schemeClr val="accent2"/>
                </a:solidFill>
              </a:rPr>
              <a:t>Eleanor </a:t>
            </a:r>
            <a:r>
              <a:rPr lang="en-US" sz="2200" dirty="0">
                <a:solidFill>
                  <a:schemeClr val="accent2"/>
                </a:solidFill>
              </a:rPr>
              <a:t>Roosevelt: </a:t>
            </a:r>
            <a:r>
              <a:rPr lang="en-US" sz="2200" dirty="0" smtClean="0">
                <a:solidFill>
                  <a:schemeClr val="accent2"/>
                </a:solidFill>
              </a:rPr>
              <a:t> </a:t>
            </a:r>
            <a:r>
              <a:rPr lang="en-US" sz="2200" dirty="0" smtClean="0"/>
              <a:t>Former </a:t>
            </a:r>
            <a:r>
              <a:rPr lang="en-US" sz="2200" dirty="0"/>
              <a:t>American first-lady.  Chairman of </a:t>
            </a:r>
            <a:r>
              <a:rPr lang="en-US" sz="2200" dirty="0" smtClean="0"/>
              <a:t>the Commission</a:t>
            </a:r>
          </a:p>
          <a:p>
            <a:endParaRPr lang="en-US" sz="2200" dirty="0"/>
          </a:p>
          <a:p>
            <a:r>
              <a:rPr lang="en-US" sz="2200" dirty="0" smtClean="0"/>
              <a:t>The </a:t>
            </a:r>
            <a:r>
              <a:rPr lang="en-US" sz="2200" dirty="0"/>
              <a:t>18 Nations on the Commission on Human Rights:</a:t>
            </a:r>
          </a:p>
          <a:p>
            <a:r>
              <a:rPr lang="en-US" sz="2200" dirty="0"/>
              <a:t>	</a:t>
            </a:r>
            <a:r>
              <a:rPr lang="en-US" sz="2200" dirty="0">
                <a:solidFill>
                  <a:schemeClr val="accent2"/>
                </a:solidFill>
              </a:rPr>
              <a:t>Australia, Belgium, Chile, China, Egypt, France, India, Iran, Lebanon</a:t>
            </a:r>
            <a:r>
              <a:rPr lang="en-US" sz="2200" dirty="0" smtClean="0">
                <a:solidFill>
                  <a:schemeClr val="accent2"/>
                </a:solidFill>
              </a:rPr>
              <a:t>, Panama</a:t>
            </a:r>
            <a:r>
              <a:rPr lang="en-US" sz="2200" dirty="0">
                <a:solidFill>
                  <a:schemeClr val="accent2"/>
                </a:solidFill>
              </a:rPr>
              <a:t>, Philippines, the Soviet Union, the United Kingdom, </a:t>
            </a:r>
            <a:r>
              <a:rPr lang="en-US" sz="2200" dirty="0" smtClean="0">
                <a:solidFill>
                  <a:schemeClr val="accent2"/>
                </a:solidFill>
              </a:rPr>
              <a:t>the </a:t>
            </a:r>
            <a:r>
              <a:rPr lang="en-US" sz="2200" dirty="0">
                <a:solidFill>
                  <a:schemeClr val="accent2"/>
                </a:solidFill>
              </a:rPr>
              <a:t>	United States, and Yugoslavia</a:t>
            </a:r>
            <a:r>
              <a:rPr lang="en-US" sz="22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645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715962"/>
          </a:xfrm>
        </p:spPr>
        <p:txBody>
          <a:bodyPr>
            <a:normAutofit/>
          </a:bodyPr>
          <a:lstStyle/>
          <a:p>
            <a:pPr algn="ctr" eaLnBrk="1" hangingPunct="1">
              <a:defRPr/>
            </a:pPr>
            <a:r>
              <a:rPr lang="en-US" sz="3200" dirty="0" smtClean="0">
                <a:solidFill>
                  <a:schemeClr val="accent2"/>
                </a:solidFill>
                <a:latin typeface="+mn-lt"/>
              </a:rPr>
              <a:t>The Drafting Committee</a:t>
            </a:r>
          </a:p>
        </p:txBody>
      </p:sp>
      <p:sp>
        <p:nvSpPr>
          <p:cNvPr id="3" name="TextBox 2"/>
          <p:cNvSpPr txBox="1"/>
          <p:nvPr/>
        </p:nvSpPr>
        <p:spPr>
          <a:xfrm>
            <a:off x="609600" y="4953000"/>
            <a:ext cx="8153400" cy="1631216"/>
          </a:xfrm>
          <a:prstGeom prst="rect">
            <a:avLst/>
          </a:prstGeom>
          <a:noFill/>
        </p:spPr>
        <p:txBody>
          <a:bodyPr wrap="square">
            <a:spAutoFit/>
          </a:bodyPr>
          <a:lstStyle/>
          <a:p>
            <a:r>
              <a:rPr lang="en-US" dirty="0" smtClean="0">
                <a:solidFill>
                  <a:srgbClr val="615D39"/>
                </a:solidFill>
                <a:effectLst>
                  <a:outerShdw blurRad="38100" dist="38100" dir="2700000" algn="tl">
                    <a:srgbClr val="000000"/>
                  </a:outerShdw>
                </a:effectLst>
              </a:rPr>
              <a:t>		</a:t>
            </a:r>
            <a:r>
              <a:rPr lang="en-US" sz="2000" dirty="0" smtClean="0">
                <a:solidFill>
                  <a:schemeClr val="accent2"/>
                </a:solidFill>
              </a:rPr>
              <a:t>P.C. Chang and Eleanor Roosevelt</a:t>
            </a:r>
          </a:p>
          <a:p>
            <a:pPr>
              <a:buClr>
                <a:schemeClr val="accent2"/>
              </a:buClr>
              <a:buFont typeface="Arial" pitchFamily="34" charset="0"/>
              <a:buChar char="•"/>
            </a:pPr>
            <a:r>
              <a:rPr lang="en-US" sz="2000" dirty="0" smtClean="0"/>
              <a:t>  18-member delegation found drafting an “international bill of human rights”  difficult because of enormous political and social obstacles.</a:t>
            </a:r>
          </a:p>
          <a:p>
            <a:pPr>
              <a:buClr>
                <a:schemeClr val="accent2"/>
              </a:buClr>
              <a:buFont typeface="Arial" pitchFamily="34" charset="0"/>
              <a:buChar char="•"/>
            </a:pPr>
            <a:r>
              <a:rPr lang="en-US" sz="2000" dirty="0" smtClean="0"/>
              <a:t>   So </a:t>
            </a:r>
            <a:r>
              <a:rPr lang="en-US" sz="2000" dirty="0"/>
              <a:t>the commission chose Roosevelt, Chang, Malik, and John Humphrey </a:t>
            </a:r>
            <a:r>
              <a:rPr lang="en-US" sz="2000" dirty="0" smtClean="0"/>
              <a:t>to prepare </a:t>
            </a:r>
            <a:r>
              <a:rPr lang="en-US" sz="2000" dirty="0"/>
              <a:t>a preliminary draft.</a:t>
            </a:r>
          </a:p>
        </p:txBody>
      </p:sp>
      <p:pic>
        <p:nvPicPr>
          <p:cNvPr id="12292" name="Picture 2" descr="http://www.udhr.org/history/images/hr17.GIF"/>
          <p:cNvPicPr>
            <a:picLocks noChangeAspect="1" noChangeArrowheads="1"/>
          </p:cNvPicPr>
          <p:nvPr/>
        </p:nvPicPr>
        <p:blipFill>
          <a:blip r:embed="rId3" cstate="print"/>
          <a:srcRect/>
          <a:stretch>
            <a:fillRect/>
          </a:stretch>
        </p:blipFill>
        <p:spPr bwMode="auto">
          <a:xfrm>
            <a:off x="1981200" y="990600"/>
            <a:ext cx="4762500" cy="38862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486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805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9395</TotalTime>
  <Words>5806</Words>
  <Application>Microsoft Office PowerPoint</Application>
  <PresentationFormat>On-screen Show (4:3)</PresentationFormat>
  <Paragraphs>487</Paragraphs>
  <Slides>63</Slides>
  <Notes>31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Adjacency</vt:lpstr>
      <vt:lpstr>Women’s and Children’s Rights in the International Legal Framework</vt:lpstr>
      <vt:lpstr>Religious Freedom Correlations</vt:lpstr>
      <vt:lpstr>Religion and Human Rights</vt:lpstr>
      <vt:lpstr>Ambivalence of Religious Attitudes</vt:lpstr>
      <vt:lpstr>Need for Wise and Sensitive Religious Voices Addressing Human Rights Issues</vt:lpstr>
      <vt:lpstr>Framework</vt:lpstr>
      <vt:lpstr>PowerPoint Presentation</vt:lpstr>
      <vt:lpstr>Four Crucial Delegates &amp; Eighteen  Nations</vt:lpstr>
      <vt:lpstr>The Drafting Committee</vt:lpstr>
      <vt:lpstr>Drafting Process</vt:lpstr>
      <vt:lpstr>Fundamental Provisions of UDHR:</vt:lpstr>
      <vt:lpstr>Limitations: Article 29</vt:lpstr>
      <vt:lpstr>The Deeper Framework</vt:lpstr>
      <vt:lpstr>Böckenförde Paradox</vt:lpstr>
      <vt:lpstr>Pre-Modern Assumptions </vt:lpstr>
      <vt:lpstr>The Lockean Insight</vt:lpstr>
      <vt:lpstr>The Role of Dissenting Groups in Forging Religious Freedom</vt:lpstr>
      <vt:lpstr>Freedom of Religion or Belief</vt:lpstr>
      <vt:lpstr>Article 9 ECHR</vt:lpstr>
      <vt:lpstr>The Foundational Character of Freedom of Religion or Belief</vt:lpstr>
      <vt:lpstr>Current Needs in Protecting Freedom of Religion or Belief</vt:lpstr>
      <vt:lpstr>The Ideological Setting:  Secularism   v.     Secularity </vt:lpstr>
      <vt:lpstr>Three Limitations (ECHR 9(2))</vt:lpstr>
      <vt:lpstr>Additions to the Framework: Treaties and Treaty Bodies</vt:lpstr>
      <vt:lpstr>Women and Children Treaties and Treaty Bodies</vt:lpstr>
      <vt:lpstr>Reporting Cycle</vt:lpstr>
      <vt:lpstr>CEDAW Procedures</vt:lpstr>
      <vt:lpstr>CRC Procedures</vt:lpstr>
      <vt:lpstr>Major Women’s Issues</vt:lpstr>
      <vt:lpstr>Poverty and Economic Security</vt:lpstr>
      <vt:lpstr>Challenges in the Workplace</vt:lpstr>
      <vt:lpstr>Trafficking, Sexual Assault</vt:lpstr>
      <vt:lpstr>Scope of Trafficking Problem</vt:lpstr>
      <vt:lpstr>Special Issues in Refugee Situations</vt:lpstr>
      <vt:lpstr>Issues linked to religious beliefs</vt:lpstr>
      <vt:lpstr>Problems with CEDAW</vt:lpstr>
      <vt:lpstr>Issues linked to religious beliefs</vt:lpstr>
      <vt:lpstr>CEDAW Article 5</vt:lpstr>
      <vt:lpstr>CEDAW Article 16</vt:lpstr>
      <vt:lpstr>Responses:</vt:lpstr>
      <vt:lpstr>Examples:</vt:lpstr>
      <vt:lpstr>UN Special Rapporteur Heiner Bielefeldt:  Gender Report</vt:lpstr>
      <vt:lpstr>Gender Report continued:</vt:lpstr>
      <vt:lpstr>Hobby Lobby and Recent Cases</vt:lpstr>
      <vt:lpstr>PowerPoint Presentation</vt:lpstr>
      <vt:lpstr>Children’s Rights: Children, Parents and the Family</vt:lpstr>
      <vt:lpstr>Concerns about CRC</vt:lpstr>
      <vt:lpstr>Hazards of Abandoning Children to Their Rights</vt:lpstr>
      <vt:lpstr>Rights of protection: </vt:lpstr>
      <vt:lpstr>Rights of Choice</vt:lpstr>
      <vt:lpstr>Evolution of Children’s Rights</vt:lpstr>
      <vt:lpstr>Examples of Concerns</vt:lpstr>
      <vt:lpstr>Fear that Legitimate Parental Interests Will Be Overridden</vt:lpstr>
      <vt:lpstr>Difficulty</vt:lpstr>
      <vt:lpstr>Suspension of Parental Rights During Custody Proceedings</vt:lpstr>
      <vt:lpstr>State’s Parens Patriae Interest</vt:lpstr>
      <vt:lpstr>Best Interest Standard </vt:lpstr>
      <vt:lpstr>Galston: Expressive Interest of Parents</vt:lpstr>
      <vt:lpstr>Special Rapporteur Bielefeldt on the Rights of the Child</vt:lpstr>
      <vt:lpstr>Bielefeldt continued</vt:lpstr>
      <vt:lpstr>Bielefeldt continued</vt:lpstr>
      <vt:lpstr>Conclusion</vt:lpstr>
      <vt:lpstr>What can human rights workers in religious communities do?</vt:lpstr>
    </vt:vector>
  </TitlesOfParts>
  <Company>BYU LAW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Factors in  Modern Economies</dc:title>
  <dc:creator>durhamc</dc:creator>
  <cp:lastModifiedBy>Maura O’Riordan</cp:lastModifiedBy>
  <cp:revision>251</cp:revision>
  <dcterms:created xsi:type="dcterms:W3CDTF">2012-05-15T11:08:32Z</dcterms:created>
  <dcterms:modified xsi:type="dcterms:W3CDTF">2016-08-05T06:54:51Z</dcterms:modified>
</cp:coreProperties>
</file>