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9"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3" d="100"/>
          <a:sy n="43" d="100"/>
        </p:scale>
        <p:origin x="-52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8994B7-AFD3-4EAF-99CC-F27715314FB1}" type="datetimeFigureOut">
              <a:rPr lang="en-GB" smtClean="0"/>
              <a:t>28/07/2016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F67B30-6F73-4E47-9516-B90EBB373CF5}" type="slidenum">
              <a:rPr lang="en-GB" smtClean="0"/>
              <a:t>‹#›</a:t>
            </a:fld>
            <a:endParaRPr lang="en-GB"/>
          </a:p>
        </p:txBody>
      </p:sp>
    </p:spTree>
    <p:extLst>
      <p:ext uri="{BB962C8B-B14F-4D97-AF65-F5344CB8AC3E}">
        <p14:creationId xmlns:p14="http://schemas.microsoft.com/office/powerpoint/2010/main" val="3996962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8994B7-AFD3-4EAF-99CC-F27715314FB1}" type="datetimeFigureOut">
              <a:rPr lang="en-GB" smtClean="0"/>
              <a:t>28/07/2016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F67B30-6F73-4E47-9516-B90EBB373CF5}" type="slidenum">
              <a:rPr lang="en-GB" smtClean="0"/>
              <a:t>‹#›</a:t>
            </a:fld>
            <a:endParaRPr lang="en-GB"/>
          </a:p>
        </p:txBody>
      </p:sp>
    </p:spTree>
    <p:extLst>
      <p:ext uri="{BB962C8B-B14F-4D97-AF65-F5344CB8AC3E}">
        <p14:creationId xmlns:p14="http://schemas.microsoft.com/office/powerpoint/2010/main" val="91916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8994B7-AFD3-4EAF-99CC-F27715314FB1}" type="datetimeFigureOut">
              <a:rPr lang="en-GB" smtClean="0"/>
              <a:t>28/07/2016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F67B30-6F73-4E47-9516-B90EBB373CF5}" type="slidenum">
              <a:rPr lang="en-GB" smtClean="0"/>
              <a:t>‹#›</a:t>
            </a:fld>
            <a:endParaRPr lang="en-GB"/>
          </a:p>
        </p:txBody>
      </p:sp>
    </p:spTree>
    <p:extLst>
      <p:ext uri="{BB962C8B-B14F-4D97-AF65-F5344CB8AC3E}">
        <p14:creationId xmlns:p14="http://schemas.microsoft.com/office/powerpoint/2010/main" val="3805247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8994B7-AFD3-4EAF-99CC-F27715314FB1}" type="datetimeFigureOut">
              <a:rPr lang="en-GB" smtClean="0"/>
              <a:t>28/07/2016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F67B30-6F73-4E47-9516-B90EBB373CF5}" type="slidenum">
              <a:rPr lang="en-GB" smtClean="0"/>
              <a:t>‹#›</a:t>
            </a:fld>
            <a:endParaRPr lang="en-GB"/>
          </a:p>
        </p:txBody>
      </p:sp>
    </p:spTree>
    <p:extLst>
      <p:ext uri="{BB962C8B-B14F-4D97-AF65-F5344CB8AC3E}">
        <p14:creationId xmlns:p14="http://schemas.microsoft.com/office/powerpoint/2010/main" val="2097806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8994B7-AFD3-4EAF-99CC-F27715314FB1}" type="datetimeFigureOut">
              <a:rPr lang="en-GB" smtClean="0"/>
              <a:t>28/07/2016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F67B30-6F73-4E47-9516-B90EBB373CF5}" type="slidenum">
              <a:rPr lang="en-GB" smtClean="0"/>
              <a:t>‹#›</a:t>
            </a:fld>
            <a:endParaRPr lang="en-GB"/>
          </a:p>
        </p:txBody>
      </p:sp>
    </p:spTree>
    <p:extLst>
      <p:ext uri="{BB962C8B-B14F-4D97-AF65-F5344CB8AC3E}">
        <p14:creationId xmlns:p14="http://schemas.microsoft.com/office/powerpoint/2010/main" val="2545331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8994B7-AFD3-4EAF-99CC-F27715314FB1}" type="datetimeFigureOut">
              <a:rPr lang="en-GB" smtClean="0"/>
              <a:t>28/07/2016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F67B30-6F73-4E47-9516-B90EBB373CF5}" type="slidenum">
              <a:rPr lang="en-GB" smtClean="0"/>
              <a:t>‹#›</a:t>
            </a:fld>
            <a:endParaRPr lang="en-GB"/>
          </a:p>
        </p:txBody>
      </p:sp>
    </p:spTree>
    <p:extLst>
      <p:ext uri="{BB962C8B-B14F-4D97-AF65-F5344CB8AC3E}">
        <p14:creationId xmlns:p14="http://schemas.microsoft.com/office/powerpoint/2010/main" val="2300354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8994B7-AFD3-4EAF-99CC-F27715314FB1}" type="datetimeFigureOut">
              <a:rPr lang="en-GB" smtClean="0"/>
              <a:t>28/07/2016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F67B30-6F73-4E47-9516-B90EBB373CF5}" type="slidenum">
              <a:rPr lang="en-GB" smtClean="0"/>
              <a:t>‹#›</a:t>
            </a:fld>
            <a:endParaRPr lang="en-GB"/>
          </a:p>
        </p:txBody>
      </p:sp>
    </p:spTree>
    <p:extLst>
      <p:ext uri="{BB962C8B-B14F-4D97-AF65-F5344CB8AC3E}">
        <p14:creationId xmlns:p14="http://schemas.microsoft.com/office/powerpoint/2010/main" val="1862590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8994B7-AFD3-4EAF-99CC-F27715314FB1}" type="datetimeFigureOut">
              <a:rPr lang="en-GB" smtClean="0"/>
              <a:t>28/07/2016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F67B30-6F73-4E47-9516-B90EBB373CF5}" type="slidenum">
              <a:rPr lang="en-GB" smtClean="0"/>
              <a:t>‹#›</a:t>
            </a:fld>
            <a:endParaRPr lang="en-GB"/>
          </a:p>
        </p:txBody>
      </p:sp>
    </p:spTree>
    <p:extLst>
      <p:ext uri="{BB962C8B-B14F-4D97-AF65-F5344CB8AC3E}">
        <p14:creationId xmlns:p14="http://schemas.microsoft.com/office/powerpoint/2010/main" val="4068395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994B7-AFD3-4EAF-99CC-F27715314FB1}" type="datetimeFigureOut">
              <a:rPr lang="en-GB" smtClean="0"/>
              <a:t>28/07/2016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F67B30-6F73-4E47-9516-B90EBB373CF5}" type="slidenum">
              <a:rPr lang="en-GB" smtClean="0"/>
              <a:t>‹#›</a:t>
            </a:fld>
            <a:endParaRPr lang="en-GB"/>
          </a:p>
        </p:txBody>
      </p:sp>
    </p:spTree>
    <p:extLst>
      <p:ext uri="{BB962C8B-B14F-4D97-AF65-F5344CB8AC3E}">
        <p14:creationId xmlns:p14="http://schemas.microsoft.com/office/powerpoint/2010/main" val="1276333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8994B7-AFD3-4EAF-99CC-F27715314FB1}" type="datetimeFigureOut">
              <a:rPr lang="en-GB" smtClean="0"/>
              <a:t>28/07/2016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F67B30-6F73-4E47-9516-B90EBB373CF5}" type="slidenum">
              <a:rPr lang="en-GB" smtClean="0"/>
              <a:t>‹#›</a:t>
            </a:fld>
            <a:endParaRPr lang="en-GB"/>
          </a:p>
        </p:txBody>
      </p:sp>
    </p:spTree>
    <p:extLst>
      <p:ext uri="{BB962C8B-B14F-4D97-AF65-F5344CB8AC3E}">
        <p14:creationId xmlns:p14="http://schemas.microsoft.com/office/powerpoint/2010/main" val="1874616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8994B7-AFD3-4EAF-99CC-F27715314FB1}" type="datetimeFigureOut">
              <a:rPr lang="en-GB" smtClean="0"/>
              <a:t>28/07/2016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F67B30-6F73-4E47-9516-B90EBB373CF5}" type="slidenum">
              <a:rPr lang="en-GB" smtClean="0"/>
              <a:t>‹#›</a:t>
            </a:fld>
            <a:endParaRPr lang="en-GB"/>
          </a:p>
        </p:txBody>
      </p:sp>
    </p:spTree>
    <p:extLst>
      <p:ext uri="{BB962C8B-B14F-4D97-AF65-F5344CB8AC3E}">
        <p14:creationId xmlns:p14="http://schemas.microsoft.com/office/powerpoint/2010/main" val="3732355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994B7-AFD3-4EAF-99CC-F27715314FB1}" type="datetimeFigureOut">
              <a:rPr lang="en-GB" smtClean="0"/>
              <a:t>28/07/2016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67B30-6F73-4E47-9516-B90EBB373CF5}" type="slidenum">
              <a:rPr lang="en-GB" smtClean="0"/>
              <a:t>‹#›</a:t>
            </a:fld>
            <a:endParaRPr lang="en-GB"/>
          </a:p>
        </p:txBody>
      </p:sp>
    </p:spTree>
    <p:extLst>
      <p:ext uri="{BB962C8B-B14F-4D97-AF65-F5344CB8AC3E}">
        <p14:creationId xmlns:p14="http://schemas.microsoft.com/office/powerpoint/2010/main" val="783463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1487"/>
            <a:ext cx="7772400" cy="1470025"/>
          </a:xfrm>
        </p:spPr>
        <p:txBody>
          <a:bodyPr>
            <a:normAutofit fontScale="90000"/>
          </a:bodyPr>
          <a:lstStyle/>
          <a:p>
            <a:r>
              <a:rPr lang="en-GB" dirty="0" smtClean="0"/>
              <a:t>Responding to Violence against Women within the Church of Scotland</a:t>
            </a:r>
            <a:endParaRPr lang="en-GB" dirty="0"/>
          </a:p>
        </p:txBody>
      </p:sp>
      <p:sp>
        <p:nvSpPr>
          <p:cNvPr id="3" name="Subtitle 2"/>
          <p:cNvSpPr>
            <a:spLocks noGrp="1"/>
          </p:cNvSpPr>
          <p:nvPr>
            <p:ph type="subTitle" idx="1"/>
          </p:nvPr>
        </p:nvSpPr>
        <p:spPr>
          <a:xfrm>
            <a:off x="1371600" y="4653136"/>
            <a:ext cx="6400800" cy="985664"/>
          </a:xfrm>
        </p:spPr>
        <p:txBody>
          <a:bodyPr>
            <a:normAutofit fontScale="70000" lnSpcReduction="20000"/>
          </a:bodyPr>
          <a:lstStyle/>
          <a:p>
            <a:r>
              <a:rPr lang="en-GB" dirty="0" smtClean="0"/>
              <a:t>Katherine Gilmour</a:t>
            </a:r>
            <a:br>
              <a:rPr lang="en-GB" dirty="0" smtClean="0"/>
            </a:br>
            <a:r>
              <a:rPr lang="en-GB" dirty="0" smtClean="0"/>
              <a:t>Violence against Women Development Officer</a:t>
            </a:r>
            <a:br>
              <a:rPr lang="en-GB" dirty="0" smtClean="0"/>
            </a:b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25" y="2780928"/>
            <a:ext cx="142875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256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Violence Against Women</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Violence against women is defined by the Scottish government as:</a:t>
            </a:r>
          </a:p>
          <a:p>
            <a:pPr marL="0" indent="0" algn="just">
              <a:buNone/>
            </a:pPr>
            <a:r>
              <a:rPr lang="en-GB" dirty="0" smtClean="0"/>
              <a:t>	a </a:t>
            </a:r>
            <a:r>
              <a:rPr lang="en-GB" dirty="0"/>
              <a:t>function of </a:t>
            </a:r>
            <a:r>
              <a:rPr lang="en-GB" b="1" dirty="0"/>
              <a:t>gender inequality</a:t>
            </a:r>
            <a:r>
              <a:rPr lang="en-GB" dirty="0"/>
              <a:t>, and an </a:t>
            </a:r>
            <a:r>
              <a:rPr lang="en-GB" b="1" dirty="0"/>
              <a:t>abuse </a:t>
            </a:r>
            <a:r>
              <a:rPr lang="en-GB" b="1" dirty="0" smtClean="0"/>
              <a:t>	of </a:t>
            </a:r>
            <a:r>
              <a:rPr lang="en-GB" b="1" dirty="0"/>
              <a:t>male power and privilege</a:t>
            </a:r>
            <a:r>
              <a:rPr lang="en-GB" dirty="0"/>
              <a:t>. It takes the </a:t>
            </a:r>
            <a:r>
              <a:rPr lang="en-GB" dirty="0" smtClean="0"/>
              <a:t>	form </a:t>
            </a:r>
            <a:r>
              <a:rPr lang="en-GB" dirty="0"/>
              <a:t>of actions that result in </a:t>
            </a:r>
            <a:r>
              <a:rPr lang="en-GB" b="1" dirty="0"/>
              <a:t>physical, sexual </a:t>
            </a:r>
            <a:r>
              <a:rPr lang="en-GB" b="1" dirty="0" smtClean="0"/>
              <a:t>	and </a:t>
            </a:r>
            <a:r>
              <a:rPr lang="en-GB" b="1" dirty="0"/>
              <a:t>psychological harm </a:t>
            </a:r>
            <a:r>
              <a:rPr lang="en-GB" dirty="0"/>
              <a:t>or suffering to </a:t>
            </a:r>
            <a:r>
              <a:rPr lang="en-GB" dirty="0" smtClean="0"/>
              <a:t>	women </a:t>
            </a:r>
            <a:r>
              <a:rPr lang="en-GB" dirty="0"/>
              <a:t>and children, or affront to their </a:t>
            </a:r>
            <a:r>
              <a:rPr lang="en-GB" dirty="0" smtClean="0"/>
              <a:t>		human </a:t>
            </a:r>
            <a:r>
              <a:rPr lang="en-GB" dirty="0"/>
              <a:t>dignity, including threats of such acts, </a:t>
            </a:r>
            <a:r>
              <a:rPr lang="en-GB" dirty="0" smtClean="0"/>
              <a:t>	coercion </a:t>
            </a:r>
            <a:r>
              <a:rPr lang="en-GB" dirty="0"/>
              <a:t>or arbitrary deprivation of liberty, </a:t>
            </a:r>
            <a:r>
              <a:rPr lang="en-GB" dirty="0" smtClean="0"/>
              <a:t>	whether </a:t>
            </a:r>
            <a:r>
              <a:rPr lang="en-GB" dirty="0"/>
              <a:t>occurring in </a:t>
            </a:r>
            <a:r>
              <a:rPr lang="en-GB" b="1" dirty="0"/>
              <a:t>public or private</a:t>
            </a:r>
            <a:r>
              <a:rPr lang="en-GB" dirty="0"/>
              <a:t> life.</a:t>
            </a:r>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
                    </a14:imgEffect>
                  </a14:imgLayer>
                </a14:imgProps>
              </a:ext>
              <a:ext uri="{28A0092B-C50C-407E-A947-70E740481C1C}">
                <a14:useLocalDpi xmlns:a14="http://schemas.microsoft.com/office/drawing/2010/main" val="0"/>
              </a:ext>
            </a:extLst>
          </a:blip>
          <a:srcRect/>
          <a:stretch>
            <a:fillRect/>
          </a:stretch>
        </p:blipFill>
        <p:spPr bwMode="auto">
          <a:xfrm flipH="1">
            <a:off x="7872876" y="116633"/>
            <a:ext cx="1056639"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8074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Violence Against Women</a:t>
            </a:r>
            <a:endParaRPr lang="en-GB" dirty="0"/>
          </a:p>
        </p:txBody>
      </p:sp>
      <p:sp>
        <p:nvSpPr>
          <p:cNvPr id="3" name="Content Placeholder 2"/>
          <p:cNvSpPr>
            <a:spLocks noGrp="1"/>
          </p:cNvSpPr>
          <p:nvPr>
            <p:ph sz="half" idx="1"/>
          </p:nvPr>
        </p:nvSpPr>
        <p:spPr/>
        <p:txBody>
          <a:bodyPr>
            <a:normAutofit fontScale="92500"/>
          </a:bodyPr>
          <a:lstStyle/>
          <a:p>
            <a:r>
              <a:rPr lang="en-GB" dirty="0" smtClean="0"/>
              <a:t>Rape</a:t>
            </a:r>
          </a:p>
          <a:p>
            <a:r>
              <a:rPr lang="en-GB" dirty="0" smtClean="0"/>
              <a:t>Sexual abuse</a:t>
            </a:r>
          </a:p>
          <a:p>
            <a:r>
              <a:rPr lang="en-GB" dirty="0" smtClean="0"/>
              <a:t>Sexual harassment</a:t>
            </a:r>
          </a:p>
          <a:p>
            <a:r>
              <a:rPr lang="en-GB" dirty="0" smtClean="0"/>
              <a:t>Sexual coercion</a:t>
            </a:r>
          </a:p>
          <a:p>
            <a:r>
              <a:rPr lang="en-GB" dirty="0" smtClean="0"/>
              <a:t>Female genital mutilation</a:t>
            </a:r>
          </a:p>
          <a:p>
            <a:r>
              <a:rPr lang="en-GB" dirty="0" smtClean="0"/>
              <a:t>Trafficking</a:t>
            </a:r>
          </a:p>
          <a:p>
            <a:r>
              <a:rPr lang="en-GB" dirty="0" smtClean="0"/>
              <a:t>Commercial sexual exploitation</a:t>
            </a:r>
          </a:p>
          <a:p>
            <a:r>
              <a:rPr lang="en-GB" dirty="0" smtClean="0"/>
              <a:t>‘honour’ based crimes</a:t>
            </a:r>
          </a:p>
          <a:p>
            <a:endParaRPr lang="en-GB" dirty="0"/>
          </a:p>
        </p:txBody>
      </p:sp>
      <p:sp>
        <p:nvSpPr>
          <p:cNvPr id="4" name="Content Placeholder 3"/>
          <p:cNvSpPr>
            <a:spLocks noGrp="1"/>
          </p:cNvSpPr>
          <p:nvPr>
            <p:ph sz="half" idx="2"/>
          </p:nvPr>
        </p:nvSpPr>
        <p:spPr/>
        <p:txBody>
          <a:bodyPr>
            <a:normAutofit fontScale="92500"/>
          </a:bodyPr>
          <a:lstStyle/>
          <a:p>
            <a:r>
              <a:rPr lang="en-GB" dirty="0" smtClean="0"/>
              <a:t>Childhood sexual abuse</a:t>
            </a:r>
          </a:p>
          <a:p>
            <a:r>
              <a:rPr lang="en-GB" dirty="0" smtClean="0"/>
              <a:t>Exploitation of new technologies </a:t>
            </a:r>
          </a:p>
          <a:p>
            <a:r>
              <a:rPr lang="en-GB" dirty="0" smtClean="0"/>
              <a:t>Forced marriage</a:t>
            </a:r>
          </a:p>
          <a:p>
            <a:r>
              <a:rPr lang="en-GB" dirty="0"/>
              <a:t>State perpetrated VAW</a:t>
            </a:r>
          </a:p>
          <a:p>
            <a:r>
              <a:rPr lang="en-GB" dirty="0" smtClean="0"/>
              <a:t>Forced sterilisation</a:t>
            </a:r>
          </a:p>
          <a:p>
            <a:r>
              <a:rPr lang="en-GB" dirty="0" smtClean="0"/>
              <a:t>Forced abortion</a:t>
            </a:r>
          </a:p>
          <a:p>
            <a:r>
              <a:rPr lang="en-GB" dirty="0" smtClean="0"/>
              <a:t>Forced pregnancy</a:t>
            </a:r>
            <a:endParaRPr lang="en-GB" dirty="0"/>
          </a:p>
          <a:p>
            <a:r>
              <a:rPr lang="en-GB" dirty="0" smtClean="0"/>
              <a:t>Domestic abuse</a:t>
            </a:r>
          </a:p>
          <a:p>
            <a:pPr marL="0" indent="0">
              <a:buNone/>
            </a:pPr>
            <a:endParaRPr lang="en-GB" dirty="0" smtClean="0"/>
          </a:p>
        </p:txBody>
      </p:sp>
      <p:pic>
        <p:nvPicPr>
          <p:cNvPr id="5"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
                    </a14:imgEffect>
                  </a14:imgLayer>
                </a14:imgProps>
              </a:ext>
              <a:ext uri="{28A0092B-C50C-407E-A947-70E740481C1C}">
                <a14:useLocalDpi xmlns:a14="http://schemas.microsoft.com/office/drawing/2010/main" val="0"/>
              </a:ext>
            </a:extLst>
          </a:blip>
          <a:srcRect/>
          <a:stretch>
            <a:fillRect/>
          </a:stretch>
        </p:blipFill>
        <p:spPr bwMode="auto">
          <a:xfrm flipH="1">
            <a:off x="7872876" y="116633"/>
            <a:ext cx="1056639"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5466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Human Rights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Two radical ideas:</a:t>
            </a:r>
          </a:p>
          <a:p>
            <a:pPr lvl="1"/>
            <a:r>
              <a:rPr lang="en-GB" dirty="0" smtClean="0"/>
              <a:t>Women as fully human</a:t>
            </a:r>
          </a:p>
          <a:p>
            <a:pPr lvl="1" algn="just"/>
            <a:r>
              <a:rPr lang="en-GB" dirty="0" smtClean="0"/>
              <a:t>Personal as political</a:t>
            </a:r>
          </a:p>
          <a:p>
            <a:pPr marL="0" indent="0">
              <a:buNone/>
            </a:pPr>
            <a:endParaRPr lang="en-GB" dirty="0" smtClean="0"/>
          </a:p>
          <a:p>
            <a:r>
              <a:rPr lang="en-GB" dirty="0" smtClean="0"/>
              <a:t>CEDAW 1979</a:t>
            </a:r>
          </a:p>
          <a:p>
            <a:r>
              <a:rPr lang="en-GB" dirty="0" smtClean="0"/>
              <a:t>UN Declaration on the Elimination of Violence against Women 1993</a:t>
            </a:r>
          </a:p>
          <a:p>
            <a:r>
              <a:rPr lang="en-GB" dirty="0" smtClean="0"/>
              <a:t>Beijing Platform for Action 1995</a:t>
            </a:r>
          </a:p>
          <a:p>
            <a:r>
              <a:rPr lang="en-GB" dirty="0" smtClean="0"/>
              <a:t>Millennium Declaration 2000</a:t>
            </a:r>
          </a:p>
          <a:p>
            <a:r>
              <a:rPr lang="en-GB" dirty="0" smtClean="0"/>
              <a:t>Sustainable Development Goals 2016</a:t>
            </a:r>
          </a:p>
          <a:p>
            <a:pPr marL="0" indent="0">
              <a:buNone/>
            </a:pPr>
            <a:endParaRPr lang="en-GB" dirty="0" smtClean="0"/>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
                    </a14:imgEffect>
                  </a14:imgLayer>
                </a14:imgProps>
              </a:ext>
              <a:ext uri="{28A0092B-C50C-407E-A947-70E740481C1C}">
                <a14:useLocalDpi xmlns:a14="http://schemas.microsoft.com/office/drawing/2010/main" val="0"/>
              </a:ext>
            </a:extLst>
          </a:blip>
          <a:srcRect/>
          <a:stretch>
            <a:fillRect/>
          </a:stretch>
        </p:blipFill>
        <p:spPr bwMode="auto">
          <a:xfrm flipH="1">
            <a:off x="7872876" y="116633"/>
            <a:ext cx="1056639"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4372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Prevalence</a:t>
            </a:r>
            <a:endParaRPr lang="en-GB" dirty="0"/>
          </a:p>
        </p:txBody>
      </p:sp>
      <p:sp>
        <p:nvSpPr>
          <p:cNvPr id="3" name="Content Placeholder 2"/>
          <p:cNvSpPr>
            <a:spLocks noGrp="1"/>
          </p:cNvSpPr>
          <p:nvPr>
            <p:ph idx="1"/>
          </p:nvPr>
        </p:nvSpPr>
        <p:spPr/>
        <p:txBody>
          <a:bodyPr>
            <a:normAutofit/>
          </a:bodyPr>
          <a:lstStyle/>
          <a:p>
            <a:pPr marL="0" indent="0" algn="just">
              <a:buNone/>
            </a:pPr>
            <a:r>
              <a:rPr lang="en-GB" dirty="0" smtClean="0"/>
              <a:t>Globally, women aged 15 - 44 are more likely to be injured or die as a result of gender based violence than through cancer, traffic accidents, malaria and war combined.</a:t>
            </a:r>
          </a:p>
          <a:p>
            <a:pPr marL="0" indent="0">
              <a:buNone/>
            </a:pPr>
            <a:endParaRPr lang="en-GB" dirty="0"/>
          </a:p>
          <a:p>
            <a:pPr marL="0" indent="0" algn="ctr">
              <a:buNone/>
            </a:pPr>
            <a:r>
              <a:rPr lang="en-GB" sz="8800" b="1" dirty="0" smtClean="0"/>
              <a:t>1 in 3</a:t>
            </a:r>
          </a:p>
          <a:p>
            <a:endParaRPr lang="en-GB" dirty="0" smtClean="0"/>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
                    </a14:imgEffect>
                  </a14:imgLayer>
                </a14:imgProps>
              </a:ext>
              <a:ext uri="{28A0092B-C50C-407E-A947-70E740481C1C}">
                <a14:useLocalDpi xmlns:a14="http://schemas.microsoft.com/office/drawing/2010/main" val="0"/>
              </a:ext>
            </a:extLst>
          </a:blip>
          <a:srcRect/>
          <a:stretch>
            <a:fillRect/>
          </a:stretch>
        </p:blipFill>
        <p:spPr bwMode="auto">
          <a:xfrm flipH="1">
            <a:off x="7872876" y="116633"/>
            <a:ext cx="1056639"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2653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get involved?</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endParaRPr lang="en-GB" dirty="0" smtClean="0"/>
          </a:p>
          <a:p>
            <a:pPr marL="0" indent="0" algn="just">
              <a:buNone/>
            </a:pPr>
            <a:r>
              <a:rPr lang="en-GB" dirty="0" smtClean="0"/>
              <a:t>Gender </a:t>
            </a:r>
            <a:r>
              <a:rPr lang="en-GB" dirty="0"/>
              <a:t>based violence comes to steal, to kill and to destroy. But at the heart of the Gospel, Jesus comes to us with the promise of abundant life. So here is an urgent, profound challenge for Christians, and for the Church of Scotland as it seeks faithfully to embody Christ in the world: how do we live a theology which counters violence against women</a:t>
            </a:r>
            <a:r>
              <a:rPr lang="en-GB" dirty="0" smtClean="0"/>
              <a:t>?</a:t>
            </a:r>
          </a:p>
          <a:p>
            <a:pPr marL="0" indent="0">
              <a:buNone/>
            </a:pPr>
            <a:endParaRPr lang="en-GB" dirty="0"/>
          </a:p>
          <a:p>
            <a:pPr marL="0" indent="0" algn="r">
              <a:buNone/>
            </a:pPr>
            <a:r>
              <a:rPr lang="en-GB" sz="2600" dirty="0" smtClean="0"/>
              <a:t>Living a theology that counters VAW, 2014</a:t>
            </a:r>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
                    </a14:imgEffect>
                  </a14:imgLayer>
                </a14:imgProps>
              </a:ext>
              <a:ext uri="{28A0092B-C50C-407E-A947-70E740481C1C}">
                <a14:useLocalDpi xmlns:a14="http://schemas.microsoft.com/office/drawing/2010/main" val="0"/>
              </a:ext>
            </a:extLst>
          </a:blip>
          <a:srcRect/>
          <a:stretch>
            <a:fillRect/>
          </a:stretch>
        </p:blipFill>
        <p:spPr bwMode="auto">
          <a:xfrm flipH="1">
            <a:off x="7872876" y="116633"/>
            <a:ext cx="1056639"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5939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Aim</a:t>
            </a:r>
            <a:endParaRPr lang="en-GB"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GB" dirty="0"/>
              <a:t>To work </a:t>
            </a:r>
            <a:r>
              <a:rPr lang="en-GB" b="1" dirty="0"/>
              <a:t>within the Church of Scotland and the wider world </a:t>
            </a:r>
            <a:r>
              <a:rPr lang="en-GB" dirty="0"/>
              <a:t>to prevent and eradicate violence against women and girls. </a:t>
            </a:r>
            <a:endParaRPr lang="en-GB" dirty="0" smtClean="0"/>
          </a:p>
          <a:p>
            <a:pPr marL="0" indent="0" algn="just">
              <a:buNone/>
            </a:pPr>
            <a:endParaRPr lang="en-GB" dirty="0"/>
          </a:p>
          <a:p>
            <a:pPr marL="0" indent="0" algn="just">
              <a:buNone/>
            </a:pPr>
            <a:r>
              <a:rPr lang="en-GB" dirty="0"/>
              <a:t>We want to promote a culture within the Church where </a:t>
            </a:r>
            <a:r>
              <a:rPr lang="en-GB" b="1" dirty="0"/>
              <a:t>gender justice is central to our life and work</a:t>
            </a:r>
            <a:r>
              <a:rPr lang="en-GB" dirty="0"/>
              <a:t>, where all individuals are equally safe and respected, where women, girls and children live free from gendered abuse and where the cultural and theological </a:t>
            </a:r>
            <a:r>
              <a:rPr lang="en-GB" b="1" dirty="0"/>
              <a:t>attitudes that help perpetuate it are named and challenged</a:t>
            </a:r>
            <a:r>
              <a:rPr lang="en-GB" dirty="0"/>
              <a:t>.</a:t>
            </a:r>
          </a:p>
          <a:p>
            <a:pPr marL="0" indent="0">
              <a:buNone/>
            </a:pPr>
            <a:endParaRPr lang="en-GB" dirty="0" smtClean="0"/>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
                    </a14:imgEffect>
                  </a14:imgLayer>
                </a14:imgProps>
              </a:ext>
              <a:ext uri="{28A0092B-C50C-407E-A947-70E740481C1C}">
                <a14:useLocalDpi xmlns:a14="http://schemas.microsoft.com/office/drawing/2010/main" val="0"/>
              </a:ext>
            </a:extLst>
          </a:blip>
          <a:srcRect/>
          <a:stretch>
            <a:fillRect/>
          </a:stretch>
        </p:blipFill>
        <p:spPr bwMode="auto">
          <a:xfrm flipH="1">
            <a:off x="7872876" y="116633"/>
            <a:ext cx="1056639"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8350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Themes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Capacity Building</a:t>
            </a:r>
          </a:p>
          <a:p>
            <a:pPr marL="0" indent="0">
              <a:buNone/>
            </a:pPr>
            <a:endParaRPr lang="en-GB" dirty="0"/>
          </a:p>
          <a:p>
            <a:pPr marL="0" indent="0">
              <a:buNone/>
            </a:pPr>
            <a:r>
              <a:rPr lang="en-GB" dirty="0" smtClean="0"/>
              <a:t>Representation and Power</a:t>
            </a:r>
          </a:p>
          <a:p>
            <a:pPr marL="0" indent="0">
              <a:buNone/>
            </a:pPr>
            <a:endParaRPr lang="en-GB" dirty="0"/>
          </a:p>
          <a:p>
            <a:pPr marL="0" indent="0">
              <a:buNone/>
            </a:pPr>
            <a:r>
              <a:rPr lang="en-GB" dirty="0" smtClean="0"/>
              <a:t>Engagement and Changing Attitudes</a:t>
            </a:r>
          </a:p>
          <a:p>
            <a:pPr marL="0" indent="0">
              <a:buNone/>
            </a:pPr>
            <a:endParaRPr lang="en-GB" dirty="0"/>
          </a:p>
          <a:p>
            <a:pPr marL="0" indent="0">
              <a:buNone/>
            </a:pPr>
            <a:r>
              <a:rPr lang="en-GB" dirty="0" smtClean="0"/>
              <a:t>Partnership</a:t>
            </a:r>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
                    </a14:imgEffect>
                  </a14:imgLayer>
                </a14:imgProps>
              </a:ext>
              <a:ext uri="{28A0092B-C50C-407E-A947-70E740481C1C}">
                <a14:useLocalDpi xmlns:a14="http://schemas.microsoft.com/office/drawing/2010/main" val="0"/>
              </a:ext>
            </a:extLst>
          </a:blip>
          <a:srcRect/>
          <a:stretch>
            <a:fillRect/>
          </a:stretch>
        </p:blipFill>
        <p:spPr bwMode="auto">
          <a:xfrm flipH="1">
            <a:off x="7872876" y="116633"/>
            <a:ext cx="1056639"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4887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1487"/>
            <a:ext cx="7772400" cy="1470025"/>
          </a:xfrm>
        </p:spPr>
        <p:txBody>
          <a:bodyPr>
            <a:normAutofit/>
          </a:bodyPr>
          <a:lstStyle/>
          <a:p>
            <a:r>
              <a:rPr lang="en-GB" dirty="0" smtClean="0"/>
              <a:t>Thank you</a:t>
            </a:r>
            <a:endParaRPr lang="en-GB" dirty="0"/>
          </a:p>
        </p:txBody>
      </p:sp>
      <p:sp>
        <p:nvSpPr>
          <p:cNvPr id="3" name="Subtitle 2"/>
          <p:cNvSpPr>
            <a:spLocks noGrp="1"/>
          </p:cNvSpPr>
          <p:nvPr>
            <p:ph type="subTitle" idx="1"/>
          </p:nvPr>
        </p:nvSpPr>
        <p:spPr>
          <a:xfrm>
            <a:off x="1371600" y="4653136"/>
            <a:ext cx="6400800" cy="985664"/>
          </a:xfrm>
        </p:spPr>
        <p:txBody>
          <a:bodyPr>
            <a:normAutofit fontScale="47500" lnSpcReduction="20000"/>
          </a:bodyPr>
          <a:lstStyle/>
          <a:p>
            <a:r>
              <a:rPr lang="en-GB" dirty="0" smtClean="0"/>
              <a:t>Katherine Gilmour</a:t>
            </a:r>
            <a:br>
              <a:rPr lang="en-GB" dirty="0" smtClean="0"/>
            </a:br>
            <a:r>
              <a:rPr lang="en-GB" dirty="0" smtClean="0"/>
              <a:t>Violence against Women Development Officer</a:t>
            </a:r>
          </a:p>
          <a:p>
            <a:r>
              <a:rPr lang="en-GB" sz="4500" dirty="0" smtClean="0"/>
              <a:t>kgilmour@churchofscotland.org.uk </a:t>
            </a:r>
            <a:r>
              <a:rPr lang="en-GB" dirty="0" smtClean="0"/>
              <a:t/>
            </a:r>
            <a:br>
              <a:rPr lang="en-GB" dirty="0" smtClean="0"/>
            </a:b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25" y="2780928"/>
            <a:ext cx="142875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6705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322</Words>
  <Application>Microsoft Office PowerPoint</Application>
  <PresentationFormat>On-screen Show (4:3)</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Responding to Violence against Women within the Church of Scotland</vt:lpstr>
      <vt:lpstr>Violence Against Women</vt:lpstr>
      <vt:lpstr>Violence Against Women</vt:lpstr>
      <vt:lpstr>Human Rights</vt:lpstr>
      <vt:lpstr>Prevalence</vt:lpstr>
      <vt:lpstr>Why get involved?</vt:lpstr>
      <vt:lpstr>Our Aim</vt:lpstr>
      <vt:lpstr>Key Themes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Responding to Violence against Women within the Church of Scotland</dc:title>
  <dc:creator>Gilmour, Katherine</dc:creator>
  <cp:lastModifiedBy>Maura O’Riordan</cp:lastModifiedBy>
  <cp:revision>11</cp:revision>
  <dcterms:created xsi:type="dcterms:W3CDTF">2016-06-01T10:40:01Z</dcterms:created>
  <dcterms:modified xsi:type="dcterms:W3CDTF">2016-07-28T07:33:24Z</dcterms:modified>
</cp:coreProperties>
</file>