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4" r:id="rId2"/>
    <p:sldId id="405" r:id="rId3"/>
    <p:sldId id="419" r:id="rId4"/>
    <p:sldId id="420" r:id="rId5"/>
    <p:sldId id="422" r:id="rId6"/>
    <p:sldId id="421" r:id="rId7"/>
    <p:sldId id="411" r:id="rId8"/>
    <p:sldId id="409" r:id="rId9"/>
  </p:sldIdLst>
  <p:sldSz cx="9144000" cy="6858000" type="screen4x3"/>
  <p:notesSz cx="6888163" cy="10020300"/>
  <p:defaultTextStyle>
    <a:defPPr>
      <a:defRPr lang="en-US"/>
    </a:defPPr>
    <a:lvl1pPr algn="l" rtl="0" fontAlgn="base">
      <a:spcBef>
        <a:spcPct val="0"/>
      </a:spcBef>
      <a:spcAft>
        <a:spcPct val="0"/>
      </a:spcAft>
      <a:defRPr b="1" kern="1200">
        <a:solidFill>
          <a:schemeClr val="tx1"/>
        </a:solidFill>
        <a:latin typeface="Max-Regular" pitchFamily="2" charset="0"/>
        <a:ea typeface="+mn-ea"/>
        <a:cs typeface="+mn-cs"/>
      </a:defRPr>
    </a:lvl1pPr>
    <a:lvl2pPr marL="457200" algn="l" rtl="0" fontAlgn="base">
      <a:spcBef>
        <a:spcPct val="0"/>
      </a:spcBef>
      <a:spcAft>
        <a:spcPct val="0"/>
      </a:spcAft>
      <a:defRPr b="1" kern="1200">
        <a:solidFill>
          <a:schemeClr val="tx1"/>
        </a:solidFill>
        <a:latin typeface="Max-Regular" pitchFamily="2" charset="0"/>
        <a:ea typeface="+mn-ea"/>
        <a:cs typeface="+mn-cs"/>
      </a:defRPr>
    </a:lvl2pPr>
    <a:lvl3pPr marL="914400" algn="l" rtl="0" fontAlgn="base">
      <a:spcBef>
        <a:spcPct val="0"/>
      </a:spcBef>
      <a:spcAft>
        <a:spcPct val="0"/>
      </a:spcAft>
      <a:defRPr b="1" kern="1200">
        <a:solidFill>
          <a:schemeClr val="tx1"/>
        </a:solidFill>
        <a:latin typeface="Max-Regular" pitchFamily="2" charset="0"/>
        <a:ea typeface="+mn-ea"/>
        <a:cs typeface="+mn-cs"/>
      </a:defRPr>
    </a:lvl3pPr>
    <a:lvl4pPr marL="1371600" algn="l" rtl="0" fontAlgn="base">
      <a:spcBef>
        <a:spcPct val="0"/>
      </a:spcBef>
      <a:spcAft>
        <a:spcPct val="0"/>
      </a:spcAft>
      <a:defRPr b="1" kern="1200">
        <a:solidFill>
          <a:schemeClr val="tx1"/>
        </a:solidFill>
        <a:latin typeface="Max-Regular" pitchFamily="2" charset="0"/>
        <a:ea typeface="+mn-ea"/>
        <a:cs typeface="+mn-cs"/>
      </a:defRPr>
    </a:lvl4pPr>
    <a:lvl5pPr marL="1828800" algn="l" rtl="0" fontAlgn="base">
      <a:spcBef>
        <a:spcPct val="0"/>
      </a:spcBef>
      <a:spcAft>
        <a:spcPct val="0"/>
      </a:spcAft>
      <a:defRPr b="1" kern="1200">
        <a:solidFill>
          <a:schemeClr val="tx1"/>
        </a:solidFill>
        <a:latin typeface="Max-Regular" pitchFamily="2" charset="0"/>
        <a:ea typeface="+mn-ea"/>
        <a:cs typeface="+mn-cs"/>
      </a:defRPr>
    </a:lvl5pPr>
    <a:lvl6pPr marL="2286000" algn="l" defTabSz="914400" rtl="0" eaLnBrk="1" latinLnBrk="0" hangingPunct="1">
      <a:defRPr b="1" kern="1200">
        <a:solidFill>
          <a:schemeClr val="tx1"/>
        </a:solidFill>
        <a:latin typeface="Max-Regular" pitchFamily="2" charset="0"/>
        <a:ea typeface="+mn-ea"/>
        <a:cs typeface="+mn-cs"/>
      </a:defRPr>
    </a:lvl6pPr>
    <a:lvl7pPr marL="2743200" algn="l" defTabSz="914400" rtl="0" eaLnBrk="1" latinLnBrk="0" hangingPunct="1">
      <a:defRPr b="1" kern="1200">
        <a:solidFill>
          <a:schemeClr val="tx1"/>
        </a:solidFill>
        <a:latin typeface="Max-Regular" pitchFamily="2" charset="0"/>
        <a:ea typeface="+mn-ea"/>
        <a:cs typeface="+mn-cs"/>
      </a:defRPr>
    </a:lvl7pPr>
    <a:lvl8pPr marL="3200400" algn="l" defTabSz="914400" rtl="0" eaLnBrk="1" latinLnBrk="0" hangingPunct="1">
      <a:defRPr b="1" kern="1200">
        <a:solidFill>
          <a:schemeClr val="tx1"/>
        </a:solidFill>
        <a:latin typeface="Max-Regular" pitchFamily="2" charset="0"/>
        <a:ea typeface="+mn-ea"/>
        <a:cs typeface="+mn-cs"/>
      </a:defRPr>
    </a:lvl8pPr>
    <a:lvl9pPr marL="3657600" algn="l" defTabSz="914400" rtl="0" eaLnBrk="1" latinLnBrk="0" hangingPunct="1">
      <a:defRPr b="1" kern="1200">
        <a:solidFill>
          <a:schemeClr val="tx1"/>
        </a:solidFill>
        <a:latin typeface="Max-Regular"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88">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C"/>
    <a:srgbClr val="00427D"/>
    <a:srgbClr val="696766"/>
    <a:srgbClr val="85C7E3"/>
    <a:srgbClr val="C27D05"/>
    <a:srgbClr val="FF9933"/>
    <a:srgbClr val="8E74AA"/>
    <a:srgbClr val="005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86410" autoAdjust="0"/>
  </p:normalViewPr>
  <p:slideViewPr>
    <p:cSldViewPr snapToGrid="0">
      <p:cViewPr varScale="1">
        <p:scale>
          <a:sx n="40" d="100"/>
          <a:sy n="40" d="100"/>
        </p:scale>
        <p:origin x="-606" y="-108"/>
      </p:cViewPr>
      <p:guideLst>
        <p:guide orient="horz" pos="2160"/>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075" y="-1325"/>
      </p:cViewPr>
      <p:guideLst>
        <p:guide orient="horz" pos="3156"/>
        <p:guide pos="217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lvl1pPr defTabSz="966033">
              <a:defRPr sz="1200" b="0" smtClean="0">
                <a:latin typeface="Arial" charset="0"/>
              </a:defRPr>
            </a:lvl1pPr>
          </a:lstStyle>
          <a:p>
            <a:pPr>
              <a:defRPr/>
            </a:pPr>
            <a:endParaRPr lang="en-US"/>
          </a:p>
        </p:txBody>
      </p:sp>
      <p:sp>
        <p:nvSpPr>
          <p:cNvPr id="69635" name="Rectangle 3"/>
          <p:cNvSpPr>
            <a:spLocks noGrp="1" noChangeArrowheads="1"/>
          </p:cNvSpPr>
          <p:nvPr>
            <p:ph type="dt" idx="1"/>
          </p:nvPr>
        </p:nvSpPr>
        <p:spPr bwMode="auto">
          <a:xfrm>
            <a:off x="3901276" y="1"/>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lvl1pPr algn="r" defTabSz="966033">
              <a:defRPr sz="1200" b="0" smtClean="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939800" y="752475"/>
            <a:ext cx="5010150" cy="37576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8179" y="4758909"/>
            <a:ext cx="5511805" cy="450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1" y="9517817"/>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b" anchorCtr="0" compatLnSpc="1">
            <a:prstTxWarp prst="textNoShape">
              <a:avLst/>
            </a:prstTxWarp>
          </a:bodyPr>
          <a:lstStyle>
            <a:lvl1pPr defTabSz="966033">
              <a:defRPr sz="1200" b="0" smtClean="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901276" y="9517817"/>
            <a:ext cx="2985295" cy="50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4" tIns="48302" rIns="96604" bIns="48302" numCol="1" anchor="b" anchorCtr="0" compatLnSpc="1">
            <a:prstTxWarp prst="textNoShape">
              <a:avLst/>
            </a:prstTxWarp>
          </a:bodyPr>
          <a:lstStyle>
            <a:lvl1pPr algn="r" defTabSz="966033">
              <a:defRPr sz="1200" b="0" smtClean="0">
                <a:latin typeface="Arial" charset="0"/>
              </a:defRPr>
            </a:lvl1pPr>
          </a:lstStyle>
          <a:p>
            <a:pPr>
              <a:defRPr/>
            </a:pPr>
            <a:fld id="{CFEBFE25-04C9-438F-9ABB-DF4E3049BE95}" type="slidenum">
              <a:rPr lang="en-US"/>
              <a:pPr>
                <a:defRPr/>
              </a:pPr>
              <a:t>‹#›</a:t>
            </a:fld>
            <a:endParaRPr lang="en-US"/>
          </a:p>
        </p:txBody>
      </p:sp>
    </p:spTree>
    <p:extLst>
      <p:ext uri="{BB962C8B-B14F-4D97-AF65-F5344CB8AC3E}">
        <p14:creationId xmlns:p14="http://schemas.microsoft.com/office/powerpoint/2010/main" val="118340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1</a:t>
            </a:fld>
            <a:endParaRPr lang="en-US" b="0" dirty="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1</a:t>
            </a:fld>
            <a:endParaRPr lang="en-US" sz="1200" b="0" dirty="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r>
              <a:rPr lang="de-DE" dirty="0" smtClean="0"/>
              <a:t>Im Arbeitsbereich Rassismus war die Situation und </a:t>
            </a:r>
            <a:r>
              <a:rPr lang="de-DE" dirty="0" err="1" smtClean="0"/>
              <a:t>Diskriminerung</a:t>
            </a:r>
            <a:r>
              <a:rPr lang="de-DE" dirty="0" smtClean="0"/>
              <a:t> der Roma Minderheiten seit 1999 Schwerpunkt von CCME. Gemeinsam mit der Konferenz Europäischer Kirche Konferenz in Bratislava:</a:t>
            </a:r>
          </a:p>
          <a:p>
            <a:pPr eaLnBrk="1" hangingPunct="1"/>
            <a:r>
              <a:rPr lang="de-DE" dirty="0"/>
              <a:t>Leben in Gemeinschaft – auf dem Weg zur Chancengleichheit</a:t>
            </a:r>
          </a:p>
          <a:p>
            <a:pPr eaLnBrk="1" hangingPunct="1"/>
            <a:r>
              <a:rPr lang="de-DE" dirty="0"/>
              <a:t>und Überwindung von Diskriminierung  - </a:t>
            </a:r>
          </a:p>
          <a:p>
            <a:pPr eaLnBrk="1" hangingPunct="1"/>
            <a:r>
              <a:rPr lang="de-DE" dirty="0"/>
              <a:t>die Situation der Roma in Mittel- und Osteuropa </a:t>
            </a:r>
            <a:endParaRPr lang="de-DE" dirty="0" smtClean="0"/>
          </a:p>
          <a:p>
            <a:pPr eaLnBrk="1" hangingPunct="1"/>
            <a:endParaRPr lang="de-DE" dirty="0"/>
          </a:p>
          <a:p>
            <a:pPr eaLnBrk="1" hangingPunct="1"/>
            <a:r>
              <a:rPr lang="de-DE" dirty="0" smtClean="0"/>
              <a:t>November 2013: Tagung zu Roma Migration in Europa: </a:t>
            </a:r>
            <a:r>
              <a:rPr lang="de-DE" dirty="0" err="1" smtClean="0"/>
              <a:t>Recommendations</a:t>
            </a:r>
            <a:endParaRPr lang="de-DE" dirty="0" smtClean="0"/>
          </a:p>
          <a:p>
            <a:pPr eaLnBrk="1" hangingPunct="1"/>
            <a:r>
              <a:rPr lang="de-DE" dirty="0" smtClean="0"/>
              <a:t>Mai 2014, CEC-CCEE Konferenz Athen, Kommuniqué</a:t>
            </a:r>
            <a:endParaRPr lang="de-DE" dirty="0"/>
          </a:p>
          <a:p>
            <a:pPr eaLnBrk="1" hangingPunct="1"/>
            <a:endParaRPr lang="de-DE" dirty="0" smtClean="0"/>
          </a:p>
        </p:txBody>
      </p:sp>
    </p:spTree>
    <p:extLst>
      <p:ext uri="{BB962C8B-B14F-4D97-AF65-F5344CB8AC3E}">
        <p14:creationId xmlns:p14="http://schemas.microsoft.com/office/powerpoint/2010/main" val="299638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2</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2</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84705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3</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3</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370879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4</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4</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28287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5</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5</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99724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6</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6</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99724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C87AA5C-96EF-4533-8580-33A3F7EA4AAB}" type="slidenum">
              <a:rPr lang="en-US" b="0">
                <a:latin typeface="Arial" charset="0"/>
              </a:rPr>
              <a:pPr eaLnBrk="1" hangingPunct="1"/>
              <a:t>7</a:t>
            </a:fld>
            <a:endParaRPr lang="en-US" b="0">
              <a:latin typeface="Arial" charset="0"/>
            </a:endParaRPr>
          </a:p>
        </p:txBody>
      </p:sp>
      <p:sp>
        <p:nvSpPr>
          <p:cNvPr id="10243" name="Rectangle 7"/>
          <p:cNvSpPr txBox="1">
            <a:spLocks noGrp="1" noChangeArrowheads="1"/>
          </p:cNvSpPr>
          <p:nvPr/>
        </p:nvSpPr>
        <p:spPr bwMode="auto">
          <a:xfrm>
            <a:off x="3901276" y="9517817"/>
            <a:ext cx="2985295" cy="50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4" tIns="48302" rIns="96604" bIns="48302" anchor="b"/>
          <a:lstStyle>
            <a:lvl1pPr defTabSz="949325" eaLnBrk="0" hangingPunct="0">
              <a:defRPr b="1">
                <a:solidFill>
                  <a:schemeClr val="tx1"/>
                </a:solidFill>
                <a:latin typeface="Max-Regular" pitchFamily="2" charset="0"/>
              </a:defRPr>
            </a:lvl1pPr>
            <a:lvl2pPr marL="742950" indent="-285750" defTabSz="949325" eaLnBrk="0" hangingPunct="0">
              <a:defRPr b="1">
                <a:solidFill>
                  <a:schemeClr val="tx1"/>
                </a:solidFill>
                <a:latin typeface="Max-Regular" pitchFamily="2" charset="0"/>
              </a:defRPr>
            </a:lvl2pPr>
            <a:lvl3pPr marL="1143000" indent="-228600" defTabSz="949325" eaLnBrk="0" hangingPunct="0">
              <a:defRPr b="1">
                <a:solidFill>
                  <a:schemeClr val="tx1"/>
                </a:solidFill>
                <a:latin typeface="Max-Regular" pitchFamily="2" charset="0"/>
              </a:defRPr>
            </a:lvl3pPr>
            <a:lvl4pPr marL="1600200" indent="-228600" defTabSz="949325" eaLnBrk="0" hangingPunct="0">
              <a:defRPr b="1">
                <a:solidFill>
                  <a:schemeClr val="tx1"/>
                </a:solidFill>
                <a:latin typeface="Max-Regular" pitchFamily="2" charset="0"/>
              </a:defRPr>
            </a:lvl4pPr>
            <a:lvl5pPr marL="2057400" indent="-228600" defTabSz="949325" eaLnBrk="0" hangingPunct="0">
              <a:defRPr b="1">
                <a:solidFill>
                  <a:schemeClr val="tx1"/>
                </a:solidFill>
                <a:latin typeface="Max-Regular" pitchFamily="2" charset="0"/>
              </a:defRPr>
            </a:lvl5pPr>
            <a:lvl6pPr marL="2514600" indent="-228600" defTabSz="949325" eaLnBrk="0" fontAlgn="base" hangingPunct="0">
              <a:spcBef>
                <a:spcPct val="0"/>
              </a:spcBef>
              <a:spcAft>
                <a:spcPct val="0"/>
              </a:spcAft>
              <a:defRPr b="1">
                <a:solidFill>
                  <a:schemeClr val="tx1"/>
                </a:solidFill>
                <a:latin typeface="Max-Regular" pitchFamily="2" charset="0"/>
              </a:defRPr>
            </a:lvl6pPr>
            <a:lvl7pPr marL="2971800" indent="-228600" defTabSz="949325" eaLnBrk="0" fontAlgn="base" hangingPunct="0">
              <a:spcBef>
                <a:spcPct val="0"/>
              </a:spcBef>
              <a:spcAft>
                <a:spcPct val="0"/>
              </a:spcAft>
              <a:defRPr b="1">
                <a:solidFill>
                  <a:schemeClr val="tx1"/>
                </a:solidFill>
                <a:latin typeface="Max-Regular" pitchFamily="2" charset="0"/>
              </a:defRPr>
            </a:lvl7pPr>
            <a:lvl8pPr marL="3429000" indent="-228600" defTabSz="949325" eaLnBrk="0" fontAlgn="base" hangingPunct="0">
              <a:spcBef>
                <a:spcPct val="0"/>
              </a:spcBef>
              <a:spcAft>
                <a:spcPct val="0"/>
              </a:spcAft>
              <a:defRPr b="1">
                <a:solidFill>
                  <a:schemeClr val="tx1"/>
                </a:solidFill>
                <a:latin typeface="Max-Regular" pitchFamily="2" charset="0"/>
              </a:defRPr>
            </a:lvl8pPr>
            <a:lvl9pPr marL="3886200" indent="-228600" defTabSz="949325" eaLnBrk="0" fontAlgn="base" hangingPunct="0">
              <a:spcBef>
                <a:spcPct val="0"/>
              </a:spcBef>
              <a:spcAft>
                <a:spcPct val="0"/>
              </a:spcAft>
              <a:defRPr b="1">
                <a:solidFill>
                  <a:schemeClr val="tx1"/>
                </a:solidFill>
                <a:latin typeface="Max-Regular" pitchFamily="2" charset="0"/>
              </a:defRPr>
            </a:lvl9pPr>
          </a:lstStyle>
          <a:p>
            <a:pPr algn="r" eaLnBrk="1" hangingPunct="1"/>
            <a:fld id="{CD2DD4C5-4F98-4E1D-BB7F-9AF4E3AE532E}" type="slidenum">
              <a:rPr lang="en-US" sz="1200" b="0">
                <a:latin typeface="Arial" charset="0"/>
              </a:rPr>
              <a:pPr algn="r" eaLnBrk="1" hangingPunct="1"/>
              <a:t>7</a:t>
            </a:fld>
            <a:endParaRPr lang="en-US" sz="1200" b="0">
              <a:latin typeface="Arial"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17532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6033" eaLnBrk="0" hangingPunct="0">
              <a:defRPr b="1">
                <a:solidFill>
                  <a:schemeClr val="tx1"/>
                </a:solidFill>
                <a:latin typeface="Max-Regular" pitchFamily="2" charset="0"/>
              </a:defRPr>
            </a:lvl1pPr>
            <a:lvl2pPr marL="756026" indent="-290779" defTabSz="966033" eaLnBrk="0" hangingPunct="0">
              <a:defRPr b="1">
                <a:solidFill>
                  <a:schemeClr val="tx1"/>
                </a:solidFill>
                <a:latin typeface="Max-Regular" pitchFamily="2" charset="0"/>
              </a:defRPr>
            </a:lvl2pPr>
            <a:lvl3pPr marL="1163117" indent="-232623" defTabSz="966033" eaLnBrk="0" hangingPunct="0">
              <a:defRPr b="1">
                <a:solidFill>
                  <a:schemeClr val="tx1"/>
                </a:solidFill>
                <a:latin typeface="Max-Regular" pitchFamily="2" charset="0"/>
              </a:defRPr>
            </a:lvl3pPr>
            <a:lvl4pPr marL="1628364" indent="-232623" defTabSz="966033" eaLnBrk="0" hangingPunct="0">
              <a:defRPr b="1">
                <a:solidFill>
                  <a:schemeClr val="tx1"/>
                </a:solidFill>
                <a:latin typeface="Max-Regular" pitchFamily="2" charset="0"/>
              </a:defRPr>
            </a:lvl4pPr>
            <a:lvl5pPr marL="2093610" indent="-232623" defTabSz="966033" eaLnBrk="0" hangingPunct="0">
              <a:defRPr b="1">
                <a:solidFill>
                  <a:schemeClr val="tx1"/>
                </a:solidFill>
                <a:latin typeface="Max-Regular" pitchFamily="2" charset="0"/>
              </a:defRPr>
            </a:lvl5pPr>
            <a:lvl6pPr marL="2558857" indent="-232623" defTabSz="966033" eaLnBrk="0" fontAlgn="base" hangingPunct="0">
              <a:spcBef>
                <a:spcPct val="0"/>
              </a:spcBef>
              <a:spcAft>
                <a:spcPct val="0"/>
              </a:spcAft>
              <a:defRPr b="1">
                <a:solidFill>
                  <a:schemeClr val="tx1"/>
                </a:solidFill>
                <a:latin typeface="Max-Regular" pitchFamily="2" charset="0"/>
              </a:defRPr>
            </a:lvl6pPr>
            <a:lvl7pPr marL="3024104" indent="-232623" defTabSz="966033" eaLnBrk="0" fontAlgn="base" hangingPunct="0">
              <a:spcBef>
                <a:spcPct val="0"/>
              </a:spcBef>
              <a:spcAft>
                <a:spcPct val="0"/>
              </a:spcAft>
              <a:defRPr b="1">
                <a:solidFill>
                  <a:schemeClr val="tx1"/>
                </a:solidFill>
                <a:latin typeface="Max-Regular" pitchFamily="2" charset="0"/>
              </a:defRPr>
            </a:lvl7pPr>
            <a:lvl8pPr marL="3489350" indent="-232623" defTabSz="966033" eaLnBrk="0" fontAlgn="base" hangingPunct="0">
              <a:spcBef>
                <a:spcPct val="0"/>
              </a:spcBef>
              <a:spcAft>
                <a:spcPct val="0"/>
              </a:spcAft>
              <a:defRPr b="1">
                <a:solidFill>
                  <a:schemeClr val="tx1"/>
                </a:solidFill>
                <a:latin typeface="Max-Regular" pitchFamily="2" charset="0"/>
              </a:defRPr>
            </a:lvl8pPr>
            <a:lvl9pPr marL="3954597" indent="-232623" defTabSz="966033" eaLnBrk="0" fontAlgn="base" hangingPunct="0">
              <a:spcBef>
                <a:spcPct val="0"/>
              </a:spcBef>
              <a:spcAft>
                <a:spcPct val="0"/>
              </a:spcAft>
              <a:defRPr b="1">
                <a:solidFill>
                  <a:schemeClr val="tx1"/>
                </a:solidFill>
                <a:latin typeface="Max-Regular" pitchFamily="2" charset="0"/>
              </a:defRPr>
            </a:lvl9pPr>
          </a:lstStyle>
          <a:p>
            <a:pPr eaLnBrk="1" hangingPunct="1"/>
            <a:fld id="{E7E3DDDA-A569-4E42-BF59-8333694471E9}" type="slidenum">
              <a:rPr lang="en-US" b="0">
                <a:latin typeface="Arial" charset="0"/>
              </a:rPr>
              <a:pPr eaLnBrk="1" hangingPunct="1"/>
              <a:t>8</a:t>
            </a:fld>
            <a:endParaRPr lang="en-US" b="0">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408182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34D69-6919-492F-853F-AB92F0518230}" type="slidenum">
              <a:rPr lang="en-US"/>
              <a:pPr>
                <a:defRPr/>
              </a:pPr>
              <a:t>‹#›</a:t>
            </a:fld>
            <a:endParaRPr lang="en-US"/>
          </a:p>
        </p:txBody>
      </p:sp>
    </p:spTree>
    <p:extLst>
      <p:ext uri="{BB962C8B-B14F-4D97-AF65-F5344CB8AC3E}">
        <p14:creationId xmlns:p14="http://schemas.microsoft.com/office/powerpoint/2010/main" val="92163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02E58-BDF8-44F7-BEE2-FE2502327A08}" type="slidenum">
              <a:rPr lang="en-US"/>
              <a:pPr>
                <a:defRPr/>
              </a:pPr>
              <a:t>‹#›</a:t>
            </a:fld>
            <a:endParaRPr lang="en-US"/>
          </a:p>
        </p:txBody>
      </p:sp>
    </p:spTree>
    <p:extLst>
      <p:ext uri="{BB962C8B-B14F-4D97-AF65-F5344CB8AC3E}">
        <p14:creationId xmlns:p14="http://schemas.microsoft.com/office/powerpoint/2010/main" val="196827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3364E-BC8B-47AC-B2CF-72BAC4847D46}" type="slidenum">
              <a:rPr lang="en-US"/>
              <a:pPr>
                <a:defRPr/>
              </a:pPr>
              <a:t>‹#›</a:t>
            </a:fld>
            <a:endParaRPr lang="en-US"/>
          </a:p>
        </p:txBody>
      </p:sp>
    </p:spTree>
    <p:extLst>
      <p:ext uri="{BB962C8B-B14F-4D97-AF65-F5344CB8AC3E}">
        <p14:creationId xmlns:p14="http://schemas.microsoft.com/office/powerpoint/2010/main" val="372369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0E0DF-C6BC-4116-9C57-CC34B7D07D1D}" type="slidenum">
              <a:rPr lang="en-US"/>
              <a:pPr>
                <a:defRPr/>
              </a:pPr>
              <a:t>‹#›</a:t>
            </a:fld>
            <a:endParaRPr lang="en-US"/>
          </a:p>
        </p:txBody>
      </p:sp>
    </p:spTree>
    <p:extLst>
      <p:ext uri="{BB962C8B-B14F-4D97-AF65-F5344CB8AC3E}">
        <p14:creationId xmlns:p14="http://schemas.microsoft.com/office/powerpoint/2010/main" val="410742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44B983-16A4-47AF-BAA4-EA2007D0CEB8}" type="slidenum">
              <a:rPr lang="en-US"/>
              <a:pPr>
                <a:defRPr/>
              </a:pPr>
              <a:t>‹#›</a:t>
            </a:fld>
            <a:endParaRPr lang="en-US"/>
          </a:p>
        </p:txBody>
      </p:sp>
    </p:spTree>
    <p:extLst>
      <p:ext uri="{BB962C8B-B14F-4D97-AF65-F5344CB8AC3E}">
        <p14:creationId xmlns:p14="http://schemas.microsoft.com/office/powerpoint/2010/main" val="336891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096BB-0BED-4509-AAF1-9344CF095B88}" type="slidenum">
              <a:rPr lang="en-US"/>
              <a:pPr>
                <a:defRPr/>
              </a:pPr>
              <a:t>‹#›</a:t>
            </a:fld>
            <a:endParaRPr lang="en-US"/>
          </a:p>
        </p:txBody>
      </p:sp>
    </p:spTree>
    <p:extLst>
      <p:ext uri="{BB962C8B-B14F-4D97-AF65-F5344CB8AC3E}">
        <p14:creationId xmlns:p14="http://schemas.microsoft.com/office/powerpoint/2010/main" val="19029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7D76EA-3F41-4E32-B578-27CC2809D71C}" type="slidenum">
              <a:rPr lang="en-US"/>
              <a:pPr>
                <a:defRPr/>
              </a:pPr>
              <a:t>‹#›</a:t>
            </a:fld>
            <a:endParaRPr lang="en-US"/>
          </a:p>
        </p:txBody>
      </p:sp>
    </p:spTree>
    <p:extLst>
      <p:ext uri="{BB962C8B-B14F-4D97-AF65-F5344CB8AC3E}">
        <p14:creationId xmlns:p14="http://schemas.microsoft.com/office/powerpoint/2010/main" val="351072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855B8E-94F5-4CDE-A7DA-C8B5D930EA7B}" type="slidenum">
              <a:rPr lang="en-US"/>
              <a:pPr>
                <a:defRPr/>
              </a:pPr>
              <a:t>‹#›</a:t>
            </a:fld>
            <a:endParaRPr lang="en-US"/>
          </a:p>
        </p:txBody>
      </p:sp>
    </p:spTree>
    <p:extLst>
      <p:ext uri="{BB962C8B-B14F-4D97-AF65-F5344CB8AC3E}">
        <p14:creationId xmlns:p14="http://schemas.microsoft.com/office/powerpoint/2010/main" val="75152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F994A0-A5E7-4001-8695-90B6CE7AFFB7}" type="slidenum">
              <a:rPr lang="en-US"/>
              <a:pPr>
                <a:defRPr/>
              </a:pPr>
              <a:t>‹#›</a:t>
            </a:fld>
            <a:endParaRPr lang="en-US"/>
          </a:p>
        </p:txBody>
      </p:sp>
    </p:spTree>
    <p:extLst>
      <p:ext uri="{BB962C8B-B14F-4D97-AF65-F5344CB8AC3E}">
        <p14:creationId xmlns:p14="http://schemas.microsoft.com/office/powerpoint/2010/main" val="110465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049EAA-9684-419A-87B4-D6EE5A9D5201}" type="slidenum">
              <a:rPr lang="en-US"/>
              <a:pPr>
                <a:defRPr/>
              </a:pPr>
              <a:t>‹#›</a:t>
            </a:fld>
            <a:endParaRPr lang="en-US"/>
          </a:p>
        </p:txBody>
      </p:sp>
    </p:spTree>
    <p:extLst>
      <p:ext uri="{BB962C8B-B14F-4D97-AF65-F5344CB8AC3E}">
        <p14:creationId xmlns:p14="http://schemas.microsoft.com/office/powerpoint/2010/main" val="237763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1D1FDA-CF1C-4342-AA4A-46E0F04681CD}" type="slidenum">
              <a:rPr lang="en-US"/>
              <a:pPr>
                <a:defRPr/>
              </a:pPr>
              <a:t>‹#›</a:t>
            </a:fld>
            <a:endParaRPr lang="en-US"/>
          </a:p>
        </p:txBody>
      </p:sp>
    </p:spTree>
    <p:extLst>
      <p:ext uri="{BB962C8B-B14F-4D97-AF65-F5344CB8AC3E}">
        <p14:creationId xmlns:p14="http://schemas.microsoft.com/office/powerpoint/2010/main" val="160466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a:defRPr/>
            </a:pPr>
            <a:fld id="{8FCF8DF2-F6F1-43B7-9D5E-CEDE1DB546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7.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wmf"/><Relationship Id="rId4" Type="http://schemas.openxmlformats.org/officeDocument/2006/relationships/notesSlide" Target="../notesSlides/notesSlide1.xml"/><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notesSlide" Target="../notesSlides/notesSlide2.xml"/><Relationship Id="rId9" Type="http://schemas.openxmlformats.org/officeDocument/2006/relationships/image" Target="../media/image2.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5.bin"/><Relationship Id="rId10" Type="http://schemas.openxmlformats.org/officeDocument/2006/relationships/image" Target="../media/image5.png"/><Relationship Id="rId4" Type="http://schemas.openxmlformats.org/officeDocument/2006/relationships/notesSlide" Target="../notesSlides/notesSlide3.xml"/><Relationship Id="rId9" Type="http://schemas.openxmlformats.org/officeDocument/2006/relationships/image" Target="../media/image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oleObject" Target="../embeddings/oleObject7.bin"/><Relationship Id="rId4" Type="http://schemas.openxmlformats.org/officeDocument/2006/relationships/notesSlide" Target="../notesSlides/notesSlide4.xml"/><Relationship Id="rId9"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wmf"/><Relationship Id="rId5" Type="http://schemas.openxmlformats.org/officeDocument/2006/relationships/oleObject" Target="../embeddings/oleObject9.bin"/><Relationship Id="rId4" Type="http://schemas.openxmlformats.org/officeDocument/2006/relationships/notesSlide" Target="../notesSlides/notesSlide5.xml"/><Relationship Id="rId9"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7.jpeg"/><Relationship Id="rId10" Type="http://schemas.openxmlformats.org/officeDocument/2006/relationships/image" Target="../media/image2.wmf"/><Relationship Id="rId4" Type="http://schemas.openxmlformats.org/officeDocument/2006/relationships/notesSlide" Target="../notesSlides/notesSlide6.xml"/><Relationship Id="rId9"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oleObject" Target="../embeddings/oleObject13.bin"/><Relationship Id="rId10" Type="http://schemas.openxmlformats.org/officeDocument/2006/relationships/image" Target="../media/image8.png"/><Relationship Id="rId4" Type="http://schemas.openxmlformats.org/officeDocument/2006/relationships/notesSlide" Target="../notesSlides/notesSlide7.xml"/><Relationship Id="rId9" Type="http://schemas.openxmlformats.org/officeDocument/2006/relationships/image" Target="../media/image2.wmf"/></Relationships>
</file>

<file path=ppt/slides/_rels/slide8.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1.w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2926" y="2942939"/>
            <a:ext cx="6579024" cy="4527377"/>
          </a:xfrm>
          <a:prstGeom prst="rect">
            <a:avLst/>
          </a:prstGeom>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291" y="341784"/>
            <a:ext cx="7670321" cy="2601155"/>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305" name="CorelDRAW" r:id="rId7" imgW="2907792" imgH="329184" progId="CorelDRAW.Graphic.12">
                  <p:embed/>
                </p:oleObj>
              </mc:Choice>
              <mc:Fallback>
                <p:oleObj name="CorelDRAW" r:id="rId7" imgW="2907792" imgH="329184" progId="CorelDRAW.Graphic.12">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1102167" y="2357611"/>
            <a:ext cx="7416800"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5900" b="0" dirty="0">
              <a:solidFill>
                <a:srgbClr val="005EA0"/>
              </a:solidFill>
            </a:endParaRPr>
          </a:p>
          <a:p>
            <a:endParaRPr lang="en-US" sz="3200" b="0" dirty="0" smtClean="0">
              <a:solidFill>
                <a:srgbClr val="005EA0"/>
              </a:solidFill>
            </a:endParaRPr>
          </a:p>
          <a:p>
            <a:endParaRPr lang="en-US" sz="3200" b="0" dirty="0" smtClean="0">
              <a:solidFill>
                <a:srgbClr val="005EA0"/>
              </a:solidFill>
            </a:endParaRPr>
          </a:p>
          <a:p>
            <a:endParaRPr lang="en-US" sz="3200" b="0" dirty="0">
              <a:solidFill>
                <a:srgbClr val="005EA0"/>
              </a:solidFill>
            </a:endParaRPr>
          </a:p>
          <a:p>
            <a:pPr marL="742950" lvl="1" indent="-285750">
              <a:buFontTx/>
              <a:buChar char="•"/>
            </a:pPr>
            <a:endParaRPr lang="de-DE" sz="2400" dirty="0">
              <a:solidFill>
                <a:srgbClr val="00599C"/>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306" name="CorelDRAW" r:id="rId9" imgW="1143000" imgH="170688" progId="CorelDRAW.Graphic.12">
                  <p:embed/>
                </p:oleObj>
              </mc:Choice>
              <mc:Fallback>
                <p:oleObj name="CorelDRAW" r:id="rId9" imgW="1143000" imgH="170688" progId="CorelDRAW.Graphic.12">
                  <p:embed/>
                  <p:pic>
                    <p:nvPicPr>
                      <p:cNvPr id="0" name="Object 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feld 7"/>
          <p:cNvSpPr txBox="1"/>
          <p:nvPr/>
        </p:nvSpPr>
        <p:spPr>
          <a:xfrm>
            <a:off x="-80681" y="3213208"/>
            <a:ext cx="7828638" cy="3293209"/>
          </a:xfrm>
          <a:prstGeom prst="rect">
            <a:avLst/>
          </a:prstGeom>
          <a:noFill/>
        </p:spPr>
        <p:txBody>
          <a:bodyPr wrap="square" rtlCol="0">
            <a:spAutoFit/>
          </a:bodyPr>
          <a:lstStyle/>
          <a:p>
            <a:r>
              <a:rPr lang="de-DE" sz="2000" dirty="0" smtClean="0">
                <a:solidFill>
                  <a:srgbClr val="00599C"/>
                </a:solidFill>
              </a:rPr>
              <a:t>Women and </a:t>
            </a:r>
          </a:p>
          <a:p>
            <a:r>
              <a:rPr lang="de-DE" sz="2000" dirty="0">
                <a:solidFill>
                  <a:srgbClr val="00599C"/>
                </a:solidFill>
              </a:rPr>
              <a:t>C</a:t>
            </a:r>
            <a:r>
              <a:rPr lang="de-DE" sz="2000" dirty="0" smtClean="0">
                <a:solidFill>
                  <a:srgbClr val="00599C"/>
                </a:solidFill>
              </a:rPr>
              <a:t>hildren as</a:t>
            </a:r>
            <a:endParaRPr lang="de-DE" sz="2000" dirty="0">
              <a:solidFill>
                <a:srgbClr val="00599C"/>
              </a:solidFill>
            </a:endParaRPr>
          </a:p>
          <a:p>
            <a:r>
              <a:rPr lang="de-DE" sz="2000" dirty="0" smtClean="0">
                <a:solidFill>
                  <a:srgbClr val="00599C"/>
                </a:solidFill>
              </a:rPr>
              <a:t>Refugees – </a:t>
            </a:r>
          </a:p>
          <a:p>
            <a:r>
              <a:rPr lang="de-DE" sz="2000" dirty="0" smtClean="0">
                <a:solidFill>
                  <a:srgbClr val="00599C"/>
                </a:solidFill>
              </a:rPr>
              <a:t>between Vulnerability </a:t>
            </a:r>
          </a:p>
          <a:p>
            <a:r>
              <a:rPr lang="de-DE" sz="2000" dirty="0">
                <a:solidFill>
                  <a:srgbClr val="00599C"/>
                </a:solidFill>
              </a:rPr>
              <a:t>a</a:t>
            </a:r>
            <a:r>
              <a:rPr lang="de-DE" sz="2000" dirty="0" smtClean="0">
                <a:solidFill>
                  <a:srgbClr val="00599C"/>
                </a:solidFill>
              </a:rPr>
              <a:t>nd Empowerment </a:t>
            </a:r>
          </a:p>
          <a:p>
            <a:endParaRPr lang="de-DE" sz="2000" dirty="0" smtClean="0">
              <a:solidFill>
                <a:srgbClr val="00599C"/>
              </a:solidFill>
            </a:endParaRPr>
          </a:p>
          <a:p>
            <a:r>
              <a:rPr lang="de-DE" sz="2000" dirty="0" smtClean="0">
                <a:solidFill>
                  <a:srgbClr val="00599C"/>
                </a:solidFill>
              </a:rPr>
              <a:t>CEC Summer </a:t>
            </a:r>
            <a:br>
              <a:rPr lang="de-DE" sz="2000" dirty="0" smtClean="0">
                <a:solidFill>
                  <a:srgbClr val="00599C"/>
                </a:solidFill>
              </a:rPr>
            </a:br>
            <a:r>
              <a:rPr lang="de-DE" sz="2000" dirty="0" smtClean="0">
                <a:solidFill>
                  <a:srgbClr val="00599C"/>
                </a:solidFill>
              </a:rPr>
              <a:t>School</a:t>
            </a:r>
            <a:endParaRPr lang="de-DE" sz="2000" dirty="0">
              <a:solidFill>
                <a:srgbClr val="00599C"/>
              </a:solidFill>
            </a:endParaRPr>
          </a:p>
          <a:p>
            <a:r>
              <a:rPr lang="de-DE" sz="2000" dirty="0" smtClean="0">
                <a:solidFill>
                  <a:srgbClr val="00599C"/>
                </a:solidFill>
              </a:rPr>
              <a:t>Thessaloniki</a:t>
            </a:r>
          </a:p>
          <a:p>
            <a:r>
              <a:rPr lang="de-DE" sz="2000" dirty="0" smtClean="0">
                <a:solidFill>
                  <a:srgbClr val="00599C"/>
                </a:solidFill>
              </a:rPr>
              <a:t>3rd June 2016</a:t>
            </a:r>
          </a:p>
          <a:p>
            <a:r>
              <a:rPr lang="de-DE" sz="800" dirty="0" smtClean="0">
                <a:solidFill>
                  <a:srgbClr val="00599C"/>
                </a:solidFill>
              </a:rPr>
              <a:t>Photos: Paul Jeffrey</a:t>
            </a:r>
            <a:endParaRPr lang="de-DE" sz="800" dirty="0">
              <a:solidFill>
                <a:srgbClr val="00599C"/>
              </a:solidFill>
            </a:endParaRPr>
          </a:p>
        </p:txBody>
      </p:sp>
    </p:spTree>
    <p:custDataLst>
      <p:tags r:id="rId2"/>
    </p:custData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0"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45411"/>
                                        </p:tgtEl>
                                        <p:attrNameLst>
                                          <p:attrName>style.visibility</p:attrName>
                                        </p:attrNameLst>
                                      </p:cBhvr>
                                      <p:to>
                                        <p:strVal val="visible"/>
                                      </p:to>
                                    </p:set>
                                    <p:animEffect transition="in" filter="fade">
                                      <p:cBhvr>
                                        <p:cTn id="7" dur="500"/>
                                        <p:tgtEl>
                                          <p:spTgt spid="145411"/>
                                        </p:tgtEl>
                                      </p:cBhvr>
                                    </p:animEffect>
                                    <p:anim calcmode="lin" valueType="num">
                                      <p:cBhvr>
                                        <p:cTn id="8" dur="500" fill="hold"/>
                                        <p:tgtEl>
                                          <p:spTgt spid="145411"/>
                                        </p:tgtEl>
                                        <p:attrNameLst>
                                          <p:attrName>ppt_x</p:attrName>
                                        </p:attrNameLst>
                                      </p:cBhvr>
                                      <p:tavLst>
                                        <p:tav tm="0">
                                          <p:val>
                                            <p:strVal val="#ppt_x-.1"/>
                                          </p:val>
                                        </p:tav>
                                        <p:tav tm="100000">
                                          <p:val>
                                            <p:strVal val="#ppt_x"/>
                                          </p:val>
                                        </p:tav>
                                      </p:tavLst>
                                    </p:anim>
                                    <p:anim calcmode="lin" valueType="num">
                                      <p:cBhvr>
                                        <p:cTn id="9" dur="500" fill="hold"/>
                                        <p:tgtEl>
                                          <p:spTgt spid="145411"/>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nodePh="1">
                                  <p:stCondLst>
                                    <p:cond delay="0"/>
                                  </p:stCondLst>
                                  <p:endCondLst>
                                    <p:cond evt="begin" delay="0">
                                      <p:tn val="10"/>
                                    </p:cond>
                                  </p:endCondLst>
                                  <p:iterate type="lt">
                                    <p:tmPct val="10000"/>
                                  </p:iterate>
                                  <p:childTnLst>
                                    <p:set>
                                      <p:cBhvr>
                                        <p:cTn id="11" dur="1" fill="hold">
                                          <p:stCondLst>
                                            <p:cond delay="0"/>
                                          </p:stCondLst>
                                        </p:cTn>
                                        <p:tgtEl>
                                          <p:spTgt spid="145412"/>
                                        </p:tgtEl>
                                        <p:attrNameLst>
                                          <p:attrName>style.visibility</p:attrName>
                                        </p:attrNameLst>
                                      </p:cBhvr>
                                      <p:to>
                                        <p:strVal val="visible"/>
                                      </p:to>
                                    </p:set>
                                    <p:animEffect transition="in" filter="fade">
                                      <p:cBhvr>
                                        <p:cTn id="12" dur="125"/>
                                        <p:tgtEl>
                                          <p:spTgt spid="145412"/>
                                        </p:tgtEl>
                                      </p:cBhvr>
                                    </p:animEffect>
                                    <p:anim calcmode="lin" valueType="num">
                                      <p:cBhvr>
                                        <p:cTn id="13" dur="125" fill="hold"/>
                                        <p:tgtEl>
                                          <p:spTgt spid="145412"/>
                                        </p:tgtEl>
                                        <p:attrNameLst>
                                          <p:attrName>ppt_x</p:attrName>
                                        </p:attrNameLst>
                                      </p:cBhvr>
                                      <p:tavLst>
                                        <p:tav tm="0">
                                          <p:val>
                                            <p:strVal val="#ppt_x-.1"/>
                                          </p:val>
                                        </p:tav>
                                        <p:tav tm="100000">
                                          <p:val>
                                            <p:strVal val="#ppt_x"/>
                                          </p:val>
                                        </p:tav>
                                      </p:tavLst>
                                    </p:anim>
                                    <p:anim calcmode="lin" valueType="num">
                                      <p:cBhvr>
                                        <p:cTn id="14"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25800"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448665"/>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25801"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1593955" y="2530638"/>
            <a:ext cx="6331352" cy="369332"/>
          </a:xfrm>
          <a:prstGeom prst="rect">
            <a:avLst/>
          </a:prstGeom>
          <a:noFill/>
        </p:spPr>
        <p:txBody>
          <a:bodyPr wrap="square" rtlCol="0">
            <a:spAutoFit/>
          </a:bodyPr>
          <a:lstStyle/>
          <a:p>
            <a:endParaRPr lang="de-DE" dirty="0"/>
          </a:p>
        </p:txBody>
      </p:sp>
      <p:sp>
        <p:nvSpPr>
          <p:cNvPr id="3" name="Textfeld 2"/>
          <p:cNvSpPr txBox="1"/>
          <p:nvPr/>
        </p:nvSpPr>
        <p:spPr>
          <a:xfrm>
            <a:off x="649705" y="2530638"/>
            <a:ext cx="7495673" cy="3970318"/>
          </a:xfrm>
          <a:prstGeom prst="rect">
            <a:avLst/>
          </a:prstGeom>
          <a:noFill/>
        </p:spPr>
        <p:txBody>
          <a:bodyPr wrap="square" rtlCol="0">
            <a:spAutoFit/>
          </a:bodyPr>
          <a:lstStyle/>
          <a:p>
            <a:r>
              <a:rPr lang="de-DE" dirty="0" smtClean="0">
                <a:solidFill>
                  <a:srgbClr val="00599C"/>
                </a:solidFill>
              </a:rPr>
              <a:t>Refugee: someone who „</a:t>
            </a:r>
            <a:r>
              <a:rPr lang="en-GB" dirty="0" smtClean="0">
                <a:solidFill>
                  <a:srgbClr val="00599C"/>
                </a:solidFill>
              </a:rPr>
              <a:t>owing </a:t>
            </a:r>
            <a:r>
              <a:rPr lang="en-GB" dirty="0">
                <a:solidFill>
                  <a:srgbClr val="00599C"/>
                </a:solidFill>
              </a:rPr>
              <a:t>to a well-founded fear of being persecuted for reasons of race, religion, nationality, membership of a particular social group or political opinion, is outside the country of his nationality, and is unable to, or owing to such fear, is unwilling to avail himself of the protection of that country."</a:t>
            </a:r>
            <a:endParaRPr lang="de-DE" dirty="0">
              <a:solidFill>
                <a:srgbClr val="00599C"/>
              </a:solidFill>
            </a:endParaRPr>
          </a:p>
          <a:p>
            <a:r>
              <a:rPr lang="de-DE" dirty="0" smtClean="0">
                <a:solidFill>
                  <a:srgbClr val="00599C"/>
                </a:solidFill>
              </a:rPr>
              <a:t>(UN 1951 Geneva Refugee Convention)</a:t>
            </a:r>
          </a:p>
          <a:p>
            <a:endParaRPr lang="de-DE" dirty="0">
              <a:solidFill>
                <a:srgbClr val="00599C"/>
              </a:solidFill>
            </a:endParaRPr>
          </a:p>
          <a:p>
            <a:r>
              <a:rPr lang="de-DE" dirty="0" smtClean="0">
                <a:solidFill>
                  <a:srgbClr val="00599C"/>
                </a:solidFill>
              </a:rPr>
              <a:t>Greek islands (1st Jan 2016-15 May 2016):</a:t>
            </a:r>
          </a:p>
          <a:p>
            <a:endParaRPr lang="de-DE" dirty="0">
              <a:solidFill>
                <a:srgbClr val="00599C"/>
              </a:solidFill>
            </a:endParaRPr>
          </a:p>
          <a:p>
            <a:r>
              <a:rPr lang="de-DE" dirty="0" smtClean="0">
                <a:solidFill>
                  <a:srgbClr val="00599C"/>
                </a:solidFill>
              </a:rPr>
              <a:t>38 % children 22 % women out of 155.000 in total (similar for IT)</a:t>
            </a:r>
          </a:p>
          <a:p>
            <a:endParaRPr lang="de-DE" dirty="0">
              <a:solidFill>
                <a:srgbClr val="00599C"/>
              </a:solidFill>
            </a:endParaRPr>
          </a:p>
          <a:p>
            <a:r>
              <a:rPr lang="de-DE" dirty="0" smtClean="0">
                <a:solidFill>
                  <a:srgbClr val="00599C"/>
                </a:solidFill>
              </a:rPr>
              <a:t>Globally 41 % of refugees children, 50 % are women</a:t>
            </a:r>
          </a:p>
          <a:p>
            <a:endParaRPr lang="de-DE" dirty="0"/>
          </a:p>
          <a:p>
            <a:endParaRPr lang="de-DE" dirty="0"/>
          </a:p>
        </p:txBody>
      </p:sp>
      <p:sp>
        <p:nvSpPr>
          <p:cNvPr id="4" name="Textfeld 3"/>
          <p:cNvSpPr txBox="1"/>
          <p:nvPr/>
        </p:nvSpPr>
        <p:spPr>
          <a:xfrm>
            <a:off x="3164305" y="1347537"/>
            <a:ext cx="5137484" cy="461665"/>
          </a:xfrm>
          <a:prstGeom prst="rect">
            <a:avLst/>
          </a:prstGeom>
          <a:noFill/>
        </p:spPr>
        <p:txBody>
          <a:bodyPr wrap="square" rtlCol="0">
            <a:spAutoFit/>
          </a:bodyPr>
          <a:lstStyle/>
          <a:p>
            <a:r>
              <a:rPr lang="de-DE" sz="2400" dirty="0" smtClean="0">
                <a:solidFill>
                  <a:srgbClr val="00599C"/>
                </a:solidFill>
              </a:rPr>
              <a:t>Who, how many ?</a:t>
            </a:r>
            <a:endParaRPr lang="de-DE" sz="2400" dirty="0">
              <a:solidFill>
                <a:srgbClr val="00599C"/>
              </a:solidFill>
            </a:endParaRPr>
          </a:p>
        </p:txBody>
      </p:sp>
    </p:spTree>
    <p:custDataLst>
      <p:tags r:id="rId2"/>
    </p:custDataLst>
    <p:extLst>
      <p:ext uri="{BB962C8B-B14F-4D97-AF65-F5344CB8AC3E}">
        <p14:creationId xmlns:p14="http://schemas.microsoft.com/office/powerpoint/2010/main" val="4194887350"/>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Object 6"/>
          <p:cNvGraphicFramePr>
            <a:graphicFrameLocks/>
          </p:cNvGraphicFramePr>
          <p:nvPr>
            <p:extLst>
              <p:ext uri="{D42A27DB-BD31-4B8C-83A1-F6EECF244321}">
                <p14:modId xmlns:p14="http://schemas.microsoft.com/office/powerpoint/2010/main" val="3164007027"/>
              </p:ext>
            </p:extLst>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0076" name="CorelDRAW" r:id="rId5" imgW="1143000" imgH="170688" progId="CorelDRAW.Graphic.12">
                  <p:embed/>
                </p:oleObj>
              </mc:Choice>
              <mc:Fallback>
                <p:oleObj name="CorelDRAW" r:id="rId5" imgW="1143000" imgH="170688" progId="CorelDRAW.Graphic.1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1800" y="2760924"/>
            <a:ext cx="6197600" cy="4124063"/>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0077" name="CorelDRAW" r:id="rId8" imgW="2907792" imgH="329184" progId="CorelDRAW.Graphic.12">
                  <p:embed/>
                </p:oleObj>
              </mc:Choice>
              <mc:Fallback>
                <p:oleObj name="CorelDRAW" r:id="rId8" imgW="2907792" imgH="329184" progId="CorelDRAW.Graphic.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 y="448665"/>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4925" y="1931095"/>
            <a:ext cx="7495673" cy="4801314"/>
          </a:xfrm>
          <a:prstGeom prst="rect">
            <a:avLst/>
          </a:prstGeom>
          <a:noFill/>
        </p:spPr>
        <p:txBody>
          <a:bodyPr wrap="square" rtlCol="0">
            <a:spAutoFit/>
          </a:bodyPr>
          <a:lstStyle/>
          <a:p>
            <a:endParaRPr lang="de-DE" dirty="0" smtClean="0">
              <a:solidFill>
                <a:srgbClr val="00599C"/>
              </a:solidFill>
            </a:endParaRPr>
          </a:p>
          <a:p>
            <a:endParaRPr lang="de-DE" dirty="0"/>
          </a:p>
          <a:p>
            <a:r>
              <a:rPr lang="de-DE" dirty="0" smtClean="0">
                <a:solidFill>
                  <a:srgbClr val="00427D"/>
                </a:solidFill>
              </a:rPr>
              <a:t>As members of families</a:t>
            </a:r>
          </a:p>
          <a:p>
            <a:endParaRPr lang="de-DE" dirty="0">
              <a:solidFill>
                <a:srgbClr val="00427D"/>
              </a:solidFill>
            </a:endParaRPr>
          </a:p>
          <a:p>
            <a:r>
              <a:rPr lang="de-DE" dirty="0" smtClean="0">
                <a:solidFill>
                  <a:srgbClr val="00427D"/>
                </a:solidFill>
              </a:rPr>
              <a:t>As those following men </a:t>
            </a:r>
            <a:br>
              <a:rPr lang="de-DE" dirty="0" smtClean="0">
                <a:solidFill>
                  <a:srgbClr val="00427D"/>
                </a:solidFill>
              </a:rPr>
            </a:br>
            <a:r>
              <a:rPr lang="de-DE" dirty="0" smtClean="0">
                <a:solidFill>
                  <a:srgbClr val="00427D"/>
                </a:solidFill>
              </a:rPr>
              <a:t>who fled before</a:t>
            </a:r>
          </a:p>
          <a:p>
            <a:endParaRPr lang="de-DE" dirty="0">
              <a:solidFill>
                <a:srgbClr val="00427D"/>
              </a:solidFill>
            </a:endParaRPr>
          </a:p>
          <a:p>
            <a:r>
              <a:rPr lang="de-DE" dirty="0" smtClean="0">
                <a:solidFill>
                  <a:srgbClr val="00427D"/>
                </a:solidFill>
              </a:rPr>
              <a:t>Fleeing when men are </a:t>
            </a:r>
            <a:br>
              <a:rPr lang="de-DE" dirty="0" smtClean="0">
                <a:solidFill>
                  <a:srgbClr val="00427D"/>
                </a:solidFill>
              </a:rPr>
            </a:br>
            <a:r>
              <a:rPr lang="de-DE" dirty="0" smtClean="0">
                <a:solidFill>
                  <a:srgbClr val="00427D"/>
                </a:solidFill>
              </a:rPr>
              <a:t>attacked</a:t>
            </a:r>
            <a:br>
              <a:rPr lang="de-DE" dirty="0" smtClean="0">
                <a:solidFill>
                  <a:srgbClr val="00427D"/>
                </a:solidFill>
              </a:rPr>
            </a:br>
            <a:r>
              <a:rPr lang="de-DE" dirty="0" smtClean="0">
                <a:solidFill>
                  <a:srgbClr val="00427D"/>
                </a:solidFill>
              </a:rPr>
              <a:t/>
            </a:r>
            <a:br>
              <a:rPr lang="de-DE" dirty="0" smtClean="0">
                <a:solidFill>
                  <a:srgbClr val="00427D"/>
                </a:solidFill>
              </a:rPr>
            </a:br>
            <a:r>
              <a:rPr lang="de-DE" dirty="0" smtClean="0">
                <a:solidFill>
                  <a:srgbClr val="00427D"/>
                </a:solidFill>
              </a:rPr>
              <a:t>As first /only one to test </a:t>
            </a:r>
            <a:br>
              <a:rPr lang="de-DE" dirty="0" smtClean="0">
                <a:solidFill>
                  <a:srgbClr val="00427D"/>
                </a:solidFill>
              </a:rPr>
            </a:br>
            <a:r>
              <a:rPr lang="de-DE" dirty="0" smtClean="0">
                <a:solidFill>
                  <a:srgbClr val="00427D"/>
                </a:solidFill>
              </a:rPr>
              <a:t>the water/</a:t>
            </a:r>
            <a:br>
              <a:rPr lang="de-DE" dirty="0" smtClean="0">
                <a:solidFill>
                  <a:srgbClr val="00427D"/>
                </a:solidFill>
              </a:rPr>
            </a:br>
            <a:r>
              <a:rPr lang="de-DE" dirty="0" smtClean="0">
                <a:solidFill>
                  <a:srgbClr val="00427D"/>
                </a:solidFill>
              </a:rPr>
              <a:t>to ensure family survival</a:t>
            </a:r>
          </a:p>
          <a:p>
            <a:endParaRPr lang="de-DE" dirty="0">
              <a:solidFill>
                <a:srgbClr val="00427D"/>
              </a:solidFill>
            </a:endParaRPr>
          </a:p>
          <a:p>
            <a:r>
              <a:rPr lang="de-DE" dirty="0" smtClean="0">
                <a:solidFill>
                  <a:srgbClr val="00427D"/>
                </a:solidFill>
              </a:rPr>
              <a:t>Different scenarios: on </a:t>
            </a:r>
            <a:br>
              <a:rPr lang="de-DE" dirty="0" smtClean="0">
                <a:solidFill>
                  <a:srgbClr val="00427D"/>
                </a:solidFill>
              </a:rPr>
            </a:br>
            <a:r>
              <a:rPr lang="de-DE" dirty="0" smtClean="0">
                <a:solidFill>
                  <a:srgbClr val="00427D"/>
                </a:solidFill>
              </a:rPr>
              <a:t>move, in camp, in urban </a:t>
            </a:r>
            <a:br>
              <a:rPr lang="de-DE" dirty="0" smtClean="0">
                <a:solidFill>
                  <a:srgbClr val="00427D"/>
                </a:solidFill>
              </a:rPr>
            </a:br>
            <a:r>
              <a:rPr lang="de-DE" dirty="0" smtClean="0">
                <a:solidFill>
                  <a:srgbClr val="00427D"/>
                </a:solidFill>
              </a:rPr>
              <a:t>setting</a:t>
            </a:r>
            <a:endParaRPr lang="de-DE" dirty="0">
              <a:solidFill>
                <a:srgbClr val="00427D"/>
              </a:solidFill>
            </a:endParaRPr>
          </a:p>
        </p:txBody>
      </p:sp>
      <p:sp>
        <p:nvSpPr>
          <p:cNvPr id="4" name="Textfeld 3"/>
          <p:cNvSpPr txBox="1"/>
          <p:nvPr/>
        </p:nvSpPr>
        <p:spPr>
          <a:xfrm>
            <a:off x="3176337" y="1347537"/>
            <a:ext cx="5137484" cy="461665"/>
          </a:xfrm>
          <a:prstGeom prst="rect">
            <a:avLst/>
          </a:prstGeom>
          <a:noFill/>
        </p:spPr>
        <p:txBody>
          <a:bodyPr wrap="square" rtlCol="0">
            <a:spAutoFit/>
          </a:bodyPr>
          <a:lstStyle/>
          <a:p>
            <a:r>
              <a:rPr lang="de-DE" sz="2400" dirty="0" smtClean="0">
                <a:solidFill>
                  <a:srgbClr val="00599C"/>
                </a:solidFill>
              </a:rPr>
              <a:t>Different roles</a:t>
            </a:r>
            <a:endParaRPr lang="de-DE" sz="2400" dirty="0">
              <a:solidFill>
                <a:srgbClr val="00599C"/>
              </a:solidFill>
            </a:endParaRPr>
          </a:p>
        </p:txBody>
      </p:sp>
    </p:spTree>
    <p:custDataLst>
      <p:tags r:id="rId2"/>
    </p:custDataLst>
    <p:extLst>
      <p:ext uri="{BB962C8B-B14F-4D97-AF65-F5344CB8AC3E}">
        <p14:creationId xmlns:p14="http://schemas.microsoft.com/office/powerpoint/2010/main" val="497209039"/>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1104"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1105"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4029771" y="1077106"/>
            <a:ext cx="4930815" cy="461665"/>
          </a:xfrm>
          <a:prstGeom prst="rect">
            <a:avLst/>
          </a:prstGeom>
          <a:noFill/>
        </p:spPr>
        <p:txBody>
          <a:bodyPr wrap="square" rtlCol="0">
            <a:spAutoFit/>
          </a:bodyPr>
          <a:lstStyle/>
          <a:p>
            <a:r>
              <a:rPr lang="de-DE" sz="2400" dirty="0" smtClean="0">
                <a:solidFill>
                  <a:srgbClr val="00599C"/>
                </a:solidFill>
              </a:rPr>
              <a:t>Challenges and risks</a:t>
            </a:r>
            <a:endParaRPr lang="de-DE" sz="2400" dirty="0">
              <a:solidFill>
                <a:srgbClr val="00599C"/>
              </a:solidFill>
            </a:endParaRPr>
          </a:p>
        </p:txBody>
      </p:sp>
      <p:sp>
        <p:nvSpPr>
          <p:cNvPr id="9" name="Textfeld 8"/>
          <p:cNvSpPr txBox="1"/>
          <p:nvPr/>
        </p:nvSpPr>
        <p:spPr>
          <a:xfrm>
            <a:off x="1319514" y="2534856"/>
            <a:ext cx="6856298" cy="3416320"/>
          </a:xfrm>
          <a:prstGeom prst="rect">
            <a:avLst/>
          </a:prstGeom>
          <a:noFill/>
        </p:spPr>
        <p:txBody>
          <a:bodyPr wrap="square" rtlCol="0">
            <a:spAutoFit/>
          </a:bodyPr>
          <a:lstStyle/>
          <a:p>
            <a:pPr marL="285750" indent="-285750">
              <a:buFont typeface="Arial" panose="020B0604020202020204" pitchFamily="34" charset="0"/>
              <a:buChar char="•"/>
            </a:pPr>
            <a:r>
              <a:rPr lang="de-DE" b="0" dirty="0" smtClean="0">
                <a:solidFill>
                  <a:srgbClr val="00599C"/>
                </a:solidFill>
              </a:rPr>
              <a:t>Even more precarious access to rights, discrimination</a:t>
            </a:r>
          </a:p>
          <a:p>
            <a:pPr marL="285750" indent="-285750">
              <a:buFont typeface="Arial" panose="020B0604020202020204" pitchFamily="34" charset="0"/>
              <a:buChar char="•"/>
            </a:pPr>
            <a:r>
              <a:rPr lang="de-DE" b="0" dirty="0" smtClean="0">
                <a:solidFill>
                  <a:srgbClr val="00599C"/>
                </a:solidFill>
              </a:rPr>
              <a:t>Gender based violence on the way (smuggling ) and at reception</a:t>
            </a:r>
          </a:p>
          <a:p>
            <a:pPr marL="285750" indent="-285750">
              <a:buFont typeface="Arial" panose="020B0604020202020204" pitchFamily="34" charset="0"/>
              <a:buChar char="•"/>
            </a:pPr>
            <a:r>
              <a:rPr lang="de-DE" b="0" dirty="0" smtClean="0">
                <a:solidFill>
                  <a:srgbClr val="00599C"/>
                </a:solidFill>
              </a:rPr>
              <a:t>Health issues (e.g. around childbirth, diseases) </a:t>
            </a:r>
          </a:p>
          <a:p>
            <a:pPr marL="285750" indent="-285750">
              <a:buFont typeface="Arial" panose="020B0604020202020204" pitchFamily="34" charset="0"/>
              <a:buChar char="•"/>
            </a:pPr>
            <a:r>
              <a:rPr lang="de-DE" b="0" dirty="0" smtClean="0">
                <a:solidFill>
                  <a:srgbClr val="00599C"/>
                </a:solidFill>
              </a:rPr>
              <a:t>Trafficking in particular women and children</a:t>
            </a:r>
          </a:p>
          <a:p>
            <a:pPr marL="285750" indent="-285750">
              <a:buFont typeface="Arial" panose="020B0604020202020204" pitchFamily="34" charset="0"/>
              <a:buChar char="•"/>
            </a:pPr>
            <a:r>
              <a:rPr lang="de-DE" b="0" dirty="0" smtClean="0">
                <a:solidFill>
                  <a:srgbClr val="00599C"/>
                </a:solidFill>
              </a:rPr>
              <a:t>Children recruited into military and warfaring groups</a:t>
            </a:r>
          </a:p>
          <a:p>
            <a:pPr marL="285750" indent="-285750">
              <a:buFont typeface="Arial" panose="020B0604020202020204" pitchFamily="34" charset="0"/>
              <a:buChar char="•"/>
            </a:pPr>
            <a:r>
              <a:rPr lang="de-DE" b="0" dirty="0" smtClean="0">
                <a:solidFill>
                  <a:srgbClr val="00599C"/>
                </a:solidFill>
              </a:rPr>
              <a:t>Little say in planning of their environment (e.g. Camp setup)</a:t>
            </a:r>
          </a:p>
          <a:p>
            <a:pPr marL="285750" indent="-285750">
              <a:buFont typeface="Arial" panose="020B0604020202020204" pitchFamily="34" charset="0"/>
              <a:buChar char="•"/>
            </a:pPr>
            <a:r>
              <a:rPr lang="de-DE" b="0" dirty="0" smtClean="0">
                <a:solidFill>
                  <a:srgbClr val="00599C"/>
                </a:solidFill>
              </a:rPr>
              <a:t>Often excluded from decision making about own fate</a:t>
            </a:r>
          </a:p>
          <a:p>
            <a:pPr marL="285750" indent="-285750">
              <a:buFont typeface="Arial" panose="020B0604020202020204" pitchFamily="34" charset="0"/>
              <a:buChar char="•"/>
            </a:pPr>
            <a:r>
              <a:rPr lang="de-DE" b="0" dirty="0">
                <a:solidFill>
                  <a:srgbClr val="00599C"/>
                </a:solidFill>
              </a:rPr>
              <a:t>A</a:t>
            </a:r>
            <a:r>
              <a:rPr lang="de-DE" b="0" dirty="0" smtClean="0">
                <a:solidFill>
                  <a:srgbClr val="00599C"/>
                </a:solidFill>
              </a:rPr>
              <a:t>ccess to education and livelyhood </a:t>
            </a:r>
          </a:p>
          <a:p>
            <a:pPr marL="285750" indent="-285750">
              <a:buFont typeface="Arial" panose="020B0604020202020204" pitchFamily="34" charset="0"/>
              <a:buChar char="•"/>
            </a:pPr>
            <a:r>
              <a:rPr lang="de-DE" b="0" dirty="0" smtClean="0">
                <a:solidFill>
                  <a:srgbClr val="00599C"/>
                </a:solidFill>
              </a:rPr>
              <a:t>Often year-long stay in camp situations</a:t>
            </a:r>
          </a:p>
          <a:p>
            <a:pPr marL="285750" indent="-285750">
              <a:buFontTx/>
              <a:buChar char="-"/>
            </a:pPr>
            <a:endParaRPr lang="de-DE" b="0" dirty="0">
              <a:solidFill>
                <a:srgbClr val="00599C"/>
              </a:solidFill>
            </a:endParaRPr>
          </a:p>
        </p:txBody>
      </p:sp>
    </p:spTree>
    <p:custDataLst>
      <p:tags r:id="rId2"/>
    </p:custDataLst>
    <p:extLst>
      <p:ext uri="{BB962C8B-B14F-4D97-AF65-F5344CB8AC3E}">
        <p14:creationId xmlns:p14="http://schemas.microsoft.com/office/powerpoint/2010/main" val="1808306148"/>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4132"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4133"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890797" y="1033463"/>
            <a:ext cx="4930815" cy="461665"/>
          </a:xfrm>
          <a:prstGeom prst="rect">
            <a:avLst/>
          </a:prstGeom>
          <a:noFill/>
        </p:spPr>
        <p:txBody>
          <a:bodyPr wrap="square" rtlCol="0">
            <a:spAutoFit/>
          </a:bodyPr>
          <a:lstStyle/>
          <a:p>
            <a:r>
              <a:rPr lang="de-DE" sz="2400" dirty="0" smtClean="0">
                <a:solidFill>
                  <a:srgbClr val="00599C"/>
                </a:solidFill>
              </a:rPr>
              <a:t>Policy aspects</a:t>
            </a:r>
            <a:endParaRPr lang="de-DE" sz="2400" dirty="0">
              <a:solidFill>
                <a:srgbClr val="00599C"/>
              </a:solidFill>
            </a:endParaRPr>
          </a:p>
        </p:txBody>
      </p:sp>
      <p:sp>
        <p:nvSpPr>
          <p:cNvPr id="4" name="Rectangle 3"/>
          <p:cNvSpPr/>
          <p:nvPr/>
        </p:nvSpPr>
        <p:spPr>
          <a:xfrm>
            <a:off x="1335742" y="2178425"/>
            <a:ext cx="7503458" cy="5078313"/>
          </a:xfrm>
          <a:prstGeom prst="rect">
            <a:avLst/>
          </a:prstGeom>
        </p:spPr>
        <p:txBody>
          <a:bodyPr wrap="square">
            <a:spAutoFit/>
          </a:bodyPr>
          <a:lstStyle/>
          <a:p>
            <a:r>
              <a:rPr lang="de-DE" i="1" dirty="0" smtClean="0">
                <a:solidFill>
                  <a:srgbClr val="00599C"/>
                </a:solidFill>
              </a:rPr>
              <a:t>UNHCR age, gender and diversity policy: </a:t>
            </a:r>
            <a:br>
              <a:rPr lang="de-DE" i="1" dirty="0" smtClean="0">
                <a:solidFill>
                  <a:srgbClr val="00599C"/>
                </a:solidFill>
              </a:rPr>
            </a:br>
            <a:r>
              <a:rPr lang="de-DE" dirty="0" smtClean="0">
                <a:solidFill>
                  <a:srgbClr val="00599C"/>
                </a:solidFill>
              </a:rPr>
              <a:t>full equality, participatory approach</a:t>
            </a:r>
          </a:p>
          <a:p>
            <a:endParaRPr lang="de-DE" dirty="0">
              <a:solidFill>
                <a:srgbClr val="00599C"/>
              </a:solidFill>
            </a:endParaRPr>
          </a:p>
          <a:p>
            <a:r>
              <a:rPr lang="de-DE" i="1" dirty="0" smtClean="0">
                <a:solidFill>
                  <a:srgbClr val="00599C"/>
                </a:solidFill>
              </a:rPr>
              <a:t>EU reception conditions directive</a:t>
            </a:r>
            <a:r>
              <a:rPr lang="de-DE" dirty="0" smtClean="0">
                <a:solidFill>
                  <a:srgbClr val="00599C"/>
                </a:solidFill>
              </a:rPr>
              <a:t>: </a:t>
            </a:r>
            <a:br>
              <a:rPr lang="de-DE" dirty="0" smtClean="0">
                <a:solidFill>
                  <a:srgbClr val="00599C"/>
                </a:solidFill>
              </a:rPr>
            </a:br>
            <a:r>
              <a:rPr lang="de-DE" dirty="0" smtClean="0">
                <a:solidFill>
                  <a:srgbClr val="00599C"/>
                </a:solidFill>
              </a:rPr>
              <a:t>Special attention:</a:t>
            </a:r>
          </a:p>
          <a:p>
            <a:pPr marL="285750" indent="-285750">
              <a:buFontTx/>
              <a:buChar char="-"/>
            </a:pPr>
            <a:r>
              <a:rPr lang="de-DE" dirty="0" smtClean="0">
                <a:solidFill>
                  <a:srgbClr val="00599C"/>
                </a:solidFill>
              </a:rPr>
              <a:t>Keep family unity</a:t>
            </a:r>
            <a:endParaRPr lang="de-DE" dirty="0">
              <a:solidFill>
                <a:srgbClr val="00599C"/>
              </a:solidFill>
            </a:endParaRPr>
          </a:p>
          <a:p>
            <a:pPr marL="285750" indent="-285750">
              <a:buFontTx/>
              <a:buChar char="-"/>
            </a:pPr>
            <a:r>
              <a:rPr lang="de-DE" dirty="0" smtClean="0">
                <a:solidFill>
                  <a:srgbClr val="00599C"/>
                </a:solidFill>
              </a:rPr>
              <a:t>Gender specific concerns in housing to be respected</a:t>
            </a:r>
          </a:p>
          <a:p>
            <a:pPr marL="285750" indent="-285750">
              <a:buFontTx/>
              <a:buChar char="-"/>
            </a:pPr>
            <a:r>
              <a:rPr lang="de-DE" dirty="0" smtClean="0">
                <a:solidFill>
                  <a:srgbClr val="00599C"/>
                </a:solidFill>
              </a:rPr>
              <a:t>Take measures against gender based violence</a:t>
            </a:r>
          </a:p>
          <a:p>
            <a:endParaRPr lang="de-DE" dirty="0">
              <a:solidFill>
                <a:srgbClr val="00599C"/>
              </a:solidFill>
            </a:endParaRPr>
          </a:p>
          <a:p>
            <a:r>
              <a:rPr lang="de-DE" dirty="0" smtClean="0">
                <a:solidFill>
                  <a:srgbClr val="00599C"/>
                </a:solidFill>
              </a:rPr>
              <a:t>Children:</a:t>
            </a:r>
          </a:p>
          <a:p>
            <a:r>
              <a:rPr lang="de-DE" dirty="0" smtClean="0">
                <a:solidFill>
                  <a:srgbClr val="00599C"/>
                </a:solidFill>
              </a:rPr>
              <a:t>- Access to schooling</a:t>
            </a:r>
          </a:p>
          <a:p>
            <a:pPr marL="285750" indent="-285750">
              <a:buFontTx/>
              <a:buChar char="-"/>
            </a:pPr>
            <a:r>
              <a:rPr lang="de-DE" dirty="0" smtClean="0">
                <a:solidFill>
                  <a:srgbClr val="00599C"/>
                </a:solidFill>
              </a:rPr>
              <a:t>Guardianship</a:t>
            </a:r>
          </a:p>
          <a:p>
            <a:pPr marL="285750" indent="-285750">
              <a:buFontTx/>
              <a:buChar char="-"/>
            </a:pPr>
            <a:r>
              <a:rPr lang="de-DE" dirty="0" smtClean="0">
                <a:solidFill>
                  <a:srgbClr val="00599C"/>
                </a:solidFill>
              </a:rPr>
              <a:t>Seperate reception facilities</a:t>
            </a:r>
          </a:p>
          <a:p>
            <a:pPr marL="285750" indent="-285750">
              <a:buFontTx/>
              <a:buChar char="-"/>
            </a:pPr>
            <a:r>
              <a:rPr lang="de-DE" dirty="0" smtClean="0">
                <a:solidFill>
                  <a:srgbClr val="00599C"/>
                </a:solidFill>
              </a:rPr>
              <a:t>Take into considerations vulnerability </a:t>
            </a:r>
          </a:p>
          <a:p>
            <a:endParaRPr lang="de-DE" dirty="0">
              <a:solidFill>
                <a:srgbClr val="00599C"/>
              </a:solidFill>
            </a:endParaRPr>
          </a:p>
          <a:p>
            <a:r>
              <a:rPr lang="de-DE" i="1" dirty="0" smtClean="0">
                <a:solidFill>
                  <a:srgbClr val="00599C"/>
                </a:solidFill>
              </a:rPr>
              <a:t>Framework </a:t>
            </a:r>
            <a:r>
              <a:rPr lang="de-DE" dirty="0" smtClean="0">
                <a:solidFill>
                  <a:srgbClr val="00599C"/>
                </a:solidFill>
              </a:rPr>
              <a:t>for durable solutions (full local </a:t>
            </a:r>
            <a:br>
              <a:rPr lang="de-DE" dirty="0" smtClean="0">
                <a:solidFill>
                  <a:srgbClr val="00599C"/>
                </a:solidFill>
              </a:rPr>
            </a:br>
            <a:r>
              <a:rPr lang="de-DE" dirty="0" smtClean="0">
                <a:solidFill>
                  <a:srgbClr val="00599C"/>
                </a:solidFill>
              </a:rPr>
              <a:t>integration, voluntary return or resettlement)</a:t>
            </a:r>
          </a:p>
          <a:p>
            <a:endParaRPr lang="en-GB" dirty="0"/>
          </a:p>
        </p:txBody>
      </p:sp>
    </p:spTree>
    <p:custDataLst>
      <p:tags r:id="rId2"/>
    </p:custDataLst>
    <p:extLst>
      <p:ext uri="{BB962C8B-B14F-4D97-AF65-F5344CB8AC3E}">
        <p14:creationId xmlns:p14="http://schemas.microsoft.com/office/powerpoint/2010/main" val="2888586733"/>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951" y="3886200"/>
            <a:ext cx="5205826" cy="2971800"/>
          </a:xfrm>
          <a:prstGeom prst="rect">
            <a:avLst/>
          </a:prstGeom>
        </p:spPr>
      </p:pic>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42130" name="CorelDRAW" r:id="rId6" imgW="2907792" imgH="329184" progId="CorelDRAW.Graphic.12">
                  <p:embed/>
                </p:oleObj>
              </mc:Choice>
              <mc:Fallback>
                <p:oleObj name="CorelDRAW" r:id="rId6" imgW="2907792" imgH="329184" progId="CorelDRAW.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42131" name="CorelDRAW" r:id="rId9" imgW="1143000" imgH="170688" progId="CorelDRAW.Graphic.12">
                  <p:embed/>
                </p:oleObj>
              </mc:Choice>
              <mc:Fallback>
                <p:oleObj name="CorelDRAW" r:id="rId9" imgW="1143000" imgH="170688" progId="CorelDRAW.Graphic.1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890797" y="1033463"/>
            <a:ext cx="4930815" cy="461665"/>
          </a:xfrm>
          <a:prstGeom prst="rect">
            <a:avLst/>
          </a:prstGeom>
          <a:noFill/>
        </p:spPr>
        <p:txBody>
          <a:bodyPr wrap="square" rtlCol="0">
            <a:spAutoFit/>
          </a:bodyPr>
          <a:lstStyle/>
          <a:p>
            <a:r>
              <a:rPr lang="de-DE" sz="2400" dirty="0" smtClean="0">
                <a:solidFill>
                  <a:srgbClr val="00599C"/>
                </a:solidFill>
              </a:rPr>
              <a:t>Practical aspects</a:t>
            </a:r>
            <a:endParaRPr lang="de-DE" sz="2400" dirty="0">
              <a:solidFill>
                <a:srgbClr val="00599C"/>
              </a:solidFill>
            </a:endParaRPr>
          </a:p>
        </p:txBody>
      </p:sp>
      <p:sp>
        <p:nvSpPr>
          <p:cNvPr id="9" name="Textfeld 8"/>
          <p:cNvSpPr txBox="1"/>
          <p:nvPr/>
        </p:nvSpPr>
        <p:spPr>
          <a:xfrm>
            <a:off x="2890797" y="1517778"/>
            <a:ext cx="6862928" cy="4524315"/>
          </a:xfrm>
          <a:prstGeom prst="rect">
            <a:avLst/>
          </a:prstGeom>
          <a:noFill/>
        </p:spPr>
        <p:txBody>
          <a:bodyPr wrap="square" rtlCol="0">
            <a:spAutoFit/>
          </a:bodyPr>
          <a:lstStyle/>
          <a:p>
            <a:pPr marL="285750" indent="-285750">
              <a:buFontTx/>
              <a:buChar char="-"/>
            </a:pPr>
            <a:endParaRPr lang="de-DE" b="0" dirty="0" smtClean="0">
              <a:solidFill>
                <a:srgbClr val="00599C"/>
              </a:solidFill>
            </a:endParaRPr>
          </a:p>
          <a:p>
            <a:pPr marL="285750" indent="-285750">
              <a:buFontTx/>
              <a:buChar char="-"/>
            </a:pPr>
            <a:r>
              <a:rPr lang="de-DE" b="0" dirty="0" smtClean="0">
                <a:solidFill>
                  <a:srgbClr val="00599C"/>
                </a:solidFill>
              </a:rPr>
              <a:t>Safe way of sheltering e.g. In camps</a:t>
            </a:r>
          </a:p>
          <a:p>
            <a:pPr marL="285750" indent="-285750">
              <a:buFontTx/>
              <a:buChar char="-"/>
            </a:pPr>
            <a:r>
              <a:rPr lang="de-DE" b="0" dirty="0" smtClean="0">
                <a:solidFill>
                  <a:srgbClr val="00599C"/>
                </a:solidFill>
              </a:rPr>
              <a:t>Best Interest of the Child determination at intake at </a:t>
            </a:r>
            <a:br>
              <a:rPr lang="de-DE" b="0" dirty="0" smtClean="0">
                <a:solidFill>
                  <a:srgbClr val="00599C"/>
                </a:solidFill>
              </a:rPr>
            </a:br>
            <a:r>
              <a:rPr lang="de-DE" b="0" dirty="0" smtClean="0">
                <a:solidFill>
                  <a:srgbClr val="00599C"/>
                </a:solidFill>
              </a:rPr>
              <a:t>refugee situation</a:t>
            </a:r>
          </a:p>
          <a:p>
            <a:pPr marL="285750" indent="-285750">
              <a:buFontTx/>
              <a:buChar char="-"/>
            </a:pPr>
            <a:r>
              <a:rPr lang="de-DE" b="0" dirty="0" smtClean="0">
                <a:solidFill>
                  <a:srgbClr val="00599C"/>
                </a:solidFill>
              </a:rPr>
              <a:t>Participatory assesment of risk</a:t>
            </a:r>
          </a:p>
          <a:p>
            <a:pPr marL="285750" indent="-285750">
              <a:buFontTx/>
              <a:buChar char="-"/>
            </a:pPr>
            <a:r>
              <a:rPr lang="de-DE" b="0" smtClean="0">
                <a:solidFill>
                  <a:srgbClr val="00599C"/>
                </a:solidFill>
              </a:rPr>
              <a:t>Enrolment </a:t>
            </a:r>
            <a:r>
              <a:rPr lang="de-DE" b="0" dirty="0" smtClean="0">
                <a:solidFill>
                  <a:srgbClr val="00599C"/>
                </a:solidFill>
              </a:rPr>
              <a:t>of children (boys AND girls) in schools</a:t>
            </a:r>
          </a:p>
          <a:p>
            <a:pPr marL="285750" indent="-285750">
              <a:buFontTx/>
              <a:buChar char="-"/>
            </a:pPr>
            <a:r>
              <a:rPr lang="de-DE" b="0" dirty="0" smtClean="0">
                <a:solidFill>
                  <a:srgbClr val="00599C"/>
                </a:solidFill>
              </a:rPr>
              <a:t>Linking up with national child protection systems </a:t>
            </a:r>
          </a:p>
          <a:p>
            <a:pPr marL="285750" indent="-285750">
              <a:buFontTx/>
              <a:buChar char="-"/>
            </a:pPr>
            <a:r>
              <a:rPr lang="de-DE" b="0" dirty="0" smtClean="0">
                <a:solidFill>
                  <a:srgbClr val="00599C"/>
                </a:solidFill>
              </a:rPr>
              <a:t>Empowerment programmes</a:t>
            </a:r>
          </a:p>
          <a:p>
            <a:pPr marL="2571750" lvl="5" indent="-285750">
              <a:buFontTx/>
              <a:buChar char="-"/>
            </a:pPr>
            <a:r>
              <a:rPr lang="de-DE" b="0" dirty="0" smtClean="0">
                <a:solidFill>
                  <a:srgbClr val="00599C"/>
                </a:solidFill>
              </a:rPr>
              <a:t>Creation of livelihoods to </a:t>
            </a:r>
            <a:br>
              <a:rPr lang="de-DE" b="0" dirty="0" smtClean="0">
                <a:solidFill>
                  <a:srgbClr val="00599C"/>
                </a:solidFill>
              </a:rPr>
            </a:br>
            <a:r>
              <a:rPr lang="de-DE" b="0" dirty="0" smtClean="0">
                <a:solidFill>
                  <a:srgbClr val="00599C"/>
                </a:solidFill>
              </a:rPr>
              <a:t>counter survival sex</a:t>
            </a:r>
          </a:p>
          <a:p>
            <a:pPr marL="2571750" lvl="5" indent="-285750">
              <a:buFontTx/>
              <a:buChar char="-"/>
            </a:pPr>
            <a:r>
              <a:rPr lang="de-DE" b="0" dirty="0" smtClean="0">
                <a:solidFill>
                  <a:srgbClr val="00599C"/>
                </a:solidFill>
              </a:rPr>
              <a:t>Gender sensitive distribution of </a:t>
            </a:r>
            <a:br>
              <a:rPr lang="de-DE" b="0" dirty="0" smtClean="0">
                <a:solidFill>
                  <a:srgbClr val="00599C"/>
                </a:solidFill>
              </a:rPr>
            </a:br>
            <a:r>
              <a:rPr lang="de-DE" b="0" dirty="0" smtClean="0">
                <a:solidFill>
                  <a:srgbClr val="00599C"/>
                </a:solidFill>
              </a:rPr>
              <a:t>food and non food items</a:t>
            </a:r>
          </a:p>
          <a:p>
            <a:pPr marL="2571750" lvl="5" indent="-285750">
              <a:buFontTx/>
              <a:buChar char="-"/>
            </a:pPr>
            <a:r>
              <a:rPr lang="de-DE" b="0" dirty="0" smtClean="0">
                <a:solidFill>
                  <a:srgbClr val="00599C"/>
                </a:solidFill>
              </a:rPr>
              <a:t>Protection as cross-cutting issue</a:t>
            </a:r>
          </a:p>
          <a:p>
            <a:pPr marL="2571750" lvl="5" indent="-285750">
              <a:buFontTx/>
              <a:buChar char="-"/>
            </a:pPr>
            <a:r>
              <a:rPr lang="de-DE" b="0" dirty="0" smtClean="0">
                <a:solidFill>
                  <a:srgbClr val="00599C"/>
                </a:solidFill>
              </a:rPr>
              <a:t>Looking at changing family </a:t>
            </a:r>
            <a:br>
              <a:rPr lang="de-DE" b="0" dirty="0" smtClean="0">
                <a:solidFill>
                  <a:srgbClr val="00599C"/>
                </a:solidFill>
              </a:rPr>
            </a:br>
            <a:r>
              <a:rPr lang="de-DE" b="0" dirty="0" smtClean="0">
                <a:solidFill>
                  <a:srgbClr val="00599C"/>
                </a:solidFill>
              </a:rPr>
              <a:t>relations</a:t>
            </a:r>
          </a:p>
          <a:p>
            <a:pPr marL="2571750" lvl="5" indent="-285750">
              <a:buFontTx/>
              <a:buChar char="-"/>
            </a:pPr>
            <a:endParaRPr lang="de-DE" b="0" dirty="0">
              <a:solidFill>
                <a:srgbClr val="00599C"/>
              </a:solidFill>
            </a:endParaRPr>
          </a:p>
        </p:txBody>
      </p:sp>
    </p:spTree>
    <p:custDataLst>
      <p:tags r:id="rId2"/>
    </p:custDataLst>
    <p:extLst>
      <p:ext uri="{BB962C8B-B14F-4D97-AF65-F5344CB8AC3E}">
        <p14:creationId xmlns:p14="http://schemas.microsoft.com/office/powerpoint/2010/main" val="3215520578"/>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nodePh="1">
                                  <p:stCondLst>
                                    <p:cond delay="0"/>
                                  </p:stCondLst>
                                  <p:endCondLst>
                                    <p:cond evt="begin" delay="0">
                                      <p:tn val="9"/>
                                    </p:cond>
                                  </p:endCondLst>
                                  <p:iterate type="lt">
                                    <p:tmPct val="10000"/>
                                  </p:iterate>
                                  <p:childTnLst>
                                    <p:set>
                                      <p:cBhvr>
                                        <p:cTn id="10" dur="1" fill="hold">
                                          <p:stCondLst>
                                            <p:cond delay="0"/>
                                          </p:stCondLst>
                                        </p:cTn>
                                        <p:tgtEl>
                                          <p:spTgt spid="145412"/>
                                        </p:tgtEl>
                                        <p:attrNameLst>
                                          <p:attrName>style.visibility</p:attrName>
                                        </p:attrNameLst>
                                      </p:cBhvr>
                                      <p:to>
                                        <p:strVal val="visible"/>
                                      </p:to>
                                    </p:set>
                                    <p:animEffect transition="in" filter="fade">
                                      <p:cBhvr>
                                        <p:cTn id="11" dur="125"/>
                                        <p:tgtEl>
                                          <p:spTgt spid="145412"/>
                                        </p:tgtEl>
                                      </p:cBhvr>
                                    </p:animEffect>
                                    <p:anim calcmode="lin" valueType="num">
                                      <p:cBhvr>
                                        <p:cTn id="12" dur="125" fill="hold"/>
                                        <p:tgtEl>
                                          <p:spTgt spid="145412"/>
                                        </p:tgtEl>
                                        <p:attrNameLst>
                                          <p:attrName>ppt_x</p:attrName>
                                        </p:attrNameLst>
                                      </p:cBhvr>
                                      <p:tavLst>
                                        <p:tav tm="0">
                                          <p:val>
                                            <p:strVal val="#ppt_x-.1"/>
                                          </p:val>
                                        </p:tav>
                                        <p:tav tm="100000">
                                          <p:val>
                                            <p:strVal val="#ppt_x"/>
                                          </p:val>
                                        </p:tav>
                                      </p:tavLst>
                                    </p:anim>
                                    <p:anim calcmode="lin" valueType="num">
                                      <p:cBhvr>
                                        <p:cTn id="13" dur="125"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0912" name="CorelDRAW" r:id="rId5" imgW="2907792" imgH="329184" progId="CorelDRAW.Graphic.12">
                  <p:embed/>
                </p:oleObj>
              </mc:Choice>
              <mc:Fallback>
                <p:oleObj name="CorelDRAW" r:id="rId5" imgW="2907792" imgH="329184"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1" name="Rectangle 3"/>
          <p:cNvSpPr>
            <a:spLocks noChangeArrowheads="1"/>
          </p:cNvSpPr>
          <p:nvPr/>
        </p:nvSpPr>
        <p:spPr bwMode="auto">
          <a:xfrm>
            <a:off x="863600" y="1767681"/>
            <a:ext cx="741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de-DE" sz="2400" dirty="0" smtClean="0">
              <a:solidFill>
                <a:srgbClr val="00427D"/>
              </a:solidFill>
            </a:endParaRPr>
          </a:p>
          <a:p>
            <a:pPr marL="342900" indent="-342900">
              <a:buFont typeface="Wingdings" panose="05000000000000000000" pitchFamily="2" charset="2"/>
              <a:buChar char="Ø"/>
            </a:pPr>
            <a:endParaRPr lang="de-DE" sz="2400" dirty="0">
              <a:solidFill>
                <a:srgbClr val="00427D"/>
              </a:solidFill>
            </a:endParaRPr>
          </a:p>
          <a:p>
            <a:endParaRPr lang="en-US" sz="2400" b="0" dirty="0">
              <a:solidFill>
                <a:srgbClr val="00427D"/>
              </a:solidFill>
            </a:endParaRPr>
          </a:p>
        </p:txBody>
      </p:sp>
      <p:sp>
        <p:nvSpPr>
          <p:cNvPr id="145412" name="Rectangle 4"/>
          <p:cNvSpPr>
            <a:spLocks noChangeArrowheads="1"/>
          </p:cNvSpPr>
          <p:nvPr/>
        </p:nvSpPr>
        <p:spPr bwMode="auto">
          <a:xfrm>
            <a:off x="2482850" y="44735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de-DE" b="0">
              <a:latin typeface="Calibri" pitchFamily="34" charset="0"/>
            </a:endParaRPr>
          </a:p>
        </p:txBody>
      </p:sp>
      <p:pic>
        <p:nvPicPr>
          <p:cNvPr id="145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541338"/>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0913" name="CorelDRAW" r:id="rId8" imgW="1143000" imgH="170688" progId="CorelDRAW.Graphic.12">
                  <p:embed/>
                </p:oleObj>
              </mc:Choice>
              <mc:Fallback>
                <p:oleObj name="CorelDRAW" r:id="rId8" imgW="1143000" imgH="170688" progId="CorelDRAW.Graphic.1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feld 1"/>
          <p:cNvSpPr txBox="1"/>
          <p:nvPr/>
        </p:nvSpPr>
        <p:spPr>
          <a:xfrm>
            <a:off x="2181130" y="869696"/>
            <a:ext cx="4930815" cy="1569660"/>
          </a:xfrm>
          <a:prstGeom prst="rect">
            <a:avLst/>
          </a:prstGeom>
          <a:noFill/>
        </p:spPr>
        <p:txBody>
          <a:bodyPr wrap="square" rtlCol="0">
            <a:spAutoFit/>
          </a:bodyPr>
          <a:lstStyle/>
          <a:p>
            <a:r>
              <a:rPr lang="de-DE" sz="2400" dirty="0" smtClean="0">
                <a:solidFill>
                  <a:srgbClr val="00599C"/>
                </a:solidFill>
              </a:rPr>
              <a:t>Long term</a:t>
            </a:r>
            <a:br>
              <a:rPr lang="de-DE" sz="2400" dirty="0" smtClean="0">
                <a:solidFill>
                  <a:srgbClr val="00599C"/>
                </a:solidFill>
              </a:rPr>
            </a:br>
            <a:r>
              <a:rPr lang="de-DE" sz="2400" dirty="0" smtClean="0">
                <a:solidFill>
                  <a:srgbClr val="00599C"/>
                </a:solidFill>
              </a:rPr>
              <a:t>solution:</a:t>
            </a:r>
            <a:br>
              <a:rPr lang="de-DE" sz="2400" dirty="0" smtClean="0">
                <a:solidFill>
                  <a:srgbClr val="00599C"/>
                </a:solidFill>
              </a:rPr>
            </a:br>
            <a:r>
              <a:rPr lang="de-DE" sz="2400" dirty="0" smtClean="0">
                <a:solidFill>
                  <a:srgbClr val="00599C"/>
                </a:solidFill>
              </a:rPr>
              <a:t/>
            </a:r>
            <a:br>
              <a:rPr lang="de-DE" sz="2400" dirty="0" smtClean="0">
                <a:solidFill>
                  <a:srgbClr val="00599C"/>
                </a:solidFill>
              </a:rPr>
            </a:br>
            <a:r>
              <a:rPr lang="de-DE" sz="2400" dirty="0" smtClean="0">
                <a:solidFill>
                  <a:srgbClr val="00599C"/>
                </a:solidFill>
              </a:rPr>
              <a:t>Safe Passage</a:t>
            </a:r>
            <a:endParaRPr lang="de-DE" sz="2400" dirty="0">
              <a:solidFill>
                <a:srgbClr val="00599C"/>
              </a:solidFill>
            </a:endParaRPr>
          </a:p>
        </p:txBody>
      </p:sp>
      <p:sp>
        <p:nvSpPr>
          <p:cNvPr id="3" name="Textfeld 2"/>
          <p:cNvSpPr txBox="1"/>
          <p:nvPr/>
        </p:nvSpPr>
        <p:spPr>
          <a:xfrm>
            <a:off x="1319514" y="2534856"/>
            <a:ext cx="6030410" cy="4247317"/>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solidFill>
                  <a:srgbClr val="00599C"/>
                </a:solidFill>
              </a:rPr>
              <a:t>Access to Europe</a:t>
            </a:r>
          </a:p>
          <a:p>
            <a:pPr marL="742950" lvl="1" indent="-285750">
              <a:buFont typeface="Courier New" panose="02070309020205020404" pitchFamily="49" charset="0"/>
              <a:buChar char="o"/>
            </a:pPr>
            <a:r>
              <a:rPr lang="de-DE" b="0" dirty="0" smtClean="0">
                <a:solidFill>
                  <a:srgbClr val="00599C"/>
                </a:solidFill>
              </a:rPr>
              <a:t>Resettlement – emergency and urgency, with UNHCR</a:t>
            </a:r>
          </a:p>
          <a:p>
            <a:pPr marL="742950" lvl="1" indent="-285750">
              <a:buFont typeface="Courier New" panose="02070309020205020404" pitchFamily="49" charset="0"/>
              <a:buChar char="o"/>
            </a:pPr>
            <a:r>
              <a:rPr lang="de-DE" b="0" dirty="0" smtClean="0">
                <a:solidFill>
                  <a:srgbClr val="00599C"/>
                </a:solidFill>
              </a:rPr>
              <a:t>Legal entry for labour migrants</a:t>
            </a:r>
          </a:p>
          <a:p>
            <a:pPr marL="742950" lvl="1" indent="-285750">
              <a:buFont typeface="Courier New" panose="02070309020205020404" pitchFamily="49" charset="0"/>
              <a:buChar char="o"/>
            </a:pPr>
            <a:r>
              <a:rPr lang="de-DE" b="0" dirty="0" err="1" smtClean="0">
                <a:solidFill>
                  <a:srgbClr val="00599C"/>
                </a:solidFill>
              </a:rPr>
              <a:t>Humanitarian</a:t>
            </a:r>
            <a:r>
              <a:rPr lang="de-DE" b="0" dirty="0" smtClean="0">
                <a:solidFill>
                  <a:srgbClr val="00599C"/>
                </a:solidFill>
              </a:rPr>
              <a:t> </a:t>
            </a:r>
            <a:r>
              <a:rPr lang="de-DE" b="0" dirty="0" err="1" smtClean="0">
                <a:solidFill>
                  <a:srgbClr val="00599C"/>
                </a:solidFill>
              </a:rPr>
              <a:t>visa</a:t>
            </a:r>
            <a:r>
              <a:rPr lang="de-DE" b="0" dirty="0" smtClean="0">
                <a:solidFill>
                  <a:srgbClr val="00599C"/>
                </a:solidFill>
              </a:rPr>
              <a:t> – </a:t>
            </a:r>
            <a:r>
              <a:rPr lang="de-DE" b="0" dirty="0" err="1" smtClean="0">
                <a:solidFill>
                  <a:srgbClr val="00599C"/>
                </a:solidFill>
              </a:rPr>
              <a:t>principle</a:t>
            </a:r>
            <a:r>
              <a:rPr lang="de-DE" b="0" dirty="0" smtClean="0">
                <a:solidFill>
                  <a:srgbClr val="00599C"/>
                </a:solidFill>
              </a:rPr>
              <a:t> </a:t>
            </a:r>
            <a:r>
              <a:rPr lang="de-DE" b="0" dirty="0" err="1" smtClean="0">
                <a:solidFill>
                  <a:srgbClr val="00599C"/>
                </a:solidFill>
              </a:rPr>
              <a:t>and</a:t>
            </a:r>
            <a:r>
              <a:rPr lang="de-DE" b="0" dirty="0" smtClean="0">
                <a:solidFill>
                  <a:srgbClr val="00599C"/>
                </a:solidFill>
              </a:rPr>
              <a:t> </a:t>
            </a:r>
            <a:r>
              <a:rPr lang="de-DE" b="0" dirty="0" err="1" smtClean="0">
                <a:solidFill>
                  <a:srgbClr val="00599C"/>
                </a:solidFill>
              </a:rPr>
              <a:t>limits</a:t>
            </a:r>
            <a:endParaRPr lang="de-DE" b="0" dirty="0" smtClean="0">
              <a:solidFill>
                <a:srgbClr val="00599C"/>
              </a:solidFill>
            </a:endParaRPr>
          </a:p>
          <a:p>
            <a:pPr marL="742950" lvl="1" indent="-285750">
              <a:buFont typeface="Courier New" panose="02070309020205020404" pitchFamily="49" charset="0"/>
              <a:buChar char="o"/>
            </a:pPr>
            <a:r>
              <a:rPr lang="de-DE" b="0" dirty="0" smtClean="0">
                <a:solidFill>
                  <a:srgbClr val="00599C"/>
                </a:solidFill>
              </a:rPr>
              <a:t>Lifting </a:t>
            </a:r>
            <a:r>
              <a:rPr lang="de-DE" b="0" dirty="0" err="1" smtClean="0">
                <a:solidFill>
                  <a:srgbClr val="00599C"/>
                </a:solidFill>
              </a:rPr>
              <a:t>of</a:t>
            </a:r>
            <a:r>
              <a:rPr lang="de-DE" b="0" dirty="0" smtClean="0">
                <a:solidFill>
                  <a:srgbClr val="00599C"/>
                </a:solidFill>
              </a:rPr>
              <a:t> </a:t>
            </a:r>
            <a:r>
              <a:rPr lang="de-DE" b="0" dirty="0" err="1" smtClean="0">
                <a:solidFill>
                  <a:srgbClr val="00599C"/>
                </a:solidFill>
              </a:rPr>
              <a:t>visa</a:t>
            </a:r>
            <a:r>
              <a:rPr lang="de-DE" b="0" dirty="0" smtClean="0">
                <a:solidFill>
                  <a:srgbClr val="00599C"/>
                </a:solidFill>
              </a:rPr>
              <a:t> </a:t>
            </a:r>
            <a:r>
              <a:rPr lang="de-DE" b="0" dirty="0" err="1" smtClean="0">
                <a:solidFill>
                  <a:srgbClr val="00599C"/>
                </a:solidFill>
              </a:rPr>
              <a:t>requirements</a:t>
            </a:r>
            <a:r>
              <a:rPr lang="de-DE" b="0" dirty="0" smtClean="0">
                <a:solidFill>
                  <a:srgbClr val="00599C"/>
                </a:solidFill>
              </a:rPr>
              <a:t> in </a:t>
            </a:r>
            <a:r>
              <a:rPr lang="de-DE" b="0" dirty="0" err="1" smtClean="0">
                <a:solidFill>
                  <a:srgbClr val="00599C"/>
                </a:solidFill>
              </a:rPr>
              <a:t>crisis</a:t>
            </a:r>
            <a:r>
              <a:rPr lang="de-DE" b="0" dirty="0" smtClean="0">
                <a:solidFill>
                  <a:srgbClr val="00599C"/>
                </a:solidFill>
              </a:rPr>
              <a:t> </a:t>
            </a:r>
            <a:r>
              <a:rPr lang="de-DE" b="0" dirty="0" err="1" smtClean="0">
                <a:solidFill>
                  <a:srgbClr val="00599C"/>
                </a:solidFill>
              </a:rPr>
              <a:t>situation</a:t>
            </a:r>
            <a:endParaRPr lang="de-DE" b="0" dirty="0" smtClean="0">
              <a:solidFill>
                <a:srgbClr val="00599C"/>
              </a:solidFill>
            </a:endParaRPr>
          </a:p>
          <a:p>
            <a:pPr marL="1200150" lvl="2" indent="-285750">
              <a:buFont typeface="Arial" panose="020B0604020202020204" pitchFamily="34" charset="0"/>
              <a:buChar char="•"/>
            </a:pPr>
            <a:r>
              <a:rPr lang="de-DE" b="0" dirty="0" err="1" smtClean="0">
                <a:solidFill>
                  <a:srgbClr val="00599C"/>
                </a:solidFill>
              </a:rPr>
              <a:t>Reduce</a:t>
            </a:r>
            <a:r>
              <a:rPr lang="de-DE" b="0" dirty="0" smtClean="0">
                <a:solidFill>
                  <a:srgbClr val="00599C"/>
                </a:solidFill>
              </a:rPr>
              <a:t> </a:t>
            </a:r>
            <a:r>
              <a:rPr lang="de-DE" b="0" dirty="0" err="1" smtClean="0">
                <a:solidFill>
                  <a:srgbClr val="00599C"/>
                </a:solidFill>
              </a:rPr>
              <a:t>smuggling</a:t>
            </a:r>
            <a:r>
              <a:rPr lang="de-DE" b="0" dirty="0" smtClean="0">
                <a:solidFill>
                  <a:srgbClr val="00599C"/>
                </a:solidFill>
              </a:rPr>
              <a:t> </a:t>
            </a:r>
            <a:r>
              <a:rPr lang="de-DE" b="0" dirty="0" err="1" smtClean="0">
                <a:solidFill>
                  <a:srgbClr val="00599C"/>
                </a:solidFill>
              </a:rPr>
              <a:t>and</a:t>
            </a:r>
            <a:r>
              <a:rPr lang="de-DE" b="0" dirty="0" smtClean="0">
                <a:solidFill>
                  <a:srgbClr val="00599C"/>
                </a:solidFill>
              </a:rPr>
              <a:t> </a:t>
            </a:r>
            <a:r>
              <a:rPr lang="de-DE" b="0" dirty="0" err="1" smtClean="0">
                <a:solidFill>
                  <a:srgbClr val="00599C"/>
                </a:solidFill>
              </a:rPr>
              <a:t>trafficking</a:t>
            </a:r>
            <a:endParaRPr lang="de-DE" b="0" dirty="0" smtClean="0">
              <a:solidFill>
                <a:srgbClr val="00599C"/>
              </a:solidFill>
            </a:endParaRPr>
          </a:p>
          <a:p>
            <a:pPr marL="1200150" lvl="2" indent="-285750">
              <a:buFont typeface="Arial" panose="020B0604020202020204" pitchFamily="34" charset="0"/>
              <a:buChar char="•"/>
            </a:pPr>
            <a:r>
              <a:rPr lang="de-DE" b="0" dirty="0" err="1" smtClean="0">
                <a:solidFill>
                  <a:srgbClr val="00599C"/>
                </a:solidFill>
              </a:rPr>
              <a:t>Increase</a:t>
            </a:r>
            <a:r>
              <a:rPr lang="de-DE" b="0" dirty="0" smtClean="0">
                <a:solidFill>
                  <a:srgbClr val="00599C"/>
                </a:solidFill>
              </a:rPr>
              <a:t> </a:t>
            </a:r>
            <a:r>
              <a:rPr lang="de-DE" b="0" dirty="0" err="1" smtClean="0">
                <a:solidFill>
                  <a:srgbClr val="00599C"/>
                </a:solidFill>
              </a:rPr>
              <a:t>security</a:t>
            </a:r>
            <a:endParaRPr lang="de-DE" b="0" dirty="0" smtClean="0">
              <a:solidFill>
                <a:srgbClr val="00599C"/>
              </a:solidFill>
            </a:endParaRPr>
          </a:p>
          <a:p>
            <a:pPr marL="285750" indent="-285750">
              <a:buFont typeface="Wingdings" panose="05000000000000000000" pitchFamily="2" charset="2"/>
              <a:buChar char="Ø"/>
            </a:pPr>
            <a:r>
              <a:rPr lang="de-DE" dirty="0" smtClean="0">
                <a:solidFill>
                  <a:srgbClr val="00599C"/>
                </a:solidFill>
              </a:rPr>
              <a:t>Solidarity in Europe</a:t>
            </a:r>
          </a:p>
          <a:p>
            <a:pPr marL="742950" lvl="1" indent="-285750">
              <a:buFont typeface="Courier New" panose="02070309020205020404" pitchFamily="49" charset="0"/>
              <a:buChar char="o"/>
            </a:pPr>
            <a:r>
              <a:rPr lang="de-DE" b="0" dirty="0" smtClean="0">
                <a:solidFill>
                  <a:srgbClr val="00599C"/>
                </a:solidFill>
              </a:rPr>
              <a:t>Recognition of protection status</a:t>
            </a:r>
          </a:p>
          <a:p>
            <a:pPr marL="742950" lvl="1" indent="-285750">
              <a:buFont typeface="Courier New" panose="02070309020205020404" pitchFamily="49" charset="0"/>
              <a:buChar char="o"/>
            </a:pPr>
            <a:r>
              <a:rPr lang="de-DE" b="0" dirty="0" smtClean="0">
                <a:solidFill>
                  <a:srgbClr val="00599C"/>
                </a:solidFill>
              </a:rPr>
              <a:t>Distribution </a:t>
            </a:r>
            <a:r>
              <a:rPr lang="de-DE" b="0" dirty="0" err="1" smtClean="0">
                <a:solidFill>
                  <a:srgbClr val="00599C"/>
                </a:solidFill>
              </a:rPr>
              <a:t>of</a:t>
            </a:r>
            <a:r>
              <a:rPr lang="de-DE" b="0" dirty="0" smtClean="0">
                <a:solidFill>
                  <a:srgbClr val="00599C"/>
                </a:solidFill>
              </a:rPr>
              <a:t> </a:t>
            </a:r>
            <a:r>
              <a:rPr lang="de-DE" b="0" dirty="0" err="1" smtClean="0">
                <a:solidFill>
                  <a:srgbClr val="00599C"/>
                </a:solidFill>
              </a:rPr>
              <a:t>recognised</a:t>
            </a:r>
            <a:r>
              <a:rPr lang="de-DE" b="0" dirty="0" smtClean="0">
                <a:solidFill>
                  <a:srgbClr val="00599C"/>
                </a:solidFill>
              </a:rPr>
              <a:t> </a:t>
            </a:r>
            <a:r>
              <a:rPr lang="de-DE" b="0" dirty="0" err="1" smtClean="0">
                <a:solidFill>
                  <a:srgbClr val="00599C"/>
                </a:solidFill>
              </a:rPr>
              <a:t>refugees</a:t>
            </a:r>
            <a:r>
              <a:rPr lang="de-DE" b="0" dirty="0" smtClean="0">
                <a:solidFill>
                  <a:srgbClr val="00599C"/>
                </a:solidFill>
              </a:rPr>
              <a:t> </a:t>
            </a:r>
            <a:r>
              <a:rPr lang="de-DE" b="0" dirty="0" err="1" smtClean="0">
                <a:solidFill>
                  <a:srgbClr val="00599C"/>
                </a:solidFill>
              </a:rPr>
              <a:t>more</a:t>
            </a:r>
            <a:r>
              <a:rPr lang="de-DE" b="0" dirty="0" smtClean="0">
                <a:solidFill>
                  <a:srgbClr val="00599C"/>
                </a:solidFill>
              </a:rPr>
              <a:t> </a:t>
            </a:r>
            <a:r>
              <a:rPr lang="de-DE" b="0" dirty="0" err="1" smtClean="0">
                <a:solidFill>
                  <a:srgbClr val="00599C"/>
                </a:solidFill>
              </a:rPr>
              <a:t>fairly</a:t>
            </a:r>
            <a:r>
              <a:rPr lang="de-DE" b="0" dirty="0" smtClean="0">
                <a:solidFill>
                  <a:srgbClr val="00599C"/>
                </a:solidFill>
              </a:rPr>
              <a:t> in Europe, </a:t>
            </a:r>
            <a:r>
              <a:rPr lang="de-DE" b="0" dirty="0" err="1" smtClean="0">
                <a:solidFill>
                  <a:srgbClr val="00599C"/>
                </a:solidFill>
              </a:rPr>
              <a:t>possibly</a:t>
            </a:r>
            <a:r>
              <a:rPr lang="de-DE" b="0" dirty="0" smtClean="0">
                <a:solidFill>
                  <a:srgbClr val="00599C"/>
                </a:solidFill>
              </a:rPr>
              <a:t> also </a:t>
            </a:r>
            <a:r>
              <a:rPr lang="de-DE" b="0" dirty="0" err="1" smtClean="0">
                <a:solidFill>
                  <a:srgbClr val="00599C"/>
                </a:solidFill>
              </a:rPr>
              <a:t>of</a:t>
            </a:r>
            <a:r>
              <a:rPr lang="de-DE" b="0" dirty="0" smtClean="0">
                <a:solidFill>
                  <a:srgbClr val="00599C"/>
                </a:solidFill>
              </a:rPr>
              <a:t> </a:t>
            </a:r>
            <a:r>
              <a:rPr lang="de-DE" b="0" dirty="0" err="1" smtClean="0">
                <a:solidFill>
                  <a:srgbClr val="00599C"/>
                </a:solidFill>
              </a:rPr>
              <a:t>asylum</a:t>
            </a:r>
            <a:r>
              <a:rPr lang="de-DE" b="0" dirty="0" smtClean="0">
                <a:solidFill>
                  <a:srgbClr val="00599C"/>
                </a:solidFill>
              </a:rPr>
              <a:t> </a:t>
            </a:r>
            <a:r>
              <a:rPr lang="de-DE" b="0" dirty="0" err="1" smtClean="0">
                <a:solidFill>
                  <a:srgbClr val="00599C"/>
                </a:solidFill>
              </a:rPr>
              <a:t>applicants</a:t>
            </a:r>
            <a:r>
              <a:rPr lang="de-DE" b="0" dirty="0" smtClean="0">
                <a:solidFill>
                  <a:srgbClr val="00599C"/>
                </a:solidFill>
              </a:rPr>
              <a:t>, </a:t>
            </a:r>
            <a:r>
              <a:rPr lang="de-DE" b="0" dirty="0" err="1" smtClean="0">
                <a:solidFill>
                  <a:srgbClr val="00599C"/>
                </a:solidFill>
              </a:rPr>
              <a:t>considering</a:t>
            </a:r>
            <a:r>
              <a:rPr lang="de-DE" b="0" dirty="0" smtClean="0">
                <a:solidFill>
                  <a:srgbClr val="00599C"/>
                </a:solidFill>
              </a:rPr>
              <a:t> </a:t>
            </a:r>
            <a:r>
              <a:rPr lang="de-DE" b="0" dirty="0" err="1" smtClean="0">
                <a:solidFill>
                  <a:srgbClr val="00599C"/>
                </a:solidFill>
              </a:rPr>
              <a:t>as</a:t>
            </a:r>
            <a:r>
              <a:rPr lang="de-DE" b="0" dirty="0" smtClean="0">
                <a:solidFill>
                  <a:srgbClr val="00599C"/>
                </a:solidFill>
              </a:rPr>
              <a:t> </a:t>
            </a:r>
            <a:r>
              <a:rPr lang="de-DE" b="0" dirty="0" err="1" smtClean="0">
                <a:solidFill>
                  <a:srgbClr val="00599C"/>
                </a:solidFill>
              </a:rPr>
              <a:t>priority</a:t>
            </a:r>
            <a:r>
              <a:rPr lang="de-DE" b="0" dirty="0" smtClean="0">
                <a:solidFill>
                  <a:srgbClr val="00599C"/>
                </a:solidFill>
              </a:rPr>
              <a:t> </a:t>
            </a:r>
            <a:r>
              <a:rPr lang="de-DE" b="0" dirty="0" err="1" smtClean="0">
                <a:solidFill>
                  <a:srgbClr val="00599C"/>
                </a:solidFill>
              </a:rPr>
              <a:t>the</a:t>
            </a:r>
            <a:r>
              <a:rPr lang="de-DE" b="0" dirty="0" smtClean="0">
                <a:solidFill>
                  <a:srgbClr val="00599C"/>
                </a:solidFill>
              </a:rPr>
              <a:t> </a:t>
            </a:r>
            <a:r>
              <a:rPr lang="de-DE" b="0" dirty="0" err="1" smtClean="0">
                <a:solidFill>
                  <a:srgbClr val="00599C"/>
                </a:solidFill>
              </a:rPr>
              <a:t>desires</a:t>
            </a:r>
            <a:r>
              <a:rPr lang="de-DE" b="0" dirty="0" smtClean="0">
                <a:solidFill>
                  <a:srgbClr val="00599C"/>
                </a:solidFill>
              </a:rPr>
              <a:t> </a:t>
            </a:r>
            <a:r>
              <a:rPr lang="de-DE" b="0" dirty="0" err="1" smtClean="0">
                <a:solidFill>
                  <a:srgbClr val="00599C"/>
                </a:solidFill>
              </a:rPr>
              <a:t>and</a:t>
            </a:r>
            <a:r>
              <a:rPr lang="de-DE" b="0" dirty="0" smtClean="0">
                <a:solidFill>
                  <a:srgbClr val="00599C"/>
                </a:solidFill>
              </a:rPr>
              <a:t> personal </a:t>
            </a:r>
            <a:r>
              <a:rPr lang="de-DE" b="0" dirty="0" err="1" smtClean="0">
                <a:solidFill>
                  <a:srgbClr val="00599C"/>
                </a:solidFill>
              </a:rPr>
              <a:t>situation</a:t>
            </a:r>
            <a:r>
              <a:rPr lang="de-DE" b="0" dirty="0" smtClean="0">
                <a:solidFill>
                  <a:srgbClr val="00599C"/>
                </a:solidFill>
              </a:rPr>
              <a:t> </a:t>
            </a:r>
            <a:r>
              <a:rPr lang="de-DE" b="0" dirty="0" err="1" smtClean="0">
                <a:solidFill>
                  <a:srgbClr val="00599C"/>
                </a:solidFill>
              </a:rPr>
              <a:t>of</a:t>
            </a:r>
            <a:r>
              <a:rPr lang="de-DE" b="0" dirty="0" smtClean="0">
                <a:solidFill>
                  <a:srgbClr val="00599C"/>
                </a:solidFill>
              </a:rPr>
              <a:t> </a:t>
            </a:r>
            <a:r>
              <a:rPr lang="de-DE" b="0" dirty="0" err="1" smtClean="0">
                <a:solidFill>
                  <a:srgbClr val="00599C"/>
                </a:solidFill>
              </a:rPr>
              <a:t>the</a:t>
            </a:r>
            <a:r>
              <a:rPr lang="de-DE" b="0" dirty="0" smtClean="0">
                <a:solidFill>
                  <a:srgbClr val="00599C"/>
                </a:solidFill>
              </a:rPr>
              <a:t> </a:t>
            </a:r>
            <a:r>
              <a:rPr lang="de-DE" b="0" dirty="0" err="1" smtClean="0">
                <a:solidFill>
                  <a:srgbClr val="00599C"/>
                </a:solidFill>
              </a:rPr>
              <a:t>persons</a:t>
            </a:r>
            <a:endParaRPr lang="de-DE" b="0" dirty="0" smtClean="0">
              <a:solidFill>
                <a:srgbClr val="00599C"/>
              </a:solidFill>
            </a:endParaRPr>
          </a:p>
          <a:p>
            <a:endParaRPr lang="de-DE" b="0" dirty="0">
              <a:solidFill>
                <a:srgbClr val="00599C"/>
              </a:solidFill>
            </a:endParaRPr>
          </a:p>
        </p:txBody>
      </p:sp>
      <p:pic>
        <p:nvPicPr>
          <p:cNvPr id="30769" name="Picture 49" descr="http://www.ccme.be/typo3temp/pics/23571ba7e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379" y="0"/>
            <a:ext cx="4607572" cy="23100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793600597"/>
      </p:ext>
    </p:extLst>
  </p:cSld>
  <p:clrMapOvr>
    <a:masterClrMapping/>
  </p:clrMapOvr>
  <p:transition spd="slow" advTm="176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2000" fill="hold"/>
                                        <p:tgtEl>
                                          <p:spTgt spid="145413"/>
                                        </p:tgtEl>
                                        <p:attrNameLst>
                                          <p:attrName>ppt_x</p:attrName>
                                        </p:attrNameLst>
                                      </p:cBhvr>
                                      <p:tavLst>
                                        <p:tav tm="0">
                                          <p:val>
                                            <p:strVal val="1+#ppt_w/2"/>
                                          </p:val>
                                        </p:tav>
                                        <p:tav tm="100000">
                                          <p:val>
                                            <p:strVal val="#ppt_x"/>
                                          </p:val>
                                        </p:tav>
                                      </p:tavLst>
                                    </p:anim>
                                    <p:anim calcmode="lin" valueType="num">
                                      <p:cBhvr additive="base">
                                        <p:cTn id="8" dur="2000" fill="hold"/>
                                        <p:tgtEl>
                                          <p:spTgt spid="1454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145411"/>
                                        </p:tgtEl>
                                        <p:attrNameLst>
                                          <p:attrName>style.visibility</p:attrName>
                                        </p:attrNameLst>
                                      </p:cBhvr>
                                      <p:to>
                                        <p:strVal val="visible"/>
                                      </p:to>
                                    </p:set>
                                    <p:animEffect transition="in" filter="fade">
                                      <p:cBhvr>
                                        <p:cTn id="12" dur="500"/>
                                        <p:tgtEl>
                                          <p:spTgt spid="145411"/>
                                        </p:tgtEl>
                                      </p:cBhvr>
                                    </p:animEffect>
                                    <p:anim calcmode="lin" valueType="num">
                                      <p:cBhvr>
                                        <p:cTn id="13" dur="500" fill="hold"/>
                                        <p:tgtEl>
                                          <p:spTgt spid="145411"/>
                                        </p:tgtEl>
                                        <p:attrNameLst>
                                          <p:attrName>ppt_x</p:attrName>
                                        </p:attrNameLst>
                                      </p:cBhvr>
                                      <p:tavLst>
                                        <p:tav tm="0">
                                          <p:val>
                                            <p:strVal val="#ppt_x-.1"/>
                                          </p:val>
                                        </p:tav>
                                        <p:tav tm="100000">
                                          <p:val>
                                            <p:strVal val="#ppt_x"/>
                                          </p:val>
                                        </p:tav>
                                      </p:tavLst>
                                    </p:anim>
                                    <p:anim calcmode="lin" valueType="num">
                                      <p:cBhvr>
                                        <p:cTn id="14" dur="500" fill="hold"/>
                                        <p:tgtEl>
                                          <p:spTgt spid="145411"/>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145412"/>
                                        </p:tgtEl>
                                        <p:attrNameLst>
                                          <p:attrName>style.visibility</p:attrName>
                                        </p:attrNameLst>
                                      </p:cBhvr>
                                      <p:to>
                                        <p:strVal val="visible"/>
                                      </p:to>
                                    </p:set>
                                    <p:animEffect transition="in" filter="fade">
                                      <p:cBhvr>
                                        <p:cTn id="17" dur="125"/>
                                        <p:tgtEl>
                                          <p:spTgt spid="145412"/>
                                        </p:tgtEl>
                                      </p:cBhvr>
                                    </p:animEffect>
                                    <p:anim calcmode="lin" valueType="num">
                                      <p:cBhvr>
                                        <p:cTn id="18" dur="125" fill="hold"/>
                                        <p:tgtEl>
                                          <p:spTgt spid="145412"/>
                                        </p:tgtEl>
                                        <p:attrNameLst>
                                          <p:attrName>ppt_x</p:attrName>
                                        </p:attrNameLst>
                                      </p:cBhvr>
                                      <p:tavLst>
                                        <p:tav tm="0">
                                          <p:val>
                                            <p:strVal val="#ppt_x-.1"/>
                                          </p:val>
                                        </p:tav>
                                        <p:tav tm="100000">
                                          <p:val>
                                            <p:strVal val="#ppt_x"/>
                                          </p:val>
                                        </p:tav>
                                      </p:tavLst>
                                    </p:anim>
                                    <p:anim calcmode="lin" valueType="num">
                                      <p:cBhvr>
                                        <p:cTn id="19" dur="125" fill="hold"/>
                                        <p:tgtEl>
                                          <p:spTgt spid="145412"/>
                                        </p:tgtEl>
                                        <p:attrNameLst>
                                          <p:attrName>ppt_y</p:attrName>
                                        </p:attrNameLst>
                                      </p:cBhvr>
                                      <p:tavLst>
                                        <p:tav tm="0">
                                          <p:val>
                                            <p:strVal val="#ppt_y"/>
                                          </p:val>
                                        </p:tav>
                                        <p:tav tm="100000">
                                          <p:val>
                                            <p:strVal val="#ppt_y"/>
                                          </p:val>
                                        </p:tav>
                                      </p:tavLst>
                                    </p:anim>
                                  </p:childTnLst>
                                </p:cTn>
                              </p:par>
                            </p:childTnLst>
                          </p:cTn>
                        </p:par>
                        <p:par>
                          <p:cTn id="20" fill="hold">
                            <p:stCondLst>
                              <p:cond delay="2450"/>
                            </p:stCondLst>
                            <p:childTnLst>
                              <p:par>
                                <p:cTn id="21" presetID="10" presetClass="entr" presetSubtype="0" fill="hold" nodeType="afterEffect">
                                  <p:stCondLst>
                                    <p:cond delay="4000"/>
                                  </p:stCondLst>
                                  <p:childTnLst>
                                    <p:set>
                                      <p:cBhvr>
                                        <p:cTn id="22" dur="1" fill="hold">
                                          <p:stCondLst>
                                            <p:cond delay="0"/>
                                          </p:stCondLst>
                                        </p:cTn>
                                        <p:tgtEl>
                                          <p:spTgt spid="30769"/>
                                        </p:tgtEl>
                                        <p:attrNameLst>
                                          <p:attrName>style.visibility</p:attrName>
                                        </p:attrNameLst>
                                      </p:cBhvr>
                                      <p:to>
                                        <p:strVal val="visible"/>
                                      </p:to>
                                    </p:set>
                                    <p:animEffect transition="in" filter="fade">
                                      <p:cBhvr>
                                        <p:cTn id="23" dur="500"/>
                                        <p:tgtEl>
                                          <p:spTgt spid="30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7950" y="-100013"/>
          <a:ext cx="9359900" cy="1133476"/>
        </p:xfrm>
        <a:graphic>
          <a:graphicData uri="http://schemas.openxmlformats.org/presentationml/2006/ole">
            <mc:AlternateContent xmlns:mc="http://schemas.openxmlformats.org/markup-compatibility/2006">
              <mc:Choice xmlns:v="urn:schemas-microsoft-com:vml" Requires="v">
                <p:oleObj spid="_x0000_s31928" name="CorelDRAW" r:id="rId4" imgW="2907792" imgH="329184" progId="CorelDRAW.Graphic.12">
                  <p:embed/>
                </p:oleObj>
              </mc:Choice>
              <mc:Fallback>
                <p:oleObj name="CorelDRAW" r:id="rId4" imgW="2907792" imgH="329184" progId="CorelDRAW.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00013"/>
                        <a:ext cx="9359900" cy="11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1363" name="Rectangle 3"/>
          <p:cNvSpPr>
            <a:spLocks noChangeArrowheads="1"/>
          </p:cNvSpPr>
          <p:nvPr/>
        </p:nvSpPr>
        <p:spPr bwMode="auto">
          <a:xfrm>
            <a:off x="580101" y="2098011"/>
            <a:ext cx="63849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4000" dirty="0" smtClean="0">
                <a:solidFill>
                  <a:srgbClr val="005EA0"/>
                </a:solidFill>
              </a:rPr>
              <a:t>CCME</a:t>
            </a:r>
            <a:endParaRPr lang="en-US" sz="4000" dirty="0">
              <a:solidFill>
                <a:srgbClr val="005EA0"/>
              </a:solidFill>
              <a:latin typeface="Calibri" pitchFamily="34" charset="0"/>
            </a:endParaRPr>
          </a:p>
        </p:txBody>
      </p:sp>
      <p:sp>
        <p:nvSpPr>
          <p:cNvPr id="271364" name="Rectangle 4"/>
          <p:cNvSpPr>
            <a:spLocks noChangeArrowheads="1"/>
          </p:cNvSpPr>
          <p:nvPr/>
        </p:nvSpPr>
        <p:spPr bwMode="auto">
          <a:xfrm>
            <a:off x="1365647" y="3986473"/>
            <a:ext cx="811949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dirty="0" smtClean="0">
                <a:solidFill>
                  <a:srgbClr val="005EA0"/>
                </a:solidFill>
              </a:rPr>
              <a:t>Thank you for your attention!</a:t>
            </a:r>
          </a:p>
          <a:p>
            <a:endParaRPr lang="en-US" sz="2400" b="0" dirty="0">
              <a:solidFill>
                <a:srgbClr val="005EA0"/>
              </a:solidFill>
              <a:latin typeface="MaxLF-Regular" pitchFamily="2" charset="0"/>
            </a:endParaRPr>
          </a:p>
          <a:p>
            <a:pPr lvl="4"/>
            <a:r>
              <a:rPr lang="en-US" sz="2000" b="0" dirty="0" smtClean="0">
                <a:solidFill>
                  <a:srgbClr val="005EA0"/>
                </a:solidFill>
                <a:latin typeface="MaxLF-Regular" pitchFamily="2" charset="0"/>
              </a:rPr>
              <a:t>Churches</a:t>
            </a:r>
            <a:r>
              <a:rPr lang="en-US" sz="2000" b="0" dirty="0">
                <a:solidFill>
                  <a:srgbClr val="005EA0"/>
                </a:solidFill>
                <a:latin typeface="MaxLF-Regular" pitchFamily="2" charset="0"/>
              </a:rPr>
              <a:t>’ </a:t>
            </a:r>
            <a:r>
              <a:rPr lang="en-US" sz="2000" b="0" dirty="0" smtClean="0">
                <a:solidFill>
                  <a:srgbClr val="005EA0"/>
                </a:solidFill>
                <a:latin typeface="MaxLF-Regular" pitchFamily="2" charset="0"/>
              </a:rPr>
              <a:t>Commission </a:t>
            </a:r>
            <a:r>
              <a:rPr lang="en-US" sz="2000" b="0" dirty="0">
                <a:solidFill>
                  <a:srgbClr val="005EA0"/>
                </a:solidFill>
                <a:latin typeface="MaxLF-Regular" pitchFamily="2" charset="0"/>
              </a:rPr>
              <a:t>for </a:t>
            </a:r>
            <a:r>
              <a:rPr lang="en-US" sz="2000" b="0" dirty="0" smtClean="0">
                <a:solidFill>
                  <a:srgbClr val="005EA0"/>
                </a:solidFill>
                <a:latin typeface="MaxLF-Regular" pitchFamily="2" charset="0"/>
              </a:rPr>
              <a:t>Migrants </a:t>
            </a:r>
            <a:r>
              <a:rPr lang="en-US" sz="2000" b="0" dirty="0">
                <a:solidFill>
                  <a:srgbClr val="005EA0"/>
                </a:solidFill>
                <a:latin typeface="MaxLF-Regular" pitchFamily="2" charset="0"/>
              </a:rPr>
              <a:t>in </a:t>
            </a:r>
            <a:r>
              <a:rPr lang="en-US" sz="2000" b="0" dirty="0" smtClean="0">
                <a:solidFill>
                  <a:srgbClr val="005EA0"/>
                </a:solidFill>
                <a:latin typeface="MaxLF-Regular" pitchFamily="2" charset="0"/>
              </a:rPr>
              <a:t>Europe</a:t>
            </a:r>
            <a:endParaRPr lang="en-US" sz="2000" b="0" dirty="0">
              <a:solidFill>
                <a:srgbClr val="005EA0"/>
              </a:solidFill>
              <a:latin typeface="MaxLF-Regular" pitchFamily="2" charset="0"/>
            </a:endParaRPr>
          </a:p>
          <a:p>
            <a:pPr lvl="4"/>
            <a:r>
              <a:rPr lang="en-US" sz="2000" b="0" dirty="0">
                <a:solidFill>
                  <a:srgbClr val="005EA0"/>
                </a:solidFill>
                <a:latin typeface="MaxLF-Regular" pitchFamily="2" charset="0"/>
              </a:rPr>
              <a:t>Rue Joseph II </a:t>
            </a:r>
            <a:r>
              <a:rPr lang="en-US" sz="2000" b="0" dirty="0" smtClean="0">
                <a:solidFill>
                  <a:srgbClr val="005EA0"/>
                </a:solidFill>
                <a:latin typeface="MaxLF-Regular" pitchFamily="2" charset="0"/>
              </a:rPr>
              <a:t>174</a:t>
            </a:r>
            <a:br>
              <a:rPr lang="en-US" sz="2000" b="0" dirty="0" smtClean="0">
                <a:solidFill>
                  <a:srgbClr val="005EA0"/>
                </a:solidFill>
                <a:latin typeface="MaxLF-Regular" pitchFamily="2" charset="0"/>
              </a:rPr>
            </a:br>
            <a:r>
              <a:rPr lang="en-US" sz="2000" b="0" dirty="0" smtClean="0">
                <a:solidFill>
                  <a:srgbClr val="005EA0"/>
                </a:solidFill>
                <a:latin typeface="MaxLF-Regular" pitchFamily="2" charset="0"/>
              </a:rPr>
              <a:t>B-1000 </a:t>
            </a:r>
            <a:r>
              <a:rPr lang="en-US" sz="2000" b="0" dirty="0">
                <a:solidFill>
                  <a:srgbClr val="005EA0"/>
                </a:solidFill>
                <a:latin typeface="MaxLF-Regular" pitchFamily="2" charset="0"/>
              </a:rPr>
              <a:t>Brussels</a:t>
            </a:r>
          </a:p>
          <a:p>
            <a:pPr lvl="4"/>
            <a:r>
              <a:rPr lang="en-US" sz="2000" b="0" dirty="0" smtClean="0">
                <a:solidFill>
                  <a:srgbClr val="005EA0"/>
                </a:solidFill>
                <a:latin typeface="MaxLF-Regular" pitchFamily="2" charset="0"/>
              </a:rPr>
              <a:t>www.ccme.eu</a:t>
            </a:r>
            <a:endParaRPr lang="en-US" sz="2000" b="0" dirty="0">
              <a:solidFill>
                <a:srgbClr val="005EA0"/>
              </a:solidFill>
              <a:latin typeface="MaxLF-Regular" pitchFamily="2" charset="0"/>
            </a:endParaRPr>
          </a:p>
        </p:txBody>
      </p:sp>
      <p:pic>
        <p:nvPicPr>
          <p:cNvPr id="271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5775"/>
            <a:ext cx="2447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0" name="Object 6"/>
          <p:cNvGraphicFramePr>
            <a:graphicFrameLocks/>
          </p:cNvGraphicFramePr>
          <p:nvPr/>
        </p:nvGraphicFramePr>
        <p:xfrm>
          <a:off x="6473825" y="6323013"/>
          <a:ext cx="2695575" cy="561975"/>
        </p:xfrm>
        <a:graphic>
          <a:graphicData uri="http://schemas.openxmlformats.org/presentationml/2006/ole">
            <mc:AlternateContent xmlns:mc="http://schemas.openxmlformats.org/markup-compatibility/2006">
              <mc:Choice xmlns:v="urn:schemas-microsoft-com:vml" Requires="v">
                <p:oleObj spid="_x0000_s31929" name="CorelDRAW" r:id="rId7" imgW="1143000" imgH="170688" progId="CorelDRAW.Graphic.12">
                  <p:embed/>
                </p:oleObj>
              </mc:Choice>
              <mc:Fallback>
                <p:oleObj name="CorelDRAW" r:id="rId7" imgW="1143000" imgH="170688" progId="CorelDRAW.Graphic.1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3825" y="6323013"/>
                        <a:ext cx="2695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26402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afterEffect">
                                  <p:stCondLst>
                                    <p:cond delay="0"/>
                                  </p:stCondLst>
                                  <p:childTnLst>
                                    <p:set>
                                      <p:cBhvr>
                                        <p:cTn id="6" dur="1" fill="hold">
                                          <p:stCondLst>
                                            <p:cond delay="0"/>
                                          </p:stCondLst>
                                        </p:cTn>
                                        <p:tgtEl>
                                          <p:spTgt spid="271365"/>
                                        </p:tgtEl>
                                        <p:attrNameLst>
                                          <p:attrName>style.visibility</p:attrName>
                                        </p:attrNameLst>
                                      </p:cBhvr>
                                      <p:to>
                                        <p:strVal val="visible"/>
                                      </p:to>
                                    </p:set>
                                    <p:anim calcmode="lin" valueType="num">
                                      <p:cBhvr additive="base">
                                        <p:cTn id="7" dur="2000" fill="hold"/>
                                        <p:tgtEl>
                                          <p:spTgt spid="271365"/>
                                        </p:tgtEl>
                                        <p:attrNameLst>
                                          <p:attrName>ppt_x</p:attrName>
                                        </p:attrNameLst>
                                      </p:cBhvr>
                                      <p:tavLst>
                                        <p:tav tm="0">
                                          <p:val>
                                            <p:strVal val="1+#ppt_w/2"/>
                                          </p:val>
                                        </p:tav>
                                        <p:tav tm="100000">
                                          <p:val>
                                            <p:strVal val="#ppt_x"/>
                                          </p:val>
                                        </p:tav>
                                      </p:tavLst>
                                    </p:anim>
                                    <p:anim calcmode="lin" valueType="num">
                                      <p:cBhvr additive="base">
                                        <p:cTn id="8" dur="2000" fill="hold"/>
                                        <p:tgtEl>
                                          <p:spTgt spid="2713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271363"/>
                                        </p:tgtEl>
                                        <p:attrNameLst>
                                          <p:attrName>style.visibility</p:attrName>
                                        </p:attrNameLst>
                                      </p:cBhvr>
                                      <p:to>
                                        <p:strVal val="visible"/>
                                      </p:to>
                                    </p:set>
                                    <p:animEffect transition="in" filter="fade">
                                      <p:cBhvr>
                                        <p:cTn id="12" dur="500"/>
                                        <p:tgtEl>
                                          <p:spTgt spid="271363"/>
                                        </p:tgtEl>
                                      </p:cBhvr>
                                    </p:animEffect>
                                    <p:anim calcmode="lin" valueType="num">
                                      <p:cBhvr>
                                        <p:cTn id="13" dur="500" fill="hold"/>
                                        <p:tgtEl>
                                          <p:spTgt spid="271363"/>
                                        </p:tgtEl>
                                        <p:attrNameLst>
                                          <p:attrName>ppt_x</p:attrName>
                                        </p:attrNameLst>
                                      </p:cBhvr>
                                      <p:tavLst>
                                        <p:tav tm="0">
                                          <p:val>
                                            <p:strVal val="#ppt_x-.1"/>
                                          </p:val>
                                        </p:tav>
                                        <p:tav tm="100000">
                                          <p:val>
                                            <p:strVal val="#ppt_x"/>
                                          </p:val>
                                        </p:tav>
                                      </p:tavLst>
                                    </p:anim>
                                    <p:anim calcmode="lin" valueType="num">
                                      <p:cBhvr>
                                        <p:cTn id="14" dur="500" fill="hold"/>
                                        <p:tgtEl>
                                          <p:spTgt spid="271363"/>
                                        </p:tgtEl>
                                        <p:attrNameLst>
                                          <p:attrName>ppt_y</p:attrName>
                                        </p:attrNameLst>
                                      </p:cBhvr>
                                      <p:tavLst>
                                        <p:tav tm="0">
                                          <p:val>
                                            <p:strVal val="#ppt_y"/>
                                          </p:val>
                                        </p:tav>
                                        <p:tav tm="100000">
                                          <p:val>
                                            <p:strVal val="#ppt_y"/>
                                          </p:val>
                                        </p:tav>
                                      </p:tavLst>
                                    </p:anim>
                                  </p:childTnLst>
                                </p:cTn>
                              </p:par>
                              <p:par>
                                <p:cTn id="15" presetID="40" presetClass="entr" presetSubtype="0" fill="hold" grpId="0" nodeType="withEffect">
                                  <p:stCondLst>
                                    <p:cond delay="0"/>
                                  </p:stCondLst>
                                  <p:iterate type="lt">
                                    <p:tmPct val="10000"/>
                                  </p:iterate>
                                  <p:childTnLst>
                                    <p:set>
                                      <p:cBhvr>
                                        <p:cTn id="16" dur="1" fill="hold">
                                          <p:stCondLst>
                                            <p:cond delay="0"/>
                                          </p:stCondLst>
                                        </p:cTn>
                                        <p:tgtEl>
                                          <p:spTgt spid="271364"/>
                                        </p:tgtEl>
                                        <p:attrNameLst>
                                          <p:attrName>style.visibility</p:attrName>
                                        </p:attrNameLst>
                                      </p:cBhvr>
                                      <p:to>
                                        <p:strVal val="visible"/>
                                      </p:to>
                                    </p:set>
                                    <p:animEffect transition="in" filter="fade">
                                      <p:cBhvr>
                                        <p:cTn id="17" dur="125"/>
                                        <p:tgtEl>
                                          <p:spTgt spid="271364"/>
                                        </p:tgtEl>
                                      </p:cBhvr>
                                    </p:animEffect>
                                    <p:anim calcmode="lin" valueType="num">
                                      <p:cBhvr>
                                        <p:cTn id="18" dur="125" fill="hold"/>
                                        <p:tgtEl>
                                          <p:spTgt spid="271364"/>
                                        </p:tgtEl>
                                        <p:attrNameLst>
                                          <p:attrName>ppt_x</p:attrName>
                                        </p:attrNameLst>
                                      </p:cBhvr>
                                      <p:tavLst>
                                        <p:tav tm="0">
                                          <p:val>
                                            <p:strVal val="#ppt_x-.1"/>
                                          </p:val>
                                        </p:tav>
                                        <p:tav tm="100000">
                                          <p:val>
                                            <p:strVal val="#ppt_x"/>
                                          </p:val>
                                        </p:tav>
                                      </p:tavLst>
                                    </p:anim>
                                    <p:anim calcmode="lin" valueType="num">
                                      <p:cBhvr>
                                        <p:cTn id="19" dur="125" fill="hold"/>
                                        <p:tgtEl>
                                          <p:spTgt spid="271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p:bldP spid="2713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5"/>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Max-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Max-Regular"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411</Words>
  <Application>Microsoft Office PowerPoint</Application>
  <PresentationFormat>On-screen Show (4:3)</PresentationFormat>
  <Paragraphs>110</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Default Design</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dc:creator>
  <cp:lastModifiedBy>Maura O’Riordan</cp:lastModifiedBy>
  <cp:revision>279</cp:revision>
  <cp:lastPrinted>2014-09-19T08:34:47Z</cp:lastPrinted>
  <dcterms:created xsi:type="dcterms:W3CDTF">2008-08-28T14:03:15Z</dcterms:created>
  <dcterms:modified xsi:type="dcterms:W3CDTF">2016-09-14T09:56:31Z</dcterms:modified>
</cp:coreProperties>
</file>