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78" r:id="rId3"/>
    <p:sldId id="276" r:id="rId4"/>
    <p:sldId id="279" r:id="rId5"/>
    <p:sldId id="281" r:id="rId6"/>
    <p:sldId id="282" r:id="rId7"/>
    <p:sldId id="283" r:id="rId8"/>
    <p:sldId id="285" r:id="rId9"/>
    <p:sldId id="286" r:id="rId10"/>
    <p:sldId id="287" r:id="rId11"/>
    <p:sldId id="288" r:id="rId12"/>
    <p:sldId id="290" r:id="rId13"/>
    <p:sldId id="289" r:id="rId14"/>
    <p:sldId id="295" r:id="rId15"/>
    <p:sldId id="296" r:id="rId16"/>
    <p:sldId id="292" r:id="rId17"/>
    <p:sldId id="293" r:id="rId18"/>
    <p:sldId id="294" r:id="rId19"/>
    <p:sldId id="297" r:id="rId20"/>
    <p:sldId id="277" r:id="rId21"/>
    <p:sldId id="298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86"/>
    <p:restoredTop sz="94643"/>
  </p:normalViewPr>
  <p:slideViewPr>
    <p:cSldViewPr snapToGrid="0" snapToObjects="1">
      <p:cViewPr>
        <p:scale>
          <a:sx n="119" d="100"/>
          <a:sy n="119" d="100"/>
        </p:scale>
        <p:origin x="1072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29ED-1818-5C44-BB8A-A63C32FD64C8}" type="datetimeFigureOut">
              <a:rPr lang="en-US" smtClean="0"/>
              <a:t>7/11/18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7B3F-E8CF-7247-8052-ED51D5DD0D3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34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29ED-1818-5C44-BB8A-A63C32FD64C8}" type="datetimeFigureOut">
              <a:rPr lang="en-US" smtClean="0"/>
              <a:t>7/11/18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7B3F-E8CF-7247-8052-ED51D5DD0D3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13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29ED-1818-5C44-BB8A-A63C32FD64C8}" type="datetimeFigureOut">
              <a:rPr lang="en-US" smtClean="0"/>
              <a:t>7/11/18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7B3F-E8CF-7247-8052-ED51D5DD0D3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4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29ED-1818-5C44-BB8A-A63C32FD64C8}" type="datetimeFigureOut">
              <a:rPr lang="en-US" smtClean="0"/>
              <a:t>7/11/18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7B3F-E8CF-7247-8052-ED51D5DD0D3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54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29ED-1818-5C44-BB8A-A63C32FD64C8}" type="datetimeFigureOut">
              <a:rPr lang="en-US" smtClean="0"/>
              <a:t>7/11/18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7B3F-E8CF-7247-8052-ED51D5DD0D3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75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29ED-1818-5C44-BB8A-A63C32FD64C8}" type="datetimeFigureOut">
              <a:rPr lang="en-US" smtClean="0"/>
              <a:t>7/11/18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7B3F-E8CF-7247-8052-ED51D5DD0D3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89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29ED-1818-5C44-BB8A-A63C32FD64C8}" type="datetimeFigureOut">
              <a:rPr lang="en-US" smtClean="0"/>
              <a:t>7/11/18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7B3F-E8CF-7247-8052-ED51D5DD0D3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03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29ED-1818-5C44-BB8A-A63C32FD64C8}" type="datetimeFigureOut">
              <a:rPr lang="en-US" smtClean="0"/>
              <a:t>7/11/18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7B3F-E8CF-7247-8052-ED51D5DD0D3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99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29ED-1818-5C44-BB8A-A63C32FD64C8}" type="datetimeFigureOut">
              <a:rPr lang="en-US" smtClean="0"/>
              <a:t>7/11/18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7B3F-E8CF-7247-8052-ED51D5DD0D3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47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29ED-1818-5C44-BB8A-A63C32FD64C8}" type="datetimeFigureOut">
              <a:rPr lang="en-US" smtClean="0"/>
              <a:t>7/11/18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7B3F-E8CF-7247-8052-ED51D5DD0D3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45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29ED-1818-5C44-BB8A-A63C32FD64C8}" type="datetimeFigureOut">
              <a:rPr lang="en-US" smtClean="0"/>
              <a:t>7/11/18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7B3F-E8CF-7247-8052-ED51D5DD0D3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22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729ED-1818-5C44-BB8A-A63C32FD64C8}" type="datetimeFigureOut">
              <a:rPr lang="en-US" smtClean="0"/>
              <a:t>7/11/18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D7B3F-E8CF-7247-8052-ED51D5DD0D3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5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://www.iirf.eu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lesociety.org.uk/" TargetMode="External"/><Relationship Id="rId4" Type="http://schemas.openxmlformats.org/officeDocument/2006/relationships/hyperlink" Target="http://www.wcc-coe.org/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sharedjustice.org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irf.eu" TargetMode="Externa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routledge.com/Populists-in-Power/Albertazzi-McDonnell/p/book/9780415600972" TargetMode="Externa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137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Christof Sauer: </a:t>
            </a:r>
            <a:br>
              <a:rPr lang="en-US" dirty="0" smtClean="0"/>
            </a:br>
            <a:r>
              <a:rPr lang="en-US" b="1" dirty="0" smtClean="0"/>
              <a:t>Populism, Religious Freedom, and Theological Challenges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24036"/>
            <a:ext cx="8229600" cy="260212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Giessen School of Theology, Germany</a:t>
            </a:r>
          </a:p>
          <a:p>
            <a:r>
              <a:rPr lang="en-US" sz="2800" dirty="0" smtClean="0"/>
              <a:t>ETF Leuven, Belgium</a:t>
            </a:r>
          </a:p>
          <a:p>
            <a:r>
              <a:rPr lang="en-US" sz="2800" dirty="0" smtClean="0"/>
              <a:t>Stellenbosch University, South Africa</a:t>
            </a:r>
          </a:p>
          <a:p>
            <a:r>
              <a:rPr lang="en-US" sz="2800" dirty="0" smtClean="0"/>
              <a:t>University of South Africa</a:t>
            </a:r>
          </a:p>
          <a:p>
            <a:r>
              <a:rPr lang="en-US" sz="2800" dirty="0"/>
              <a:t>International Institute for Religious </a:t>
            </a:r>
            <a:r>
              <a:rPr lang="en-US" sz="2800" dirty="0" smtClean="0"/>
              <a:t>Freedom</a:t>
            </a:r>
            <a:endParaRPr lang="en-US" sz="2800" dirty="0"/>
          </a:p>
        </p:txBody>
      </p:sp>
      <p:pic>
        <p:nvPicPr>
          <p:cNvPr id="5" name="Picture 4" descr="Titel_Professur Religionsfreiheit-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33436"/>
            <a:ext cx="6422136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2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Populism: Analysis of Background</a:t>
            </a:r>
            <a:br>
              <a:rPr lang="en-US" b="1" dirty="0" smtClean="0"/>
            </a:br>
            <a:r>
              <a:rPr lang="en-US" sz="3600" dirty="0" smtClean="0"/>
              <a:t>(</a:t>
            </a:r>
            <a:r>
              <a:rPr lang="en-US" sz="3600" dirty="0" err="1" smtClean="0"/>
              <a:t>Zulehner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5510"/>
            <a:ext cx="8229600" cy="4430927"/>
          </a:xfrm>
        </p:spPr>
        <p:txBody>
          <a:bodyPr>
            <a:normAutofit/>
          </a:bodyPr>
          <a:lstStyle/>
          <a:p>
            <a:pPr marL="0" indent="0" defTabSz="914400">
              <a:spcBef>
                <a:spcPts val="0"/>
              </a:spcBef>
              <a:buNone/>
            </a:pPr>
            <a:r>
              <a:rPr lang="en-US" b="1" dirty="0" smtClean="0"/>
              <a:t>Diagnosis: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dirty="0" smtClean="0"/>
              <a:t>Europe is united in a culture of fear since 2008 (Heinz </a:t>
            </a:r>
            <a:r>
              <a:rPr lang="en-US" dirty="0" err="1" smtClean="0"/>
              <a:t>Bude</a:t>
            </a:r>
            <a:r>
              <a:rPr lang="en-US" dirty="0" smtClean="0"/>
              <a:t>)</a:t>
            </a:r>
          </a:p>
          <a:p>
            <a:pPr marL="0" indent="0" defTabSz="914400">
              <a:spcBef>
                <a:spcPts val="0"/>
              </a:spcBef>
              <a:buNone/>
            </a:pPr>
            <a:endParaRPr lang="en-US" b="1" dirty="0"/>
          </a:p>
          <a:p>
            <a:pPr marL="0" indent="0" defTabSz="914400">
              <a:spcBef>
                <a:spcPts val="0"/>
              </a:spcBef>
              <a:buNone/>
            </a:pPr>
            <a:r>
              <a:rPr lang="en-US" b="1" dirty="0" smtClean="0"/>
              <a:t>Two ways of responding to fears of people</a:t>
            </a:r>
          </a:p>
          <a:p>
            <a:pPr defTabSz="914400">
              <a:spcBef>
                <a:spcPts val="0"/>
              </a:spcBef>
            </a:pPr>
            <a:r>
              <a:rPr lang="en-US" dirty="0" smtClean="0"/>
              <a:t>Politics of fear: multiplies fears</a:t>
            </a:r>
          </a:p>
          <a:p>
            <a:pPr defTabSz="914400">
              <a:spcBef>
                <a:spcPts val="0"/>
              </a:spcBef>
            </a:pPr>
            <a:r>
              <a:rPr lang="en-US" dirty="0" smtClean="0"/>
              <a:t>Politics of confidence: reduces/overcomes fear</a:t>
            </a:r>
          </a:p>
        </p:txBody>
      </p:sp>
    </p:spTree>
    <p:extLst>
      <p:ext uri="{BB962C8B-B14F-4D97-AF65-F5344CB8AC3E}">
        <p14:creationId xmlns:p14="http://schemas.microsoft.com/office/powerpoint/2010/main" val="32565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Problems Triggering Populism</a:t>
            </a:r>
            <a:br>
              <a:rPr lang="en-US" b="1" dirty="0" smtClean="0"/>
            </a:br>
            <a:r>
              <a:rPr lang="en-US" sz="3600" dirty="0" smtClean="0"/>
              <a:t>(Walter </a:t>
            </a:r>
            <a:r>
              <a:rPr lang="en-US" sz="3600" dirty="0" err="1" smtClean="0"/>
              <a:t>Lesch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5510"/>
            <a:ext cx="8229600" cy="4430927"/>
          </a:xfrm>
        </p:spPr>
        <p:txBody>
          <a:bodyPr>
            <a:normAutofit/>
          </a:bodyPr>
          <a:lstStyle/>
          <a:p>
            <a:pPr defTabSz="914400">
              <a:spcBef>
                <a:spcPts val="0"/>
              </a:spcBef>
            </a:pPr>
            <a:r>
              <a:rPr lang="en-US" dirty="0" smtClean="0"/>
              <a:t>Irritation </a:t>
            </a:r>
            <a:r>
              <a:rPr lang="en-US" dirty="0" smtClean="0"/>
              <a:t>by failure of political elite and crisis of political institutions</a:t>
            </a:r>
          </a:p>
          <a:p>
            <a:pPr defTabSz="914400">
              <a:spcBef>
                <a:spcPts val="0"/>
              </a:spcBef>
            </a:pPr>
            <a:r>
              <a:rPr lang="en-US" dirty="0" smtClean="0"/>
              <a:t>Evolution of parallel societies and </a:t>
            </a:r>
            <a:r>
              <a:rPr lang="en-US" dirty="0" err="1" smtClean="0"/>
              <a:t>identitarian</a:t>
            </a:r>
            <a:r>
              <a:rPr lang="en-US" dirty="0" smtClean="0"/>
              <a:t> communities</a:t>
            </a:r>
          </a:p>
          <a:p>
            <a:pPr defTabSz="914400">
              <a:spcBef>
                <a:spcPts val="0"/>
              </a:spcBef>
            </a:pPr>
            <a:r>
              <a:rPr lang="en-US" dirty="0" smtClean="0"/>
              <a:t>Paralysis by excesses of violence, hatred, racism, authoritarianism</a:t>
            </a:r>
          </a:p>
          <a:p>
            <a:pPr defTabSz="914400">
              <a:spcBef>
                <a:spcPts val="0"/>
              </a:spcBef>
            </a:pPr>
            <a:r>
              <a:rPr lang="en-US" dirty="0" smtClean="0"/>
              <a:t>Difficulties in dealing with the plurality of cultures, religions, lifestyles </a:t>
            </a:r>
            <a:r>
              <a:rPr lang="mr-IN" dirty="0" smtClean="0"/>
              <a:t>…</a:t>
            </a:r>
            <a:endParaRPr lang="en-US" dirty="0" smtClean="0"/>
          </a:p>
          <a:p>
            <a:pPr marL="0" indent="0" defTabSz="914400">
              <a:spcBef>
                <a:spcPts val="0"/>
              </a:spcBef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538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err="1" smtClean="0"/>
              <a:t>Attitudes</a:t>
            </a:r>
            <a:r>
              <a:rPr lang="de-DE" b="1" dirty="0" smtClean="0"/>
              <a:t> </a:t>
            </a:r>
            <a:r>
              <a:rPr lang="de-DE" b="1" dirty="0" err="1" smtClean="0"/>
              <a:t>to</a:t>
            </a:r>
            <a:r>
              <a:rPr lang="de-DE" b="1" dirty="0" smtClean="0"/>
              <a:t> </a:t>
            </a:r>
            <a:r>
              <a:rPr lang="de-DE" b="1" dirty="0" err="1" smtClean="0"/>
              <a:t>religion</a:t>
            </a:r>
            <a:r>
              <a:rPr lang="de-DE" b="1" dirty="0" smtClean="0"/>
              <a:t>: global </a:t>
            </a:r>
            <a:r>
              <a:rPr lang="de-DE" b="1" dirty="0" err="1" smtClean="0"/>
              <a:t>picture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sz="3100" dirty="0" smtClean="0"/>
              <a:t>(Olav </a:t>
            </a:r>
            <a:r>
              <a:rPr lang="de-DE" sz="3100" dirty="0" err="1" smtClean="0"/>
              <a:t>Fykse</a:t>
            </a:r>
            <a:r>
              <a:rPr lang="de-DE" sz="3100" dirty="0" smtClean="0"/>
              <a:t> </a:t>
            </a:r>
            <a:r>
              <a:rPr lang="de-DE" sz="3100" dirty="0" err="1" smtClean="0"/>
              <a:t>Tveit</a:t>
            </a:r>
            <a:r>
              <a:rPr lang="de-DE" sz="3100" dirty="0" smtClean="0"/>
              <a:t>)</a:t>
            </a:r>
            <a:endParaRPr lang="de-DE" sz="31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Syncretism</a:t>
            </a:r>
            <a:r>
              <a:rPr lang="de-DE" dirty="0" smtClean="0"/>
              <a:t>: Mixing </a:t>
            </a:r>
            <a:r>
              <a:rPr lang="de-DE" dirty="0" err="1" smtClean="0"/>
              <a:t>religions</a:t>
            </a:r>
            <a:endParaRPr lang="de-DE" dirty="0" smtClean="0"/>
          </a:p>
          <a:p>
            <a:r>
              <a:rPr lang="de-DE" dirty="0" smtClean="0"/>
              <a:t>Freedom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religion</a:t>
            </a:r>
            <a:r>
              <a:rPr lang="de-DE" dirty="0" smtClean="0"/>
              <a:t>: </a:t>
            </a:r>
            <a:r>
              <a:rPr lang="de-DE" dirty="0" err="1" smtClean="0"/>
              <a:t>promoting</a:t>
            </a:r>
            <a:r>
              <a:rPr lang="de-DE" dirty="0" smtClean="0"/>
              <a:t> </a:t>
            </a:r>
            <a:r>
              <a:rPr lang="de-DE" dirty="0" err="1" smtClean="0"/>
              <a:t>societies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life</a:t>
            </a:r>
            <a:r>
              <a:rPr lang="de-DE" dirty="0" smtClean="0"/>
              <a:t> </a:t>
            </a:r>
            <a:r>
              <a:rPr lang="de-DE" dirty="0" err="1" smtClean="0"/>
              <a:t>orientation</a:t>
            </a:r>
            <a:r>
              <a:rPr lang="de-DE" dirty="0" smtClean="0"/>
              <a:t> </a:t>
            </a:r>
            <a:r>
              <a:rPr lang="de-DE" dirty="0" err="1" smtClean="0"/>
              <a:t>free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religion</a:t>
            </a:r>
            <a:endParaRPr lang="de-DE" dirty="0" smtClean="0"/>
          </a:p>
          <a:p>
            <a:r>
              <a:rPr lang="de-DE" dirty="0" err="1" smtClean="0"/>
              <a:t>Promoting</a:t>
            </a:r>
            <a:r>
              <a:rPr lang="de-DE" dirty="0" smtClean="0"/>
              <a:t> </a:t>
            </a:r>
            <a:r>
              <a:rPr lang="de-DE" dirty="0" err="1" smtClean="0"/>
              <a:t>exclusive</a:t>
            </a:r>
            <a:r>
              <a:rPr lang="de-DE" dirty="0" smtClean="0"/>
              <a:t> </a:t>
            </a:r>
            <a:r>
              <a:rPr lang="de-DE" dirty="0" err="1" smtClean="0"/>
              <a:t>identity</a:t>
            </a:r>
            <a:r>
              <a:rPr lang="de-DE" dirty="0" smtClean="0"/>
              <a:t>, </a:t>
            </a:r>
          </a:p>
          <a:p>
            <a:pPr marL="400050" lvl="1" indent="0">
              <a:buNone/>
            </a:pPr>
            <a:r>
              <a:rPr lang="de-DE" dirty="0" err="1"/>
              <a:t>b</a:t>
            </a:r>
            <a:r>
              <a:rPr lang="de-DE" dirty="0" err="1" smtClean="0"/>
              <a:t>y</a:t>
            </a:r>
            <a:endParaRPr lang="de-DE" dirty="0" smtClean="0"/>
          </a:p>
          <a:p>
            <a:pPr marL="857250" lvl="1" indent="-457200"/>
            <a:r>
              <a:rPr lang="de-DE" dirty="0" err="1" smtClean="0"/>
              <a:t>Politicizing</a:t>
            </a:r>
            <a:r>
              <a:rPr lang="de-DE" dirty="0" smtClean="0"/>
              <a:t> </a:t>
            </a:r>
            <a:r>
              <a:rPr lang="de-DE" dirty="0" err="1" smtClean="0"/>
              <a:t>religion</a:t>
            </a:r>
            <a:endParaRPr lang="de-DE" dirty="0" smtClean="0"/>
          </a:p>
          <a:p>
            <a:pPr marL="857250" lvl="1" indent="-457200"/>
            <a:r>
              <a:rPr lang="de-DE" dirty="0" err="1" smtClean="0"/>
              <a:t>Nationalizing</a:t>
            </a:r>
            <a:r>
              <a:rPr lang="de-DE" dirty="0" smtClean="0"/>
              <a:t> </a:t>
            </a:r>
            <a:r>
              <a:rPr lang="de-DE" dirty="0" err="1" smtClean="0"/>
              <a:t>religion</a:t>
            </a:r>
            <a:endParaRPr lang="de-DE" dirty="0" smtClean="0"/>
          </a:p>
          <a:p>
            <a:pPr marL="857250" lvl="1" indent="-457200"/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religion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basis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violence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74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Religion and Populism: Distinctions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5510"/>
            <a:ext cx="8229600" cy="4430927"/>
          </a:xfrm>
        </p:spPr>
        <p:txBody>
          <a:bodyPr>
            <a:normAutofit/>
          </a:bodyPr>
          <a:lstStyle/>
          <a:p>
            <a:pPr marL="742950" indent="-742950" defTabSz="914400">
              <a:spcBef>
                <a:spcPts val="0"/>
              </a:spcBef>
              <a:buFont typeface="+mj-lt"/>
              <a:buAutoNum type="arabicPeriod"/>
            </a:pPr>
            <a:r>
              <a:rPr lang="de-DE" sz="4400" dirty="0" err="1" smtClean="0"/>
              <a:t>Populists</a:t>
            </a:r>
            <a:r>
              <a:rPr lang="de-DE" sz="4400" dirty="0" smtClean="0"/>
              <a:t> not </a:t>
            </a:r>
            <a:r>
              <a:rPr lang="de-DE" sz="4400" dirty="0" err="1" smtClean="0"/>
              <a:t>using</a:t>
            </a:r>
            <a:r>
              <a:rPr lang="de-DE" sz="4400" dirty="0" smtClean="0"/>
              <a:t> </a:t>
            </a:r>
            <a:r>
              <a:rPr lang="de-DE" sz="4400" dirty="0" err="1" smtClean="0"/>
              <a:t>religion</a:t>
            </a:r>
            <a:r>
              <a:rPr lang="de-DE" sz="4400" dirty="0" smtClean="0"/>
              <a:t> 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de-DE" sz="4400" dirty="0"/>
              <a:t>	</a:t>
            </a:r>
            <a:r>
              <a:rPr lang="de-DE" sz="2800" dirty="0" smtClean="0"/>
              <a:t>(but national </a:t>
            </a:r>
            <a:r>
              <a:rPr lang="de-DE" sz="2800" dirty="0" err="1" smtClean="0"/>
              <a:t>tradition</a:t>
            </a:r>
            <a:r>
              <a:rPr lang="de-DE" sz="2800" dirty="0" smtClean="0"/>
              <a:t>, </a:t>
            </a:r>
            <a:r>
              <a:rPr lang="de-DE" sz="2800" dirty="0" err="1" smtClean="0"/>
              <a:t>liberalism</a:t>
            </a:r>
            <a:r>
              <a:rPr lang="de-DE" sz="2800" dirty="0" smtClean="0"/>
              <a:t>, </a:t>
            </a:r>
            <a:r>
              <a:rPr lang="de-DE" sz="2800" dirty="0" err="1" smtClean="0"/>
              <a:t>secularism</a:t>
            </a:r>
            <a:r>
              <a:rPr lang="de-DE" sz="2800" dirty="0" smtClean="0"/>
              <a:t>)</a:t>
            </a:r>
          </a:p>
          <a:p>
            <a:pPr marL="742950" indent="-742950" defTabSz="914400">
              <a:spcBef>
                <a:spcPts val="0"/>
              </a:spcBef>
              <a:buFont typeface="+mj-lt"/>
              <a:buAutoNum type="arabicPeriod"/>
            </a:pPr>
            <a:r>
              <a:rPr lang="de-DE" sz="4400" dirty="0" err="1" smtClean="0"/>
              <a:t>Populists</a:t>
            </a:r>
            <a:r>
              <a:rPr lang="de-DE" sz="4400" dirty="0" smtClean="0"/>
              <a:t> </a:t>
            </a:r>
            <a:r>
              <a:rPr lang="de-DE" sz="4400" dirty="0" err="1" smtClean="0"/>
              <a:t>hijacking</a:t>
            </a:r>
            <a:r>
              <a:rPr lang="de-DE" sz="4400" dirty="0" smtClean="0"/>
              <a:t> </a:t>
            </a:r>
            <a:r>
              <a:rPr lang="de-DE" sz="4400" dirty="0" err="1" smtClean="0"/>
              <a:t>religion</a:t>
            </a:r>
            <a:endParaRPr lang="de-DE" sz="4400" dirty="0" smtClean="0"/>
          </a:p>
          <a:p>
            <a:pPr marL="742950" indent="-742950" defTabSz="914400">
              <a:spcBef>
                <a:spcPts val="0"/>
              </a:spcBef>
              <a:buFont typeface="+mj-lt"/>
              <a:buAutoNum type="arabicPeriod"/>
            </a:pPr>
            <a:r>
              <a:rPr lang="de-DE" sz="4400" dirty="0" err="1" smtClean="0"/>
              <a:t>Religious</a:t>
            </a:r>
            <a:r>
              <a:rPr lang="de-DE" sz="4400" dirty="0" smtClean="0"/>
              <a:t> </a:t>
            </a:r>
            <a:r>
              <a:rPr lang="de-DE" sz="4400" dirty="0" err="1" smtClean="0"/>
              <a:t>populists</a:t>
            </a:r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43223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 err="1"/>
              <a:t>Populists</a:t>
            </a:r>
            <a:r>
              <a:rPr lang="de-DE" sz="3600" b="1" dirty="0"/>
              <a:t> </a:t>
            </a:r>
            <a:r>
              <a:rPr lang="de-DE" sz="3600" b="1" dirty="0" err="1"/>
              <a:t>hijacking</a:t>
            </a:r>
            <a:r>
              <a:rPr lang="de-DE" sz="3600" b="1" dirty="0"/>
              <a:t> </a:t>
            </a:r>
            <a:r>
              <a:rPr lang="de-DE" sz="3600" b="1" dirty="0" err="1"/>
              <a:t>Christianity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5510"/>
            <a:ext cx="8229600" cy="4430927"/>
          </a:xfrm>
        </p:spPr>
        <p:txBody>
          <a:bodyPr>
            <a:normAutofit fontScale="92500" lnSpcReduction="10000"/>
          </a:bodyPr>
          <a:lstStyle/>
          <a:p>
            <a:pPr marL="742950" marR="0" lvl="0" indent="-742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4400" dirty="0" smtClean="0"/>
              <a:t>Drawing on Christian language, imagery and (superficially) Christian concerns.</a:t>
            </a:r>
          </a:p>
          <a:p>
            <a:pPr marL="742950" marR="0" lvl="0" indent="-742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4400" dirty="0" smtClean="0"/>
              <a:t>Varied according to context</a:t>
            </a:r>
          </a:p>
          <a:p>
            <a:pPr marL="742950" marR="0" lvl="0" indent="-742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4400" dirty="0" smtClean="0"/>
              <a:t>Appeal to Europe’s Christian heritage, Christian roots, values, principles, people, identity.</a:t>
            </a:r>
          </a:p>
        </p:txBody>
      </p:sp>
    </p:spTree>
    <p:extLst>
      <p:ext uri="{BB962C8B-B14F-4D97-AF65-F5344CB8AC3E}">
        <p14:creationId xmlns:p14="http://schemas.microsoft.com/office/powerpoint/2010/main" val="162126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 err="1"/>
              <a:t>Populists</a:t>
            </a:r>
            <a:r>
              <a:rPr lang="de-DE" sz="3600" b="1" dirty="0"/>
              <a:t> </a:t>
            </a:r>
            <a:r>
              <a:rPr lang="de-DE" sz="3600" b="1" dirty="0" err="1"/>
              <a:t>hijacking</a:t>
            </a:r>
            <a:r>
              <a:rPr lang="de-DE" sz="3600" b="1" dirty="0"/>
              <a:t> </a:t>
            </a:r>
            <a:r>
              <a:rPr lang="de-DE" sz="3600" b="1" dirty="0" err="1"/>
              <a:t>Christianity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5510"/>
            <a:ext cx="8229600" cy="4430927"/>
          </a:xfrm>
        </p:spPr>
        <p:txBody>
          <a:bodyPr>
            <a:normAutofit fontScale="77500" lnSpcReduction="20000"/>
          </a:bodyPr>
          <a:lstStyle/>
          <a:p>
            <a:pPr marL="742950" marR="0" lvl="0" indent="-742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4400" dirty="0" smtClean="0"/>
              <a:t>Consider Christianity not as a faith but as an identity</a:t>
            </a:r>
          </a:p>
          <a:p>
            <a:pPr marL="742950" marR="0" lvl="0" indent="-742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4400" dirty="0" smtClean="0"/>
              <a:t>Use of Christianity is </a:t>
            </a:r>
            <a:r>
              <a:rPr lang="en-US" sz="4400" dirty="0" err="1" smtClean="0"/>
              <a:t>alsmost</a:t>
            </a:r>
            <a:r>
              <a:rPr lang="en-US" sz="4400" dirty="0" smtClean="0"/>
              <a:t> always exclusionary</a:t>
            </a:r>
          </a:p>
          <a:p>
            <a:pPr marL="742950" marR="0" lvl="0" indent="-742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4400" dirty="0" smtClean="0"/>
              <a:t>Favor material and geographic manifestations of the faith over and above personal, spiritual content</a:t>
            </a:r>
          </a:p>
          <a:p>
            <a:pPr marL="742950" marR="0" lvl="0" indent="-742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4400" dirty="0" smtClean="0"/>
              <a:t>The cross is largely emptied of its content. Becomes a comfortable symbol of national cultural identity.</a:t>
            </a:r>
          </a:p>
        </p:txBody>
      </p:sp>
    </p:spTree>
    <p:extLst>
      <p:ext uri="{BB962C8B-B14F-4D97-AF65-F5344CB8AC3E}">
        <p14:creationId xmlns:p14="http://schemas.microsoft.com/office/powerpoint/2010/main" val="130822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Christian </a:t>
            </a:r>
            <a:r>
              <a:rPr lang="de-DE" b="1" dirty="0" err="1" smtClean="0"/>
              <a:t>populists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E.g. </a:t>
            </a:r>
            <a:r>
              <a:rPr lang="de-DE" dirty="0" err="1" smtClean="0"/>
              <a:t>Hungary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Say, </a:t>
            </a:r>
            <a:r>
              <a:rPr lang="de-DE" dirty="0" err="1" smtClean="0"/>
              <a:t>the</a:t>
            </a:r>
            <a:r>
              <a:rPr lang="de-DE" dirty="0" smtClean="0"/>
              <a:t> do </a:t>
            </a:r>
            <a:r>
              <a:rPr lang="de-DE" dirty="0" smtClean="0"/>
              <a:t>not </a:t>
            </a:r>
            <a:r>
              <a:rPr lang="de-DE" dirty="0" err="1" smtClean="0"/>
              <a:t>want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grant</a:t>
            </a:r>
            <a:r>
              <a:rPr lang="de-DE" dirty="0" smtClean="0"/>
              <a:t> </a:t>
            </a:r>
            <a:r>
              <a:rPr lang="de-DE" dirty="0" err="1" smtClean="0"/>
              <a:t>asylum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Muslim </a:t>
            </a:r>
            <a:r>
              <a:rPr lang="de-DE" dirty="0" err="1" smtClean="0"/>
              <a:t>refugees</a:t>
            </a:r>
            <a:endParaRPr lang="de-DE" dirty="0" smtClean="0"/>
          </a:p>
          <a:p>
            <a:pPr marL="400050" lvl="2" indent="0">
              <a:buNone/>
            </a:pPr>
            <a:r>
              <a:rPr lang="de-DE" sz="2000" dirty="0"/>
              <a:t>(In </a:t>
            </a:r>
            <a:r>
              <a:rPr lang="de-DE" sz="2000" dirty="0" err="1"/>
              <a:t>fact</a:t>
            </a:r>
            <a:r>
              <a:rPr lang="de-DE" sz="2000" dirty="0"/>
              <a:t> </a:t>
            </a:r>
            <a:r>
              <a:rPr lang="de-DE" sz="2000" dirty="0" err="1" smtClean="0"/>
              <a:t>don‘t</a:t>
            </a:r>
            <a:r>
              <a:rPr lang="de-DE" sz="2000" dirty="0" smtClean="0"/>
              <a:t> </a:t>
            </a:r>
            <a:r>
              <a:rPr lang="de-DE" sz="2000" dirty="0" err="1" smtClean="0"/>
              <a:t>want</a:t>
            </a:r>
            <a:r>
              <a:rPr lang="de-DE" sz="2000" dirty="0" smtClean="0"/>
              <a:t> </a:t>
            </a:r>
            <a:r>
              <a:rPr lang="de-DE" sz="2000" dirty="0" err="1" smtClean="0"/>
              <a:t>any</a:t>
            </a:r>
            <a:r>
              <a:rPr lang="de-DE" sz="2000" dirty="0" smtClean="0"/>
              <a:t> </a:t>
            </a:r>
            <a:r>
              <a:rPr lang="de-DE" sz="2000" dirty="0" err="1" smtClean="0"/>
              <a:t>refugees</a:t>
            </a:r>
            <a:r>
              <a:rPr lang="de-DE" sz="2000" dirty="0" smtClean="0"/>
              <a:t>)</a:t>
            </a:r>
            <a:endParaRPr lang="de-DE" sz="2000" dirty="0"/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Say, </a:t>
            </a:r>
            <a:r>
              <a:rPr lang="de-DE" dirty="0" err="1" smtClean="0"/>
              <a:t>they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want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accept</a:t>
            </a:r>
            <a:r>
              <a:rPr lang="de-DE" dirty="0" smtClean="0"/>
              <a:t> </a:t>
            </a:r>
            <a:r>
              <a:rPr lang="de-DE" dirty="0" smtClean="0"/>
              <a:t>Christians </a:t>
            </a:r>
          </a:p>
          <a:p>
            <a:pPr marL="400050" lvl="1" indent="0">
              <a:buNone/>
            </a:pPr>
            <a:r>
              <a:rPr lang="de-DE" sz="2000" dirty="0" smtClean="0"/>
              <a:t>(In </a:t>
            </a:r>
            <a:r>
              <a:rPr lang="de-DE" sz="2000" dirty="0" err="1" smtClean="0"/>
              <a:t>fact</a:t>
            </a:r>
            <a:r>
              <a:rPr lang="de-DE" sz="2000" dirty="0" smtClean="0"/>
              <a:t> </a:t>
            </a:r>
            <a:r>
              <a:rPr lang="de-DE" sz="2000" dirty="0" err="1" smtClean="0"/>
              <a:t>accept</a:t>
            </a:r>
            <a:r>
              <a:rPr lang="de-DE" sz="2000" dirty="0" smtClean="0"/>
              <a:t> </a:t>
            </a:r>
            <a:r>
              <a:rPr lang="de-DE" sz="2000" dirty="0" err="1" smtClean="0"/>
              <a:t>very</a:t>
            </a:r>
            <a:r>
              <a:rPr lang="de-DE" sz="2000" dirty="0" smtClean="0"/>
              <a:t> </a:t>
            </a:r>
            <a:r>
              <a:rPr lang="de-DE" sz="2000" dirty="0" err="1" smtClean="0"/>
              <a:t>few</a:t>
            </a:r>
            <a:r>
              <a:rPr lang="de-DE" sz="2000" dirty="0" smtClean="0"/>
              <a:t> Christians </a:t>
            </a:r>
            <a:r>
              <a:rPr lang="de-DE" sz="2000" dirty="0" err="1" smtClean="0"/>
              <a:t>and</a:t>
            </a:r>
            <a:r>
              <a:rPr lang="de-DE" sz="2000" dirty="0" smtClean="0"/>
              <a:t> send </a:t>
            </a:r>
            <a:r>
              <a:rPr lang="de-DE" sz="2000" dirty="0" err="1" smtClean="0"/>
              <a:t>some</a:t>
            </a:r>
            <a:r>
              <a:rPr lang="de-DE" sz="2000" dirty="0" smtClean="0"/>
              <a:t> back)</a:t>
            </a:r>
            <a:endParaRPr 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8951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Religious</a:t>
            </a:r>
            <a:r>
              <a:rPr lang="de-DE" b="1" dirty="0" smtClean="0"/>
              <a:t> Freedom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populism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Hostility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minorities</a:t>
            </a:r>
            <a:endParaRPr lang="de-DE" dirty="0" smtClean="0"/>
          </a:p>
          <a:p>
            <a:r>
              <a:rPr lang="de-DE" dirty="0" err="1" smtClean="0"/>
              <a:t>Dividing</a:t>
            </a:r>
            <a:r>
              <a:rPr lang="de-DE" dirty="0" smtClean="0"/>
              <a:t> </a:t>
            </a:r>
            <a:r>
              <a:rPr lang="de-DE" dirty="0" err="1" smtClean="0"/>
              <a:t>religious</a:t>
            </a:r>
            <a:r>
              <a:rPr lang="de-DE" dirty="0" smtClean="0"/>
              <a:t> </a:t>
            </a:r>
            <a:r>
              <a:rPr lang="de-DE" dirty="0" err="1" smtClean="0"/>
              <a:t>freedom</a:t>
            </a:r>
            <a:endParaRPr lang="de-DE" dirty="0" smtClean="0"/>
          </a:p>
          <a:p>
            <a:r>
              <a:rPr lang="de-DE" dirty="0" err="1" smtClean="0"/>
              <a:t>Tendency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r>
              <a:rPr lang="de-DE" dirty="0" smtClean="0"/>
              <a:t> </a:t>
            </a:r>
            <a:r>
              <a:rPr lang="de-DE" dirty="0" err="1" smtClean="0"/>
              <a:t>religion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011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err="1" smtClean="0"/>
              <a:t>Theological</a:t>
            </a:r>
            <a:r>
              <a:rPr lang="de-DE" b="1" dirty="0" smtClean="0"/>
              <a:t> </a:t>
            </a:r>
            <a:r>
              <a:rPr lang="de-DE" b="1" dirty="0" err="1" smtClean="0"/>
              <a:t>issues</a:t>
            </a:r>
            <a:r>
              <a:rPr lang="de-DE" b="1" dirty="0" smtClean="0"/>
              <a:t> </a:t>
            </a:r>
            <a:br>
              <a:rPr lang="de-DE" b="1" dirty="0" smtClean="0"/>
            </a:br>
            <a:r>
              <a:rPr lang="de-DE" b="1" dirty="0" smtClean="0"/>
              <a:t>in </a:t>
            </a:r>
            <a:r>
              <a:rPr lang="de-DE" b="1" dirty="0" err="1" smtClean="0"/>
              <a:t>responding</a:t>
            </a:r>
            <a:r>
              <a:rPr lang="de-DE" b="1" dirty="0" smtClean="0"/>
              <a:t> </a:t>
            </a:r>
            <a:r>
              <a:rPr lang="de-DE" b="1" dirty="0" err="1" smtClean="0"/>
              <a:t>to</a:t>
            </a:r>
            <a:r>
              <a:rPr lang="de-DE" b="1" dirty="0" smtClean="0"/>
              <a:t> </a:t>
            </a:r>
            <a:r>
              <a:rPr lang="de-DE" b="1" dirty="0" err="1" smtClean="0"/>
              <a:t>populism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Identity</a:t>
            </a:r>
          </a:p>
          <a:p>
            <a:r>
              <a:rPr lang="de-DE" dirty="0" smtClean="0"/>
              <a:t>Church </a:t>
            </a:r>
            <a:r>
              <a:rPr lang="mr-IN" dirty="0" smtClean="0"/>
              <a:t>–</a:t>
            </a:r>
            <a:r>
              <a:rPr lang="de-DE" dirty="0" smtClean="0"/>
              <a:t> State </a:t>
            </a:r>
            <a:r>
              <a:rPr lang="de-DE" dirty="0" err="1" smtClean="0"/>
              <a:t>relations</a:t>
            </a:r>
            <a:endParaRPr lang="de-DE" dirty="0" smtClean="0"/>
          </a:p>
          <a:p>
            <a:r>
              <a:rPr lang="de-DE" dirty="0" err="1" smtClean="0"/>
              <a:t>Role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public</a:t>
            </a:r>
            <a:r>
              <a:rPr lang="de-DE" dirty="0" smtClean="0"/>
              <a:t> </a:t>
            </a:r>
            <a:r>
              <a:rPr lang="de-DE" dirty="0" err="1" smtClean="0"/>
              <a:t>theology</a:t>
            </a:r>
            <a:endParaRPr lang="de-DE" dirty="0" smtClean="0"/>
          </a:p>
          <a:p>
            <a:r>
              <a:rPr lang="de-DE" dirty="0" err="1" smtClean="0"/>
              <a:t>Strengthening</a:t>
            </a:r>
            <a:r>
              <a:rPr lang="de-DE" dirty="0" smtClean="0"/>
              <a:t> </a:t>
            </a:r>
            <a:r>
              <a:rPr lang="de-DE" dirty="0" err="1" smtClean="0"/>
              <a:t>values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democratic</a:t>
            </a:r>
            <a:r>
              <a:rPr lang="de-DE" dirty="0" smtClean="0"/>
              <a:t> </a:t>
            </a:r>
            <a:r>
              <a:rPr lang="de-DE" dirty="0" err="1" smtClean="0"/>
              <a:t>discourse</a:t>
            </a:r>
            <a:endParaRPr lang="de-DE" dirty="0" smtClean="0"/>
          </a:p>
          <a:p>
            <a:r>
              <a:rPr lang="de-DE" dirty="0" err="1" smtClean="0"/>
              <a:t>Truth</a:t>
            </a:r>
            <a:endParaRPr lang="de-DE" dirty="0" smtClean="0"/>
          </a:p>
          <a:p>
            <a:r>
              <a:rPr lang="de-DE" dirty="0" smtClean="0"/>
              <a:t>Human </a:t>
            </a:r>
            <a:r>
              <a:rPr lang="de-DE" dirty="0" err="1" smtClean="0"/>
              <a:t>dignity</a:t>
            </a:r>
            <a:endParaRPr lang="de-DE" dirty="0" smtClean="0"/>
          </a:p>
          <a:p>
            <a:r>
              <a:rPr lang="de-DE" dirty="0" smtClean="0"/>
              <a:t>Service</a:t>
            </a:r>
          </a:p>
        </p:txBody>
      </p:sp>
    </p:spTree>
    <p:extLst>
      <p:ext uri="{BB962C8B-B14F-4D97-AF65-F5344CB8AC3E}">
        <p14:creationId xmlns:p14="http://schemas.microsoft.com/office/powerpoint/2010/main" val="151320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 err="1" smtClean="0"/>
              <a:t>Questions</a:t>
            </a:r>
            <a:r>
              <a:rPr lang="de-DE" b="1" dirty="0" smtClean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 </a:t>
            </a:r>
            <a:r>
              <a:rPr lang="de-DE" b="1" dirty="0" err="1" smtClean="0"/>
              <a:t>discussion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Nationalism</a:t>
            </a:r>
            <a:r>
              <a:rPr lang="de-DE" dirty="0"/>
              <a:t> </a:t>
            </a:r>
            <a:r>
              <a:rPr lang="de-DE" dirty="0" err="1" smtClean="0"/>
              <a:t>vs</a:t>
            </a:r>
            <a:r>
              <a:rPr lang="de-DE" dirty="0" smtClean="0"/>
              <a:t> </a:t>
            </a:r>
            <a:r>
              <a:rPr lang="de-DE" dirty="0" err="1" smtClean="0"/>
              <a:t>healthy</a:t>
            </a:r>
            <a:r>
              <a:rPr lang="de-DE" dirty="0" smtClean="0"/>
              <a:t> </a:t>
            </a:r>
            <a:r>
              <a:rPr lang="de-DE" dirty="0" err="1" smtClean="0"/>
              <a:t>patriotism</a:t>
            </a:r>
            <a:endParaRPr lang="de-DE" dirty="0" smtClean="0"/>
          </a:p>
          <a:p>
            <a:r>
              <a:rPr lang="de-DE" dirty="0" err="1" smtClean="0"/>
              <a:t>Truth</a:t>
            </a:r>
            <a:r>
              <a:rPr lang="de-DE" dirty="0" smtClean="0"/>
              <a:t>: </a:t>
            </a:r>
            <a:r>
              <a:rPr lang="de-DE" dirty="0" err="1" smtClean="0"/>
              <a:t>practices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opinion</a:t>
            </a:r>
            <a:r>
              <a:rPr lang="de-DE" dirty="0" smtClean="0"/>
              <a:t> </a:t>
            </a:r>
            <a:r>
              <a:rPr lang="de-DE" dirty="0" err="1" smtClean="0"/>
              <a:t>shaping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lies</a:t>
            </a:r>
          </a:p>
          <a:p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societal</a:t>
            </a:r>
            <a:r>
              <a:rPr lang="de-DE" dirty="0" smtClean="0"/>
              <a:t> </a:t>
            </a:r>
            <a:r>
              <a:rPr lang="de-DE" dirty="0" err="1" smtClean="0"/>
              <a:t>challenges</a:t>
            </a:r>
            <a:r>
              <a:rPr lang="de-DE" dirty="0" smtClean="0"/>
              <a:t> do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recognize</a:t>
            </a:r>
            <a:r>
              <a:rPr lang="de-DE" dirty="0" smtClean="0"/>
              <a:t> in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context</a:t>
            </a:r>
            <a:r>
              <a:rPr lang="de-DE" dirty="0" smtClean="0"/>
              <a:t>?</a:t>
            </a:r>
          </a:p>
          <a:p>
            <a:r>
              <a:rPr lang="de-DE" dirty="0" err="1" smtClean="0"/>
              <a:t>Red</a:t>
            </a:r>
            <a:r>
              <a:rPr lang="de-DE" dirty="0" smtClean="0"/>
              <a:t> </a:t>
            </a:r>
            <a:r>
              <a:rPr lang="de-DE" dirty="0" err="1" smtClean="0"/>
              <a:t>line</a:t>
            </a:r>
            <a:r>
              <a:rPr lang="de-DE" dirty="0" smtClean="0"/>
              <a:t>: </a:t>
            </a:r>
            <a:r>
              <a:rPr lang="de-DE" dirty="0" err="1" smtClean="0"/>
              <a:t>Where</a:t>
            </a:r>
            <a:r>
              <a:rPr lang="de-DE" dirty="0" smtClean="0"/>
              <a:t> must </a:t>
            </a:r>
            <a:r>
              <a:rPr lang="de-DE" dirty="0" err="1" smtClean="0"/>
              <a:t>churches</a:t>
            </a:r>
            <a:r>
              <a:rPr lang="de-DE" dirty="0" smtClean="0"/>
              <a:t> </a:t>
            </a:r>
            <a:r>
              <a:rPr lang="de-DE" dirty="0" err="1" smtClean="0"/>
              <a:t>draw</a:t>
            </a:r>
            <a:r>
              <a:rPr lang="de-DE" dirty="0" smtClean="0"/>
              <a:t> a </a:t>
            </a:r>
            <a:r>
              <a:rPr lang="de-DE" dirty="0" err="1" smtClean="0"/>
              <a:t>red</a:t>
            </a:r>
            <a:r>
              <a:rPr lang="de-DE" dirty="0" smtClean="0"/>
              <a:t> </a:t>
            </a:r>
            <a:r>
              <a:rPr lang="de-DE" dirty="0" err="1" smtClean="0"/>
              <a:t>line</a:t>
            </a:r>
            <a:r>
              <a:rPr lang="de-DE" dirty="0" smtClean="0"/>
              <a:t> in </a:t>
            </a:r>
            <a:r>
              <a:rPr lang="de-DE" dirty="0" err="1" smtClean="0"/>
              <a:t>engaging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populist</a:t>
            </a:r>
            <a:r>
              <a:rPr lang="de-DE" dirty="0" smtClean="0"/>
              <a:t> </a:t>
            </a:r>
            <a:r>
              <a:rPr lang="de-DE" dirty="0" err="1" smtClean="0"/>
              <a:t>politicians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dispute</a:t>
            </a:r>
            <a:r>
              <a:rPr lang="de-DE" dirty="0" smtClean="0"/>
              <a:t> on </a:t>
            </a:r>
            <a:r>
              <a:rPr lang="de-DE" dirty="0" err="1" smtClean="0"/>
              <a:t>political</a:t>
            </a:r>
            <a:r>
              <a:rPr lang="de-DE" dirty="0" smtClean="0"/>
              <a:t> </a:t>
            </a:r>
            <a:r>
              <a:rPr lang="de-DE" dirty="0" err="1" smtClean="0"/>
              <a:t>issues</a:t>
            </a:r>
            <a:r>
              <a:rPr lang="de-DE" dirty="0" smtClean="0"/>
              <a:t>.</a:t>
            </a: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61290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Populism: Terminology and definitions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Populism: Background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Populists hijacking religion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Christian populism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Religious freedom and populism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Theological challenges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72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8-05-21 at 6.58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17" y="0"/>
            <a:ext cx="4770783" cy="6858000"/>
          </a:xfrm>
          <a:prstGeom prst="rect">
            <a:avLst/>
          </a:prstGeom>
        </p:spPr>
      </p:pic>
      <p:pic>
        <p:nvPicPr>
          <p:cNvPr id="4" name="Picture 3" descr="Screen Shot 2018-05-21 at 7.00.0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7321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3174" y="1417638"/>
            <a:ext cx="3427327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Free @ </a:t>
            </a:r>
            <a:r>
              <a:rPr lang="en-US" sz="2800" dirty="0" smtClean="0">
                <a:solidFill>
                  <a:srgbClr val="FF0000"/>
                </a:solidFill>
                <a:hlinkClick r:id="rId4"/>
              </a:rPr>
              <a:t>www.iirf.eu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br>
              <a:rPr lang="en-US" sz="2800" dirty="0" smtClean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53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410210" y="321717"/>
            <a:ext cx="850519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indent="-450215">
              <a:spcAft>
                <a:spcPts val="0"/>
              </a:spcAft>
            </a:pPr>
            <a:r>
              <a:rPr lang="en-US" sz="1200" b="1" dirty="0" smtClean="0">
                <a:latin typeface="Calibri" charset="0"/>
                <a:ea typeface="Calibri" charset="0"/>
                <a:cs typeface="Times New Roman" charset="0"/>
              </a:rPr>
              <a:t>Bibliography</a:t>
            </a:r>
          </a:p>
          <a:p>
            <a:pPr marL="450215" indent="-450215">
              <a:spcAft>
                <a:spcPts val="0"/>
              </a:spcAft>
            </a:pPr>
            <a:endParaRPr lang="de-DE" sz="1200" dirty="0">
              <a:latin typeface="Calibri" charset="0"/>
              <a:ea typeface="Calibri" charset="0"/>
              <a:cs typeface="Times New Roman" charset="0"/>
            </a:endParaRPr>
          </a:p>
          <a:p>
            <a:pPr marL="450215" indent="-450215">
              <a:spcAft>
                <a:spcPts val="0"/>
              </a:spcAft>
            </a:pPr>
            <a:r>
              <a:rPr lang="en-US" sz="1200" dirty="0">
                <a:latin typeface="Calibri" charset="0"/>
                <a:ea typeface="Calibri" charset="0"/>
                <a:cs typeface="Times New Roman" charset="0"/>
              </a:rPr>
              <a:t>Browne, Matt, </a:t>
            </a:r>
            <a:r>
              <a:rPr lang="en-US" sz="1200" dirty="0" err="1">
                <a:latin typeface="Calibri" charset="0"/>
                <a:ea typeface="Calibri" charset="0"/>
                <a:cs typeface="Times New Roman" charset="0"/>
              </a:rPr>
              <a:t>Dalibor</a:t>
            </a:r>
            <a:r>
              <a:rPr lang="en-US" sz="1200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1200" dirty="0" err="1">
                <a:latin typeface="Calibri" charset="0"/>
                <a:ea typeface="Calibri" charset="0"/>
                <a:cs typeface="Times New Roman" charset="0"/>
              </a:rPr>
              <a:t>Rohac</a:t>
            </a:r>
            <a:r>
              <a:rPr lang="en-US" sz="1200" dirty="0">
                <a:latin typeface="Calibri" charset="0"/>
                <a:ea typeface="Calibri" charset="0"/>
                <a:cs typeface="Times New Roman" charset="0"/>
              </a:rPr>
              <a:t>, and </a:t>
            </a:r>
            <a:r>
              <a:rPr lang="en-US" sz="1200">
                <a:latin typeface="Calibri" charset="0"/>
                <a:ea typeface="Calibri" charset="0"/>
                <a:cs typeface="Times New Roman" charset="0"/>
              </a:rPr>
              <a:t>Carolyn </a:t>
            </a:r>
            <a:r>
              <a:rPr lang="en-US" sz="1200" smtClean="0">
                <a:latin typeface="Calibri" charset="0"/>
                <a:ea typeface="Calibri" charset="0"/>
                <a:cs typeface="Times New Roman" charset="0"/>
              </a:rPr>
              <a:t>Kenney: </a:t>
            </a:r>
            <a:r>
              <a:rPr lang="en-US" sz="1200" dirty="0">
                <a:latin typeface="Calibri" charset="0"/>
                <a:ea typeface="Calibri" charset="0"/>
                <a:cs typeface="Times New Roman" charset="0"/>
              </a:rPr>
              <a:t>Europe’s Populist Challenge: Origins, Supporters, and Responses. Center for American Progress/ American Enterprise Institute for Public Policy Research. May 2018, 24 pp.  </a:t>
            </a:r>
            <a:r>
              <a:rPr lang="en-US" sz="1200" dirty="0" err="1">
                <a:latin typeface="Calibri" charset="0"/>
                <a:ea typeface="Calibri" charset="0"/>
                <a:cs typeface="Times New Roman" charset="0"/>
              </a:rPr>
              <a:t>www.americanprogress.org</a:t>
            </a:r>
            <a:endParaRPr lang="de-DE" sz="1200" dirty="0">
              <a:latin typeface="Calibri" charset="0"/>
              <a:ea typeface="Calibri" charset="0"/>
              <a:cs typeface="Times New Roman" charset="0"/>
            </a:endParaRPr>
          </a:p>
          <a:p>
            <a:pPr marL="450215" indent="-450215">
              <a:spcAft>
                <a:spcPts val="0"/>
              </a:spcAft>
            </a:pPr>
            <a:r>
              <a:rPr lang="en-US" sz="1200" dirty="0">
                <a:latin typeface="Calibri" charset="0"/>
                <a:ea typeface="Calibri" charset="0"/>
                <a:cs typeface="Times New Roman" charset="0"/>
              </a:rPr>
              <a:t>CEC, Public Issues Committee Statements, 5. June 2018 (section on populism)</a:t>
            </a:r>
            <a:endParaRPr lang="de-DE" sz="1200" dirty="0">
              <a:latin typeface="Calibri" charset="0"/>
              <a:ea typeface="Calibri" charset="0"/>
              <a:cs typeface="Times New Roman" charset="0"/>
            </a:endParaRPr>
          </a:p>
          <a:p>
            <a:pPr marL="450215" indent="-450215">
              <a:spcAft>
                <a:spcPts val="0"/>
              </a:spcAft>
            </a:pPr>
            <a:r>
              <a:rPr lang="en-US" sz="1200" dirty="0">
                <a:latin typeface="Calibri" charset="0"/>
                <a:ea typeface="Calibri" charset="0"/>
                <a:cs typeface="Times New Roman" charset="0"/>
              </a:rPr>
              <a:t>Cremer, Tobias: Defenders of the faith: why right wing populists are embracing religion. </a:t>
            </a:r>
            <a:r>
              <a:rPr lang="de-DE" sz="1200" dirty="0">
                <a:latin typeface="Calibri" charset="0"/>
                <a:ea typeface="Calibri" charset="0"/>
                <a:cs typeface="Times New Roman" charset="0"/>
              </a:rPr>
              <a:t>30 May 2018. New </a:t>
            </a:r>
            <a:r>
              <a:rPr lang="de-DE" sz="1200" dirty="0" err="1">
                <a:latin typeface="Calibri" charset="0"/>
                <a:ea typeface="Calibri" charset="0"/>
                <a:cs typeface="Times New Roman" charset="0"/>
              </a:rPr>
              <a:t>Statesman</a:t>
            </a:r>
            <a:r>
              <a:rPr lang="de-DE" sz="1200" dirty="0">
                <a:latin typeface="Calibri" charset="0"/>
                <a:ea typeface="Calibri" charset="0"/>
                <a:cs typeface="Times New Roman" charset="0"/>
              </a:rPr>
              <a:t>.</a:t>
            </a:r>
          </a:p>
          <a:p>
            <a:pPr marL="450215" indent="-450215">
              <a:spcAft>
                <a:spcPts val="0"/>
              </a:spcAft>
            </a:pPr>
            <a:r>
              <a:rPr lang="de-DE" sz="1200" dirty="0" err="1">
                <a:latin typeface="Calibri" charset="0"/>
                <a:ea typeface="Calibri" charset="0"/>
                <a:cs typeface="Times New Roman" charset="0"/>
              </a:rPr>
              <a:t>Halik</a:t>
            </a:r>
            <a:r>
              <a:rPr lang="de-DE" sz="1200" dirty="0">
                <a:latin typeface="Calibri" charset="0"/>
                <a:ea typeface="Calibri" charset="0"/>
                <a:cs typeface="Times New Roman" charset="0"/>
              </a:rPr>
              <a:t>, Tomas: Statement </a:t>
            </a:r>
            <a:r>
              <a:rPr lang="de-DE" sz="1200" dirty="0" smtClean="0">
                <a:latin typeface="Calibri" charset="0"/>
                <a:ea typeface="Calibri" charset="0"/>
                <a:cs typeface="Times New Roman" charset="0"/>
              </a:rPr>
              <a:t>... </a:t>
            </a:r>
            <a:r>
              <a:rPr lang="de-DE" sz="1200" dirty="0">
                <a:latin typeface="Calibri" charset="0"/>
                <a:ea typeface="Calibri" charset="0"/>
                <a:cs typeface="Times New Roman" charset="0"/>
              </a:rPr>
              <a:t>im Pressegespräch zum </a:t>
            </a:r>
            <a:r>
              <a:rPr lang="de-DE" sz="1200" dirty="0" smtClean="0">
                <a:latin typeface="Calibri" charset="0"/>
                <a:ea typeface="Calibri" charset="0"/>
                <a:cs typeface="Times New Roman" charset="0"/>
              </a:rPr>
              <a:t>Studientag ”</a:t>
            </a:r>
            <a:r>
              <a:rPr lang="de-DE" sz="1200" dirty="0">
                <a:latin typeface="Calibri" charset="0"/>
                <a:ea typeface="Calibri" charset="0"/>
                <a:cs typeface="Times New Roman" charset="0"/>
              </a:rPr>
              <a:t>Verständnisgrundlagen des Dialogs mit den Kirchen in Mittel- und Osteuropa”, Pressemitteilung der Deutschen Bischofskonferenz. 21.02.2018</a:t>
            </a:r>
          </a:p>
          <a:p>
            <a:pPr marL="450215" indent="-450215">
              <a:spcAft>
                <a:spcPts val="0"/>
              </a:spcAft>
            </a:pPr>
            <a:r>
              <a:rPr lang="de-DE" sz="1200" dirty="0" err="1">
                <a:latin typeface="Calibri" charset="0"/>
                <a:ea typeface="Calibri" charset="0"/>
                <a:cs typeface="Times New Roman" charset="0"/>
              </a:rPr>
              <a:t>Hoelzl</a:t>
            </a:r>
            <a:r>
              <a:rPr lang="de-DE" sz="1200" dirty="0">
                <a:latin typeface="Calibri" charset="0"/>
                <a:ea typeface="Calibri" charset="0"/>
                <a:cs typeface="Times New Roman" charset="0"/>
              </a:rPr>
              <a:t>, Michael: Die normative Kraft des Kontrafaktischen: Populistische Positionen zwischen Ideal und Lüge. In: Walter Lesch (</a:t>
            </a:r>
            <a:r>
              <a:rPr lang="de-DE" sz="1200" dirty="0" err="1">
                <a:latin typeface="Calibri" charset="0"/>
                <a:ea typeface="Calibri" charset="0"/>
                <a:cs typeface="Times New Roman" charset="0"/>
              </a:rPr>
              <a:t>ed</a:t>
            </a:r>
            <a:r>
              <a:rPr lang="de-DE" sz="1200" dirty="0">
                <a:latin typeface="Calibri" charset="0"/>
                <a:ea typeface="Calibri" charset="0"/>
                <a:cs typeface="Times New Roman" charset="0"/>
              </a:rPr>
              <a:t>.): Christentum und Populismus. Freiburg: Herder, 2017, 187-199.</a:t>
            </a:r>
          </a:p>
          <a:p>
            <a:pPr marL="450215" indent="-450215">
              <a:spcAft>
                <a:spcPts val="0"/>
              </a:spcAft>
            </a:pPr>
            <a:r>
              <a:rPr lang="de-DE" sz="1200" dirty="0">
                <a:latin typeface="Calibri" charset="0"/>
                <a:ea typeface="Calibri" charset="0"/>
                <a:cs typeface="Times New Roman" charset="0"/>
              </a:rPr>
              <a:t>Lesch, Walter: Perspektiven der Auseinandersetzung mit dem </a:t>
            </a:r>
            <a:r>
              <a:rPr lang="de-DE" sz="1200" dirty="0" err="1">
                <a:latin typeface="Calibri" charset="0"/>
                <a:ea typeface="Calibri" charset="0"/>
                <a:cs typeface="Times New Roman" charset="0"/>
              </a:rPr>
              <a:t>Populism</a:t>
            </a:r>
            <a:r>
              <a:rPr lang="de-DE" sz="1200" dirty="0">
                <a:latin typeface="Calibri" charset="0"/>
                <a:ea typeface="Calibri" charset="0"/>
                <a:cs typeface="Times New Roman" charset="0"/>
              </a:rPr>
              <a:t> in Religion, Politik, und Gesellschaft. In: Walter Lesch (</a:t>
            </a:r>
            <a:r>
              <a:rPr lang="de-DE" sz="1200" dirty="0" err="1">
                <a:latin typeface="Calibri" charset="0"/>
                <a:ea typeface="Calibri" charset="0"/>
                <a:cs typeface="Times New Roman" charset="0"/>
              </a:rPr>
              <a:t>ed</a:t>
            </a:r>
            <a:r>
              <a:rPr lang="de-DE" sz="1200" dirty="0">
                <a:latin typeface="Calibri" charset="0"/>
                <a:ea typeface="Calibri" charset="0"/>
                <a:cs typeface="Times New Roman" charset="0"/>
              </a:rPr>
              <a:t>.): Christentum und Populismus. Freiburg: Herder, 2017, 200-208.</a:t>
            </a:r>
          </a:p>
          <a:p>
            <a:pPr marL="450215" indent="-450215">
              <a:spcAft>
                <a:spcPts val="0"/>
              </a:spcAft>
            </a:pPr>
            <a:r>
              <a:rPr lang="de-DE" sz="1200" dirty="0" err="1">
                <a:latin typeface="Calibri" charset="0"/>
                <a:ea typeface="Calibri" charset="0"/>
                <a:cs typeface="Times New Roman" charset="0"/>
              </a:rPr>
              <a:t>Marzouki</a:t>
            </a:r>
            <a:r>
              <a:rPr lang="de-DE" sz="1200" dirty="0">
                <a:latin typeface="Calibri" charset="0"/>
                <a:ea typeface="Calibri" charset="0"/>
                <a:cs typeface="Times New Roman" charset="0"/>
              </a:rPr>
              <a:t>, </a:t>
            </a:r>
            <a:r>
              <a:rPr lang="de-DE" sz="1200" dirty="0" err="1">
                <a:latin typeface="Calibri" charset="0"/>
                <a:ea typeface="Calibri" charset="0"/>
                <a:cs typeface="Times New Roman" charset="0"/>
              </a:rPr>
              <a:t>Naida</a:t>
            </a:r>
            <a:r>
              <a:rPr lang="de-DE" sz="1200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de-DE" sz="1200" dirty="0" err="1">
                <a:latin typeface="Calibri" charset="0"/>
                <a:ea typeface="Calibri" charset="0"/>
                <a:cs typeface="Times New Roman" charset="0"/>
              </a:rPr>
              <a:t>and</a:t>
            </a:r>
            <a:r>
              <a:rPr lang="de-DE" sz="1200" dirty="0">
                <a:latin typeface="Calibri" charset="0"/>
                <a:ea typeface="Calibri" charset="0"/>
                <a:cs typeface="Times New Roman" charset="0"/>
              </a:rPr>
              <a:t> Duncan McDonnell </a:t>
            </a:r>
            <a:r>
              <a:rPr lang="de-DE" sz="1200" dirty="0" err="1">
                <a:latin typeface="Calibri" charset="0"/>
                <a:ea typeface="Calibri" charset="0"/>
                <a:cs typeface="Times New Roman" charset="0"/>
              </a:rPr>
              <a:t>and</a:t>
            </a:r>
            <a:r>
              <a:rPr lang="de-DE" sz="1200" dirty="0">
                <a:latin typeface="Calibri" charset="0"/>
                <a:ea typeface="Calibri" charset="0"/>
                <a:cs typeface="Times New Roman" charset="0"/>
              </a:rPr>
              <a:t> Olivier Roy (</a:t>
            </a:r>
            <a:r>
              <a:rPr lang="de-DE" sz="1200" dirty="0" err="1">
                <a:latin typeface="Calibri" charset="0"/>
                <a:ea typeface="Calibri" charset="0"/>
                <a:cs typeface="Times New Roman" charset="0"/>
              </a:rPr>
              <a:t>eds</a:t>
            </a:r>
            <a:r>
              <a:rPr lang="de-DE" sz="1200" dirty="0">
                <a:latin typeface="Calibri" charset="0"/>
                <a:ea typeface="Calibri" charset="0"/>
                <a:cs typeface="Times New Roman" charset="0"/>
              </a:rPr>
              <a:t>.): </a:t>
            </a:r>
            <a:r>
              <a:rPr lang="de-DE" sz="1200" dirty="0" err="1">
                <a:latin typeface="Calibri" charset="0"/>
                <a:ea typeface="Calibri" charset="0"/>
                <a:cs typeface="Times New Roman" charset="0"/>
              </a:rPr>
              <a:t>Saving</a:t>
            </a:r>
            <a:r>
              <a:rPr lang="de-DE" sz="1200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de-DE" sz="1200" dirty="0" err="1">
                <a:latin typeface="Calibri" charset="0"/>
                <a:ea typeface="Calibri" charset="0"/>
                <a:cs typeface="Times New Roman" charset="0"/>
              </a:rPr>
              <a:t>the</a:t>
            </a:r>
            <a:r>
              <a:rPr lang="de-DE" sz="1200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de-DE" sz="1200" dirty="0" err="1">
                <a:latin typeface="Calibri" charset="0"/>
                <a:ea typeface="Calibri" charset="0"/>
                <a:cs typeface="Times New Roman" charset="0"/>
              </a:rPr>
              <a:t>people</a:t>
            </a:r>
            <a:r>
              <a:rPr lang="de-DE" sz="1200" dirty="0">
                <a:latin typeface="Calibri" charset="0"/>
                <a:ea typeface="Calibri" charset="0"/>
                <a:cs typeface="Times New Roman" charset="0"/>
              </a:rPr>
              <a:t>. </a:t>
            </a:r>
            <a:r>
              <a:rPr lang="en-US" sz="1200" dirty="0">
                <a:latin typeface="Calibri" charset="0"/>
                <a:ea typeface="Calibri" charset="0"/>
                <a:cs typeface="Times New Roman" charset="0"/>
              </a:rPr>
              <a:t>How populists hijack religion. Hurst 2016</a:t>
            </a:r>
            <a:endParaRPr lang="de-DE" sz="1200" dirty="0">
              <a:latin typeface="Calibri" charset="0"/>
              <a:ea typeface="Calibri" charset="0"/>
              <a:cs typeface="Times New Roman" charset="0"/>
            </a:endParaRPr>
          </a:p>
          <a:p>
            <a:pPr marL="450215" indent="-450215">
              <a:spcAft>
                <a:spcPts val="0"/>
              </a:spcAft>
            </a:pPr>
            <a:r>
              <a:rPr lang="en-US" sz="1200" dirty="0">
                <a:latin typeface="Calibri" charset="0"/>
                <a:ea typeface="Calibri" charset="0"/>
                <a:cs typeface="Times New Roman" charset="0"/>
              </a:rPr>
              <a:t>Reclaiming Jesus: A confession of faith in a time of crisis. USA. </a:t>
            </a:r>
            <a:r>
              <a:rPr lang="en-US" sz="1200" dirty="0" err="1">
                <a:latin typeface="Calibri" charset="0"/>
                <a:ea typeface="Calibri" charset="0"/>
                <a:cs typeface="Times New Roman" charset="0"/>
              </a:rPr>
              <a:t>ReclaimingJesus.org</a:t>
            </a:r>
            <a:r>
              <a:rPr lang="en-US" sz="1200" dirty="0">
                <a:latin typeface="Calibri" charset="0"/>
                <a:ea typeface="Calibri" charset="0"/>
                <a:cs typeface="Times New Roman" charset="0"/>
              </a:rPr>
              <a:t>.</a:t>
            </a:r>
            <a:endParaRPr lang="de-DE" sz="1200" dirty="0">
              <a:latin typeface="Calibri" charset="0"/>
              <a:ea typeface="Calibri" charset="0"/>
              <a:cs typeface="Times New Roman" charset="0"/>
            </a:endParaRPr>
          </a:p>
          <a:p>
            <a:pPr marL="450215" indent="-450215">
              <a:spcAft>
                <a:spcPts val="0"/>
              </a:spcAft>
            </a:pPr>
            <a:r>
              <a:rPr lang="en-US" sz="1200" dirty="0">
                <a:latin typeface="Calibri" charset="0"/>
                <a:ea typeface="Calibri" charset="0"/>
                <a:cs typeface="Times New Roman" charset="0"/>
              </a:rPr>
              <a:t>Rising Populism Threatens International Religious Freedom. </a:t>
            </a:r>
            <a:r>
              <a:rPr lang="en-US" sz="1200" u="sng" dirty="0">
                <a:solidFill>
                  <a:srgbClr val="0563C1"/>
                </a:solidFill>
                <a:latin typeface="Calibri" charset="0"/>
                <a:ea typeface="Calibri" charset="0"/>
                <a:cs typeface="Times New Roman" charset="0"/>
                <a:hlinkClick r:id="rId2"/>
              </a:rPr>
              <a:t>www.sharedjustice.org</a:t>
            </a:r>
            <a:r>
              <a:rPr lang="en-US" sz="1200" dirty="0">
                <a:latin typeface="Calibri" charset="0"/>
                <a:ea typeface="Calibri" charset="0"/>
                <a:cs typeface="Times New Roman" charset="0"/>
              </a:rPr>
              <a:t> 2017.</a:t>
            </a:r>
            <a:endParaRPr lang="de-DE" sz="1200" dirty="0">
              <a:latin typeface="Calibri" charset="0"/>
              <a:ea typeface="Calibri" charset="0"/>
              <a:cs typeface="Times New Roman" charset="0"/>
            </a:endParaRPr>
          </a:p>
          <a:p>
            <a:pPr marL="450215" indent="-450215">
              <a:spcAft>
                <a:spcPts val="0"/>
              </a:spcAft>
            </a:pPr>
            <a:r>
              <a:rPr lang="en-US" sz="1200" dirty="0">
                <a:latin typeface="Calibri" charset="0"/>
                <a:ea typeface="Calibri" charset="0"/>
                <a:cs typeface="Times New Roman" charset="0"/>
              </a:rPr>
              <a:t>Spencer, Nick: The rise of Christian populism. 6 October 2017. First published in: </a:t>
            </a:r>
            <a:r>
              <a:rPr lang="en-US" sz="1200" i="1" dirty="0">
                <a:latin typeface="Calibri" charset="0"/>
                <a:ea typeface="Calibri" charset="0"/>
                <a:cs typeface="Times New Roman" charset="0"/>
              </a:rPr>
              <a:t>The Bible in Transmission</a:t>
            </a:r>
            <a:r>
              <a:rPr lang="en-US" sz="1200" dirty="0">
                <a:latin typeface="Calibri" charset="0"/>
                <a:ea typeface="Calibri" charset="0"/>
                <a:cs typeface="Times New Roman" charset="0"/>
              </a:rPr>
              <a:t>. </a:t>
            </a:r>
            <a:r>
              <a:rPr lang="de-DE" sz="1200" u="sng" dirty="0">
                <a:solidFill>
                  <a:srgbClr val="0563C1"/>
                </a:solidFill>
                <a:latin typeface="Calibri" charset="0"/>
                <a:ea typeface="Calibri" charset="0"/>
                <a:cs typeface="Times New Roman" charset="0"/>
                <a:hlinkClick r:id="rId3"/>
              </a:rPr>
              <a:t>www.biblesociety.org.uk</a:t>
            </a:r>
            <a:endParaRPr lang="de-DE" sz="1200" dirty="0">
              <a:latin typeface="Calibri" charset="0"/>
              <a:ea typeface="Calibri" charset="0"/>
              <a:cs typeface="Times New Roman" charset="0"/>
            </a:endParaRPr>
          </a:p>
          <a:p>
            <a:pPr marL="450215" indent="-450215">
              <a:spcAft>
                <a:spcPts val="0"/>
              </a:spcAft>
            </a:pPr>
            <a:r>
              <a:rPr lang="de-DE" sz="1200" dirty="0">
                <a:latin typeface="Calibri" charset="0"/>
                <a:ea typeface="Calibri" charset="0"/>
                <a:cs typeface="Times New Roman" charset="0"/>
              </a:rPr>
              <a:t>Spier, Thomas: Was versteht man unter „Populismus“? Bundeszentrale für Politische Bildung, 25.9.2014.</a:t>
            </a:r>
          </a:p>
          <a:p>
            <a:pPr marL="450215" indent="-450215">
              <a:spcAft>
                <a:spcPts val="0"/>
              </a:spcAft>
            </a:pPr>
            <a:r>
              <a:rPr lang="de-DE" sz="1200" dirty="0" err="1">
                <a:latin typeface="Calibri" charset="0"/>
                <a:ea typeface="Calibri" charset="0"/>
                <a:cs typeface="Times New Roman" charset="0"/>
              </a:rPr>
              <a:t>Thielmann</a:t>
            </a:r>
            <a:r>
              <a:rPr lang="de-DE" sz="1200" dirty="0">
                <a:latin typeface="Calibri" charset="0"/>
                <a:ea typeface="Calibri" charset="0"/>
                <a:cs typeface="Times New Roman" charset="0"/>
              </a:rPr>
              <a:t>, Wolfgang (</a:t>
            </a:r>
            <a:r>
              <a:rPr lang="de-DE" sz="1200" dirty="0" err="1">
                <a:latin typeface="Calibri" charset="0"/>
                <a:ea typeface="Calibri" charset="0"/>
                <a:cs typeface="Times New Roman" charset="0"/>
              </a:rPr>
              <a:t>ed</a:t>
            </a:r>
            <a:r>
              <a:rPr lang="de-DE" sz="1200" dirty="0">
                <a:latin typeface="Calibri" charset="0"/>
                <a:ea typeface="Calibri" charset="0"/>
                <a:cs typeface="Times New Roman" charset="0"/>
              </a:rPr>
              <a:t>.): Alternative für Christen? Die AfD und ihr gespaltenes Verhältnis zur Religion. </a:t>
            </a:r>
            <a:r>
              <a:rPr lang="en-US" sz="1200" dirty="0" err="1">
                <a:latin typeface="Calibri" charset="0"/>
                <a:ea typeface="Calibri" charset="0"/>
                <a:cs typeface="Times New Roman" charset="0"/>
              </a:rPr>
              <a:t>Neukirchener</a:t>
            </a:r>
            <a:r>
              <a:rPr lang="en-US" sz="1200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1200" dirty="0" err="1">
                <a:latin typeface="Calibri" charset="0"/>
                <a:ea typeface="Calibri" charset="0"/>
                <a:cs typeface="Times New Roman" charset="0"/>
              </a:rPr>
              <a:t>Verlag</a:t>
            </a:r>
            <a:r>
              <a:rPr lang="en-US" sz="1200" dirty="0">
                <a:latin typeface="Calibri" charset="0"/>
                <a:ea typeface="Calibri" charset="0"/>
                <a:cs typeface="Times New Roman" charset="0"/>
              </a:rPr>
              <a:t> 2017.</a:t>
            </a:r>
            <a:endParaRPr lang="de-DE" sz="1200" dirty="0">
              <a:latin typeface="Calibri" charset="0"/>
              <a:ea typeface="Calibri" charset="0"/>
              <a:cs typeface="Times New Roman" charset="0"/>
            </a:endParaRPr>
          </a:p>
          <a:p>
            <a:pPr marL="450215" indent="-450215">
              <a:spcAft>
                <a:spcPts val="0"/>
              </a:spcAft>
            </a:pPr>
            <a:r>
              <a:rPr lang="en-US" sz="1200" dirty="0" err="1">
                <a:latin typeface="Calibri" charset="0"/>
                <a:ea typeface="Calibri" charset="0"/>
                <a:cs typeface="Times New Roman" charset="0"/>
              </a:rPr>
              <a:t>Tveit</a:t>
            </a:r>
            <a:r>
              <a:rPr lang="en-US" sz="1200" dirty="0">
                <a:latin typeface="Calibri" charset="0"/>
                <a:ea typeface="Calibri" charset="0"/>
                <a:cs typeface="Times New Roman" charset="0"/>
              </a:rPr>
              <a:t>, Olav </a:t>
            </a:r>
            <a:r>
              <a:rPr lang="en-US" sz="1200" dirty="0" err="1">
                <a:latin typeface="Calibri" charset="0"/>
                <a:ea typeface="Calibri" charset="0"/>
                <a:cs typeface="Times New Roman" charset="0"/>
              </a:rPr>
              <a:t>Fykse</a:t>
            </a:r>
            <a:r>
              <a:rPr lang="en-US" sz="1200" dirty="0">
                <a:latin typeface="Calibri" charset="0"/>
                <a:ea typeface="Calibri" charset="0"/>
                <a:cs typeface="Times New Roman" charset="0"/>
              </a:rPr>
              <a:t>: Accountability in global leadership. Speech at World Economic Forum, -Davos, January 2017. </a:t>
            </a:r>
            <a:r>
              <a:rPr lang="en-US" sz="1200" u="sng" dirty="0">
                <a:solidFill>
                  <a:srgbClr val="0563C1"/>
                </a:solidFill>
                <a:latin typeface="Calibri" charset="0"/>
                <a:ea typeface="Calibri" charset="0"/>
                <a:cs typeface="Times New Roman" charset="0"/>
                <a:hlinkClick r:id="rId4"/>
              </a:rPr>
              <a:t>www.WCC-COE.org</a:t>
            </a:r>
            <a:endParaRPr lang="de-DE" sz="1200" dirty="0">
              <a:latin typeface="Calibri" charset="0"/>
              <a:ea typeface="Calibri" charset="0"/>
              <a:cs typeface="Times New Roman" charset="0"/>
            </a:endParaRPr>
          </a:p>
          <a:p>
            <a:pPr marL="450215" indent="-450215">
              <a:spcAft>
                <a:spcPts val="0"/>
              </a:spcAft>
            </a:pPr>
            <a:r>
              <a:rPr lang="en-US" sz="1200" dirty="0" err="1">
                <a:latin typeface="Calibri" charset="0"/>
                <a:ea typeface="Calibri" charset="0"/>
                <a:cs typeface="Times New Roman" charset="0"/>
              </a:rPr>
              <a:t>Weidinger</a:t>
            </a:r>
            <a:r>
              <a:rPr lang="en-US" sz="1200" dirty="0">
                <a:latin typeface="Calibri" charset="0"/>
                <a:ea typeface="Calibri" charset="0"/>
                <a:cs typeface="Times New Roman" charset="0"/>
              </a:rPr>
              <a:t>, Bernhard: Equal before God, and God Alone: Cultural  Fundamentalism, (Anti-) Egalitarianism, and Christian Rhetoric in Nativist Discourse from Austria and the United States. </a:t>
            </a:r>
            <a:r>
              <a:rPr lang="de-DE" sz="1200" i="1" dirty="0">
                <a:latin typeface="Calibri" charset="0"/>
                <a:ea typeface="Calibri" charset="0"/>
                <a:cs typeface="Times New Roman" charset="0"/>
              </a:rPr>
              <a:t>Journal </a:t>
            </a:r>
            <a:r>
              <a:rPr lang="de-DE" sz="1200" i="1" dirty="0" err="1">
                <a:latin typeface="Calibri" charset="0"/>
                <a:ea typeface="Calibri" charset="0"/>
                <a:cs typeface="Times New Roman" charset="0"/>
              </a:rPr>
              <a:t>of</a:t>
            </a:r>
            <a:r>
              <a:rPr lang="de-DE" sz="1200" i="1" dirty="0">
                <a:latin typeface="Calibri" charset="0"/>
                <a:ea typeface="Calibri" charset="0"/>
                <a:cs typeface="Times New Roman" charset="0"/>
              </a:rPr>
              <a:t> Austrian-American </a:t>
            </a:r>
            <a:r>
              <a:rPr lang="de-DE" sz="1200" i="1" dirty="0" err="1">
                <a:latin typeface="Calibri" charset="0"/>
                <a:ea typeface="Calibri" charset="0"/>
                <a:cs typeface="Times New Roman" charset="0"/>
              </a:rPr>
              <a:t>History</a:t>
            </a:r>
            <a:r>
              <a:rPr lang="de-DE" sz="1200" dirty="0">
                <a:latin typeface="Calibri" charset="0"/>
                <a:ea typeface="Calibri" charset="0"/>
                <a:cs typeface="Times New Roman" charset="0"/>
              </a:rPr>
              <a:t>, Vol. 1, </a:t>
            </a:r>
            <a:r>
              <a:rPr lang="de-DE" sz="1200" dirty="0" err="1">
                <a:latin typeface="Calibri" charset="0"/>
                <a:ea typeface="Calibri" charset="0"/>
                <a:cs typeface="Times New Roman" charset="0"/>
              </a:rPr>
              <a:t>No</a:t>
            </a:r>
            <a:r>
              <a:rPr lang="de-DE" sz="1200" dirty="0">
                <a:latin typeface="Calibri" charset="0"/>
                <a:ea typeface="Calibri" charset="0"/>
                <a:cs typeface="Times New Roman" charset="0"/>
              </a:rPr>
              <a:t>. 1 (2017), 40-68.</a:t>
            </a:r>
          </a:p>
          <a:p>
            <a:pPr marL="450215" indent="-450215">
              <a:spcAft>
                <a:spcPts val="0"/>
              </a:spcAft>
            </a:pPr>
            <a:r>
              <a:rPr lang="de-DE" sz="1200" dirty="0" err="1">
                <a:latin typeface="Calibri" charset="0"/>
                <a:ea typeface="Calibri" charset="0"/>
                <a:cs typeface="Times New Roman" charset="0"/>
              </a:rPr>
              <a:t>Woelki</a:t>
            </a:r>
            <a:r>
              <a:rPr lang="de-DE" sz="1200" dirty="0">
                <a:latin typeface="Calibri" charset="0"/>
                <a:ea typeface="Calibri" charset="0"/>
                <a:cs typeface="Times New Roman" charset="0"/>
              </a:rPr>
              <a:t>, Kardinal Rainer Maria: Entschieden für Menschenwürde und Menschenrechte: Zur kirchlichen Haltung gegen Rechtspopulismus. In: AfD, </a:t>
            </a:r>
            <a:r>
              <a:rPr lang="de-DE" sz="1200" dirty="0" err="1">
                <a:latin typeface="Calibri" charset="0"/>
                <a:ea typeface="Calibri" charset="0"/>
                <a:cs typeface="Times New Roman" charset="0"/>
              </a:rPr>
              <a:t>Pegida</a:t>
            </a:r>
            <a:r>
              <a:rPr lang="de-DE" sz="1200" dirty="0">
                <a:latin typeface="Calibri" charset="0"/>
                <a:ea typeface="Calibri" charset="0"/>
                <a:cs typeface="Times New Roman" charset="0"/>
              </a:rPr>
              <a:t> und Co.: Angriff auf die Religion? </a:t>
            </a:r>
            <a:r>
              <a:rPr lang="de-DE" sz="1200" dirty="0" err="1">
                <a:latin typeface="Calibri" charset="0"/>
                <a:ea typeface="Calibri" charset="0"/>
                <a:cs typeface="Times New Roman" charset="0"/>
              </a:rPr>
              <a:t>Edited</a:t>
            </a:r>
            <a:r>
              <a:rPr lang="de-DE" sz="1200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de-DE" sz="1200" dirty="0" err="1">
                <a:latin typeface="Calibri" charset="0"/>
                <a:ea typeface="Calibri" charset="0"/>
                <a:cs typeface="Times New Roman" charset="0"/>
              </a:rPr>
              <a:t>by</a:t>
            </a:r>
            <a:r>
              <a:rPr lang="de-DE" sz="1200" dirty="0">
                <a:latin typeface="Calibri" charset="0"/>
                <a:ea typeface="Calibri" charset="0"/>
                <a:cs typeface="Times New Roman" charset="0"/>
              </a:rPr>
              <a:t> Stefan Orth </a:t>
            </a:r>
            <a:r>
              <a:rPr lang="de-DE" sz="1200" dirty="0" err="1">
                <a:latin typeface="Calibri" charset="0"/>
                <a:ea typeface="Calibri" charset="0"/>
                <a:cs typeface="Times New Roman" charset="0"/>
              </a:rPr>
              <a:t>and</a:t>
            </a:r>
            <a:r>
              <a:rPr lang="de-DE" sz="1200" dirty="0">
                <a:latin typeface="Calibri" charset="0"/>
                <a:ea typeface="Calibri" charset="0"/>
                <a:cs typeface="Times New Roman" charset="0"/>
              </a:rPr>
              <a:t> Volker </a:t>
            </a:r>
            <a:r>
              <a:rPr lang="de-DE" sz="1200" dirty="0" err="1">
                <a:latin typeface="Calibri" charset="0"/>
                <a:ea typeface="Calibri" charset="0"/>
                <a:cs typeface="Times New Roman" charset="0"/>
              </a:rPr>
              <a:t>Resing</a:t>
            </a:r>
            <a:r>
              <a:rPr lang="de-DE" sz="1200" dirty="0">
                <a:latin typeface="Calibri" charset="0"/>
                <a:ea typeface="Calibri" charset="0"/>
                <a:cs typeface="Times New Roman" charset="0"/>
              </a:rPr>
              <a:t>, Freiburg: Herder 2017, 9-35.</a:t>
            </a:r>
          </a:p>
          <a:p>
            <a:pPr marL="450215" indent="-450215">
              <a:spcAft>
                <a:spcPts val="0"/>
              </a:spcAft>
            </a:pPr>
            <a:r>
              <a:rPr lang="de-DE" sz="1200" dirty="0" err="1">
                <a:latin typeface="Calibri" charset="0"/>
                <a:ea typeface="Calibri" charset="0"/>
                <a:cs typeface="Times New Roman" charset="0"/>
              </a:rPr>
              <a:t>Zulehner</a:t>
            </a:r>
            <a:r>
              <a:rPr lang="de-DE" sz="1200" dirty="0">
                <a:latin typeface="Calibri" charset="0"/>
                <a:ea typeface="Calibri" charset="0"/>
                <a:cs typeface="Times New Roman" charset="0"/>
              </a:rPr>
              <a:t>, Paul M.: Zum Rechtspopulismus in Europa: Gründe und Gegenstrategien. </a:t>
            </a:r>
            <a:r>
              <a:rPr lang="en-US" sz="1200" dirty="0">
                <a:latin typeface="Calibri" charset="0"/>
                <a:ea typeface="Calibri" charset="0"/>
                <a:cs typeface="Times New Roman" charset="0"/>
              </a:rPr>
              <a:t>In: </a:t>
            </a:r>
            <a:r>
              <a:rPr lang="en-US" sz="1200" dirty="0" err="1">
                <a:latin typeface="Calibri" charset="0"/>
                <a:ea typeface="Calibri" charset="0"/>
                <a:cs typeface="Times New Roman" charset="0"/>
              </a:rPr>
              <a:t>AfD</a:t>
            </a:r>
            <a:r>
              <a:rPr lang="en-US" sz="1200" dirty="0">
                <a:latin typeface="Calibri" charset="0"/>
                <a:ea typeface="Calibri" charset="0"/>
                <a:cs typeface="Times New Roman" charset="0"/>
              </a:rPr>
              <a:t>, </a:t>
            </a:r>
            <a:r>
              <a:rPr lang="en-US" sz="1200" dirty="0" err="1">
                <a:latin typeface="Calibri" charset="0"/>
                <a:ea typeface="Calibri" charset="0"/>
                <a:cs typeface="Times New Roman" charset="0"/>
              </a:rPr>
              <a:t>Pegida</a:t>
            </a:r>
            <a:r>
              <a:rPr lang="en-US" sz="1200" dirty="0">
                <a:latin typeface="Calibri" charset="0"/>
                <a:ea typeface="Calibri" charset="0"/>
                <a:cs typeface="Times New Roman" charset="0"/>
              </a:rPr>
              <a:t> und Co.: </a:t>
            </a:r>
            <a:r>
              <a:rPr lang="en-US" sz="1200" dirty="0" err="1">
                <a:latin typeface="Calibri" charset="0"/>
                <a:ea typeface="Calibri" charset="0"/>
                <a:cs typeface="Times New Roman" charset="0"/>
              </a:rPr>
              <a:t>Angriff</a:t>
            </a:r>
            <a:r>
              <a:rPr lang="en-US" sz="1200" dirty="0">
                <a:latin typeface="Calibri" charset="0"/>
                <a:ea typeface="Calibri" charset="0"/>
                <a:cs typeface="Times New Roman" charset="0"/>
              </a:rPr>
              <a:t> auf die Religion? Edited by Stefan Orth and Volker </a:t>
            </a:r>
            <a:r>
              <a:rPr lang="en-US" sz="1200" dirty="0" err="1">
                <a:latin typeface="Calibri" charset="0"/>
                <a:ea typeface="Calibri" charset="0"/>
                <a:cs typeface="Times New Roman" charset="0"/>
              </a:rPr>
              <a:t>Resing</a:t>
            </a:r>
            <a:r>
              <a:rPr lang="en-US" sz="1200" dirty="0">
                <a:latin typeface="Calibri" charset="0"/>
                <a:ea typeface="Calibri" charset="0"/>
                <a:cs typeface="Times New Roman" charset="0"/>
              </a:rPr>
              <a:t>, Freiburg: Herder 2017, 181-190.</a:t>
            </a:r>
            <a:endParaRPr lang="de-DE" sz="12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470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068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4868" y="1600200"/>
            <a:ext cx="4569132" cy="5257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err="1" smtClean="0">
                <a:latin typeface="Lucida Sans Unicode"/>
                <a:cs typeface="Lucida Sans Unicode"/>
              </a:rPr>
              <a:t>Heiner</a:t>
            </a:r>
            <a:r>
              <a:rPr lang="en-US" dirty="0" smtClean="0">
                <a:latin typeface="Lucida Sans Unicode"/>
                <a:cs typeface="Lucida Sans Unicode"/>
              </a:rPr>
              <a:t> </a:t>
            </a:r>
            <a:r>
              <a:rPr lang="en-US" dirty="0" err="1" smtClean="0">
                <a:latin typeface="Lucida Sans Unicode"/>
                <a:cs typeface="Lucida Sans Unicode"/>
              </a:rPr>
              <a:t>Bielefeldt</a:t>
            </a:r>
            <a:r>
              <a:rPr lang="en-US" dirty="0" smtClean="0">
                <a:latin typeface="Lucida Sans Unicode"/>
                <a:cs typeface="Lucida Sans Unicode"/>
              </a:rPr>
              <a:t>: Freedom of Religions of Belief,</a:t>
            </a:r>
          </a:p>
          <a:p>
            <a:pPr marL="0" indent="0">
              <a:buNone/>
            </a:pPr>
            <a:r>
              <a:rPr lang="en-US" dirty="0" smtClean="0">
                <a:latin typeface="Lucida Sans Unicode"/>
                <a:cs typeface="Lucida Sans Unicode"/>
              </a:rPr>
              <a:t>Bonn 2017.</a:t>
            </a:r>
          </a:p>
          <a:p>
            <a:pPr marL="0" indent="0">
              <a:buNone/>
            </a:pPr>
            <a:endParaRPr lang="en-US" dirty="0" smtClean="0">
              <a:latin typeface="Lucida Sans Unicode"/>
              <a:cs typeface="Lucida Sans Unicode"/>
            </a:endParaRPr>
          </a:p>
          <a:p>
            <a:pPr marL="0" indent="0">
              <a:buNone/>
            </a:pPr>
            <a:r>
              <a:rPr lang="en-US" dirty="0" smtClean="0">
                <a:latin typeface="Lucida Sans Unicode"/>
                <a:cs typeface="Lucida Sans Unicode"/>
              </a:rPr>
              <a:t>(UN Special Rapporteur for Freedom or religion or belief)</a:t>
            </a:r>
          </a:p>
          <a:p>
            <a:pPr marL="0" indent="0">
              <a:buNone/>
            </a:pPr>
            <a:endParaRPr lang="en-US" dirty="0" smtClean="0">
              <a:latin typeface="Lucida Sans Unicode"/>
              <a:cs typeface="Lucida Sans Unicode"/>
            </a:endParaRPr>
          </a:p>
          <a:p>
            <a:pPr marL="0" indent="0">
              <a:buNone/>
            </a:pPr>
            <a:r>
              <a:rPr lang="en-US" dirty="0" smtClean="0">
                <a:latin typeface="Lucida Sans Unicode"/>
                <a:cs typeface="Lucida Sans Unicode"/>
              </a:rPr>
              <a:t>Online: </a:t>
            </a:r>
            <a:r>
              <a:rPr lang="en-US" dirty="0" smtClean="0">
                <a:latin typeface="Lucida Sans Unicode"/>
                <a:cs typeface="Lucida Sans Unicode"/>
                <a:hlinkClick r:id="rId2"/>
              </a:rPr>
              <a:t>www.iirf.eu</a:t>
            </a:r>
            <a:endParaRPr lang="en-US" dirty="0" smtClean="0">
              <a:latin typeface="Lucida Sans Unicode"/>
              <a:cs typeface="Lucida Sans Unicode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4375962" cy="550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8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068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Populism: Definitions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8129" y="1600200"/>
            <a:ext cx="5745871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>
                <a:hlinkClick r:id="rId2" tooltip="Daniele Albertazzi and Duncan McDonnell | Populists in Power"/>
              </a:rPr>
              <a:t>Daniele Albertazzi and Duncan </a:t>
            </a:r>
            <a:r>
              <a:rPr lang="de-DE" dirty="0" smtClean="0">
                <a:hlinkClick r:id="rId2" tooltip="Daniele Albertazzi and Duncan McDonnell | Populists in Power"/>
              </a:rPr>
              <a:t>McDonnell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“a </a:t>
            </a:r>
            <a:r>
              <a:rPr lang="de-DE" dirty="0" err="1"/>
              <a:t>thin-centered</a:t>
            </a:r>
            <a:r>
              <a:rPr lang="de-DE" dirty="0"/>
              <a:t> </a:t>
            </a:r>
            <a:r>
              <a:rPr lang="de-DE" dirty="0" err="1"/>
              <a:t>ideology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pits</a:t>
            </a:r>
            <a:r>
              <a:rPr lang="de-DE" dirty="0"/>
              <a:t> a </a:t>
            </a:r>
            <a:r>
              <a:rPr lang="de-DE" dirty="0" err="1"/>
              <a:t>virtuous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homogeneous</a:t>
            </a:r>
            <a:r>
              <a:rPr lang="de-DE" dirty="0"/>
              <a:t> </a:t>
            </a:r>
            <a:r>
              <a:rPr lang="de-DE" dirty="0" err="1"/>
              <a:t>people</a:t>
            </a:r>
            <a:r>
              <a:rPr lang="de-DE" dirty="0"/>
              <a:t> </a:t>
            </a:r>
            <a:r>
              <a:rPr lang="de-DE" dirty="0" err="1"/>
              <a:t>against</a:t>
            </a:r>
            <a:r>
              <a:rPr lang="de-DE" dirty="0"/>
              <a:t> a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elites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dangerous</a:t>
            </a:r>
            <a:r>
              <a:rPr lang="de-DE" dirty="0"/>
              <a:t> ‘</a:t>
            </a:r>
            <a:r>
              <a:rPr lang="de-DE" dirty="0" err="1"/>
              <a:t>others</a:t>
            </a:r>
            <a:r>
              <a:rPr lang="de-DE" dirty="0"/>
              <a:t>’ </a:t>
            </a:r>
            <a:r>
              <a:rPr lang="de-DE" dirty="0" err="1"/>
              <a:t>who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together</a:t>
            </a:r>
            <a:r>
              <a:rPr lang="de-DE" dirty="0"/>
              <a:t> </a:t>
            </a:r>
            <a:r>
              <a:rPr lang="de-DE" dirty="0" err="1"/>
              <a:t>depicted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depriving</a:t>
            </a:r>
            <a:r>
              <a:rPr lang="de-DE" dirty="0"/>
              <a:t> (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attempting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deprive</a:t>
            </a:r>
            <a:r>
              <a:rPr lang="de-DE" dirty="0"/>
              <a:t>)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sovereign</a:t>
            </a:r>
            <a:r>
              <a:rPr lang="de-DE" dirty="0"/>
              <a:t> </a:t>
            </a:r>
            <a:r>
              <a:rPr lang="de-DE" dirty="0" err="1"/>
              <a:t>people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rights</a:t>
            </a:r>
            <a:r>
              <a:rPr lang="de-DE" dirty="0"/>
              <a:t>, </a:t>
            </a:r>
            <a:r>
              <a:rPr lang="de-DE" dirty="0" err="1"/>
              <a:t>values</a:t>
            </a:r>
            <a:r>
              <a:rPr lang="de-DE" dirty="0"/>
              <a:t>, </a:t>
            </a:r>
            <a:r>
              <a:rPr lang="de-DE" dirty="0" err="1"/>
              <a:t>prosperity</a:t>
            </a:r>
            <a:r>
              <a:rPr lang="de-DE" dirty="0"/>
              <a:t>, </a:t>
            </a:r>
            <a:r>
              <a:rPr lang="de-DE" dirty="0" err="1"/>
              <a:t>identity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voice</a:t>
            </a:r>
            <a:r>
              <a:rPr lang="de-DE" dirty="0"/>
              <a:t>.”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00200"/>
            <a:ext cx="3398128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4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Populism: Terminology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loaded</a:t>
            </a:r>
            <a:r>
              <a:rPr lang="en-US" dirty="0" smtClean="0"/>
              <a:t> term: used to denigrate others</a:t>
            </a:r>
          </a:p>
          <a:p>
            <a:r>
              <a:rPr lang="en-US" dirty="0" smtClean="0"/>
              <a:t>An </a:t>
            </a:r>
            <a:r>
              <a:rPr lang="en-US" b="1" dirty="0" smtClean="0"/>
              <a:t>unprecise</a:t>
            </a:r>
            <a:r>
              <a:rPr lang="en-US" dirty="0" smtClean="0"/>
              <a:t> term: right wing and left wing</a:t>
            </a:r>
          </a:p>
          <a:p>
            <a:r>
              <a:rPr lang="en-US" dirty="0" smtClean="0"/>
              <a:t>Signifies a </a:t>
            </a:r>
            <a:r>
              <a:rPr lang="en-US" b="1" dirty="0" smtClean="0"/>
              <a:t>broad</a:t>
            </a:r>
            <a:r>
              <a:rPr lang="en-US" dirty="0" smtClean="0"/>
              <a:t> range of phenomena in different contexts</a:t>
            </a:r>
          </a:p>
          <a:p>
            <a:r>
              <a:rPr lang="en-US" b="1" dirty="0" smtClean="0"/>
              <a:t>Alternative terms</a:t>
            </a:r>
            <a:r>
              <a:rPr lang="en-US" dirty="0" smtClean="0"/>
              <a:t>:</a:t>
            </a:r>
          </a:p>
          <a:p>
            <a:r>
              <a:rPr lang="en-US" b="1" dirty="0" smtClean="0"/>
              <a:t>Exclusivist populism</a:t>
            </a:r>
            <a:r>
              <a:rPr lang="en-US" dirty="0" smtClean="0"/>
              <a:t>: describes the people in an exclusivist way; claims to be the exclusive voice of the whole people</a:t>
            </a:r>
          </a:p>
          <a:p>
            <a:r>
              <a:rPr lang="en-US" b="1" dirty="0" smtClean="0"/>
              <a:t>Nativist ideologies</a:t>
            </a:r>
            <a:r>
              <a:rPr lang="en-US" dirty="0" smtClean="0"/>
              <a:t>: put the indigenous above all 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27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Populism: Distinctions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en-US" b="1" dirty="0" smtClean="0"/>
              <a:t>Style of politics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(trying to get the favor of the masses)</a:t>
            </a:r>
          </a:p>
          <a:p>
            <a:r>
              <a:rPr lang="en-US" b="1" dirty="0" smtClean="0"/>
              <a:t>Type of political party</a:t>
            </a:r>
          </a:p>
          <a:p>
            <a:pPr marL="400050" lvl="1" indent="0">
              <a:buNone/>
            </a:pPr>
            <a:r>
              <a:rPr lang="en-US" dirty="0" smtClean="0"/>
              <a:t>(narrowly defined: four elements </a:t>
            </a:r>
            <a:r>
              <a:rPr lang="en-US" i="1" dirty="0" smtClean="0"/>
              <a:t>simultaneously</a:t>
            </a:r>
            <a:r>
              <a:rPr lang="en-US" dirty="0" smtClean="0"/>
              <a:t> combined, </a:t>
            </a:r>
            <a:r>
              <a:rPr lang="en-US" i="1" dirty="0" smtClean="0"/>
              <a:t>and</a:t>
            </a:r>
            <a:r>
              <a:rPr lang="en-US" dirty="0" smtClean="0"/>
              <a:t> exclusivist reference to the people)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Tim </a:t>
            </a:r>
            <a:r>
              <a:rPr lang="en-US" sz="2400" dirty="0" err="1" smtClean="0"/>
              <a:t>Spier</a:t>
            </a:r>
            <a:r>
              <a:rPr lang="en-US" sz="2400" dirty="0" smtClean="0"/>
              <a:t>, Professor of Political Science, Siegen, Germany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28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Populist party: Scholarly Definition </a:t>
            </a:r>
            <a:r>
              <a:rPr lang="en-US" sz="4000" dirty="0" smtClean="0"/>
              <a:t>(Tim </a:t>
            </a:r>
            <a:r>
              <a:rPr lang="en-US" sz="4000" dirty="0" err="1" smtClean="0"/>
              <a:t>Spier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5510"/>
            <a:ext cx="8229600" cy="4430927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People</a:t>
            </a:r>
            <a:r>
              <a:rPr lang="en-US" dirty="0" smtClean="0"/>
              <a:t> suggested as a unity; denying opposing interests in society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Identity politics</a:t>
            </a:r>
            <a:r>
              <a:rPr lang="en-US" dirty="0" smtClean="0"/>
              <a:t>: creating identity through an imaginary community; community by exclusion via hostile stereotypes (against elites and minorities)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Leader</a:t>
            </a:r>
            <a:r>
              <a:rPr lang="en-US" dirty="0" smtClean="0"/>
              <a:t>: Charismatic figure using a standard arsenal of means for gaining attentions,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Organisation</a:t>
            </a:r>
            <a:r>
              <a:rPr lang="en-US" dirty="0" smtClean="0"/>
              <a:t>: self-description as movement not party; often very hierarchical decision processes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54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Populist party: Scholarly Definition </a:t>
            </a:r>
            <a:r>
              <a:rPr lang="en-US" sz="4000" dirty="0" smtClean="0"/>
              <a:t>(Tim </a:t>
            </a:r>
            <a:r>
              <a:rPr lang="en-US" sz="4000" dirty="0" err="1" smtClean="0"/>
              <a:t>Spier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5510"/>
            <a:ext cx="8229600" cy="4430927"/>
          </a:xfrm>
        </p:spPr>
        <p:txBody>
          <a:bodyPr>
            <a:normAutofit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1" dirty="0" smtClean="0"/>
              <a:t>Combination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 smtClean="0"/>
              <a:t>“thin centered ideology” + any other ideology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 smtClean="0"/>
              <a:t>e.g. Characteristics of </a:t>
            </a:r>
            <a:r>
              <a:rPr lang="en-US" b="1" dirty="0" smtClean="0"/>
              <a:t>right wing populism</a:t>
            </a:r>
            <a:r>
              <a:rPr lang="en-US" dirty="0" smtClean="0"/>
              <a:t>:</a:t>
            </a:r>
          </a:p>
          <a:p>
            <a:pPr defTabSz="914400">
              <a:spcBef>
                <a:spcPts val="0"/>
              </a:spcBef>
            </a:pPr>
            <a:r>
              <a:rPr lang="en-US" dirty="0" smtClean="0"/>
              <a:t>Radical nationalism</a:t>
            </a:r>
          </a:p>
          <a:p>
            <a:pPr defTabSz="914400">
              <a:spcBef>
                <a:spcPts val="0"/>
              </a:spcBef>
            </a:pPr>
            <a:r>
              <a:rPr lang="en-US" dirty="0" smtClean="0"/>
              <a:t>Strong xenophobia</a:t>
            </a:r>
          </a:p>
          <a:p>
            <a:pPr defTabSz="914400">
              <a:spcBef>
                <a:spcPts val="0"/>
              </a:spcBef>
            </a:pPr>
            <a:r>
              <a:rPr lang="en-US" dirty="0" smtClean="0"/>
              <a:t>Authoritarianism</a:t>
            </a:r>
          </a:p>
          <a:p>
            <a:pPr defTabSz="914400">
              <a:spcBef>
                <a:spcPts val="0"/>
              </a:spcBef>
            </a:pPr>
            <a:r>
              <a:rPr lang="en-US" dirty="0" smtClean="0"/>
              <a:t>Possible other elements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6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Populism</a:t>
            </a:r>
            <a:r>
              <a:rPr lang="de-DE" b="1" dirty="0" smtClean="0"/>
              <a:t> in </a:t>
            </a:r>
            <a:r>
              <a:rPr lang="de-DE" b="1" dirty="0" err="1" smtClean="0"/>
              <a:t>action</a:t>
            </a:r>
            <a:endParaRPr lang="de-DE" b="1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In </a:t>
            </a:r>
            <a:r>
              <a:rPr lang="de-DE" dirty="0" err="1" smtClean="0"/>
              <a:t>government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err="1" smtClean="0"/>
              <a:t>Hungary</a:t>
            </a:r>
            <a:r>
              <a:rPr lang="de-DE" dirty="0" smtClean="0"/>
              <a:t>: </a:t>
            </a:r>
            <a:r>
              <a:rPr lang="de-DE" dirty="0" err="1" smtClean="0"/>
              <a:t>Fidesz</a:t>
            </a:r>
            <a:endParaRPr lang="de-DE" dirty="0" smtClean="0"/>
          </a:p>
          <a:p>
            <a:r>
              <a:rPr lang="de-DE" dirty="0" err="1" smtClean="0"/>
              <a:t>Poland</a:t>
            </a:r>
            <a:r>
              <a:rPr lang="de-DE" dirty="0" smtClean="0"/>
              <a:t>: Law </a:t>
            </a:r>
            <a:r>
              <a:rPr lang="de-DE" dirty="0" err="1" smtClean="0"/>
              <a:t>and</a:t>
            </a:r>
            <a:r>
              <a:rPr lang="de-DE" dirty="0" smtClean="0"/>
              <a:t> Justice</a:t>
            </a:r>
          </a:p>
          <a:p>
            <a:r>
              <a:rPr lang="de-DE" dirty="0" smtClean="0"/>
              <a:t>USA: </a:t>
            </a:r>
            <a:r>
              <a:rPr lang="de-DE" dirty="0" err="1" smtClean="0"/>
              <a:t>Trumpism</a:t>
            </a:r>
            <a:endParaRPr lang="de-DE" dirty="0" smtClean="0"/>
          </a:p>
          <a:p>
            <a:r>
              <a:rPr lang="de-DE" dirty="0" err="1" smtClean="0"/>
              <a:t>Mainly</a:t>
            </a:r>
            <a:r>
              <a:rPr lang="de-DE" dirty="0" smtClean="0"/>
              <a:t> in </a:t>
            </a:r>
            <a:r>
              <a:rPr lang="de-DE" dirty="0" err="1" smtClean="0"/>
              <a:t>former</a:t>
            </a:r>
            <a:r>
              <a:rPr lang="de-DE" dirty="0" smtClean="0"/>
              <a:t> </a:t>
            </a:r>
            <a:r>
              <a:rPr lang="de-DE" dirty="0" err="1" smtClean="0"/>
              <a:t>soviet</a:t>
            </a:r>
            <a:r>
              <a:rPr lang="de-DE" dirty="0" smtClean="0"/>
              <a:t> block countries (</a:t>
            </a:r>
            <a:r>
              <a:rPr lang="de-DE" dirty="0" err="1" smtClean="0"/>
              <a:t>Halik</a:t>
            </a:r>
            <a:r>
              <a:rPr lang="de-DE" dirty="0" smtClean="0"/>
              <a:t>)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 smtClean="0"/>
              <a:t>Party in </a:t>
            </a:r>
            <a:r>
              <a:rPr lang="de-DE" dirty="0" err="1" smtClean="0"/>
              <a:t>opposition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DE" dirty="0" smtClean="0"/>
              <a:t>Germany: AfD</a:t>
            </a:r>
          </a:p>
          <a:p>
            <a:endParaRPr lang="de-DE" dirty="0" smtClean="0"/>
          </a:p>
          <a:p>
            <a:pPr marL="0" indent="0">
              <a:buNone/>
            </a:pPr>
            <a:r>
              <a:rPr lang="de-DE" b="1" dirty="0" err="1" smtClean="0"/>
              <a:t>Defunct</a:t>
            </a:r>
            <a:r>
              <a:rPr lang="de-DE" b="1" dirty="0" smtClean="0"/>
              <a:t> </a:t>
            </a:r>
            <a:r>
              <a:rPr lang="de-DE" b="1" dirty="0" err="1" smtClean="0"/>
              <a:t>party</a:t>
            </a:r>
            <a:endParaRPr lang="de-DE" b="1" dirty="0" smtClean="0"/>
          </a:p>
          <a:p>
            <a:endParaRPr lang="de-DE" dirty="0"/>
          </a:p>
          <a:p>
            <a:pPr marL="0" indent="0">
              <a:buNone/>
            </a:pPr>
            <a:r>
              <a:rPr lang="de-DE" b="1" dirty="0" smtClean="0"/>
              <a:t>Movement</a:t>
            </a:r>
          </a:p>
          <a:p>
            <a:r>
              <a:rPr lang="de-DE" dirty="0" smtClean="0"/>
              <a:t>UK: </a:t>
            </a:r>
            <a:r>
              <a:rPr lang="de-DE" dirty="0" err="1" smtClean="0"/>
              <a:t>Brexit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45041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Populism: Analysis of Background</a:t>
            </a:r>
            <a:br>
              <a:rPr lang="en-US" b="1" dirty="0" smtClean="0"/>
            </a:br>
            <a:r>
              <a:rPr lang="en-US" sz="3600" dirty="0" smtClean="0"/>
              <a:t>(</a:t>
            </a:r>
            <a:r>
              <a:rPr lang="en-US" sz="3600" dirty="0" err="1" smtClean="0"/>
              <a:t>Zulehner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5510"/>
            <a:ext cx="8229600" cy="4430927"/>
          </a:xfrm>
        </p:spPr>
        <p:txBody>
          <a:bodyPr>
            <a:normAutofit fontScale="92500" lnSpcReduction="20000"/>
          </a:bodyPr>
          <a:lstStyle/>
          <a:p>
            <a:pPr marL="0" indent="0" defTabSz="914400">
              <a:spcBef>
                <a:spcPts val="0"/>
              </a:spcBef>
              <a:buNone/>
            </a:pPr>
            <a:r>
              <a:rPr lang="en-US" b="1" dirty="0" smtClean="0"/>
              <a:t>Problems</a:t>
            </a:r>
          </a:p>
          <a:p>
            <a:pPr defTabSz="914400">
              <a:spcBef>
                <a:spcPts val="0"/>
              </a:spcBef>
            </a:pPr>
            <a:r>
              <a:rPr lang="en-US" dirty="0" smtClean="0"/>
              <a:t>Societal changes lead to new complexity </a:t>
            </a:r>
            <a:r>
              <a:rPr lang="en-US" sz="2200" dirty="0" smtClean="0"/>
              <a:t>(</a:t>
            </a:r>
            <a:r>
              <a:rPr lang="en-US" sz="2200" dirty="0" err="1" smtClean="0"/>
              <a:t>Unübersichtlichkeit</a:t>
            </a:r>
            <a:r>
              <a:rPr lang="en-US" sz="2200" dirty="0" smtClean="0"/>
              <a:t>)</a:t>
            </a:r>
          </a:p>
          <a:p>
            <a:pPr defTabSz="914400">
              <a:spcBef>
                <a:spcPts val="0"/>
              </a:spcBef>
            </a:pPr>
            <a:r>
              <a:rPr lang="en-US" dirty="0" smtClean="0"/>
              <a:t>Require increased coping skills</a:t>
            </a:r>
          </a:p>
          <a:p>
            <a:pPr defTabSz="914400">
              <a:spcBef>
                <a:spcPts val="0"/>
              </a:spcBef>
            </a:pPr>
            <a:r>
              <a:rPr lang="en-US" dirty="0" smtClean="0"/>
              <a:t>Growing gap between challenges and corresponding competences</a:t>
            </a:r>
          </a:p>
          <a:p>
            <a:pPr marL="0" indent="0" defTabSz="914400">
              <a:spcBef>
                <a:spcPts val="0"/>
              </a:spcBef>
              <a:buNone/>
            </a:pPr>
            <a:endParaRPr lang="en-US" b="1" dirty="0" smtClean="0"/>
          </a:p>
          <a:p>
            <a:pPr marL="0" indent="0" defTabSz="914400">
              <a:spcBef>
                <a:spcPts val="0"/>
              </a:spcBef>
              <a:buNone/>
            </a:pPr>
            <a:r>
              <a:rPr lang="en-US" b="1" dirty="0" smtClean="0"/>
              <a:t>Resolution</a:t>
            </a:r>
          </a:p>
          <a:p>
            <a:pPr defTabSz="914400">
              <a:spcBef>
                <a:spcPts val="0"/>
              </a:spcBef>
            </a:pPr>
            <a:r>
              <a:rPr lang="en-US" dirty="0" smtClean="0"/>
              <a:t>Borrowing identity</a:t>
            </a:r>
          </a:p>
          <a:p>
            <a:pPr defTabSz="914400">
              <a:spcBef>
                <a:spcPts val="0"/>
              </a:spcBef>
            </a:pPr>
            <a:r>
              <a:rPr lang="en-US" dirty="0" smtClean="0"/>
              <a:t>Following charismatic leaders</a:t>
            </a:r>
          </a:p>
          <a:p>
            <a:pPr defTabSz="914400">
              <a:spcBef>
                <a:spcPts val="0"/>
              </a:spcBef>
            </a:pPr>
            <a:r>
              <a:rPr lang="en-US" dirty="0" smtClean="0"/>
              <a:t>Offering simplistic solutions for complex problems</a:t>
            </a:r>
          </a:p>
          <a:p>
            <a:pPr defTabSz="914400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33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1188</Words>
  <Application>Microsoft Macintosh PowerPoint</Application>
  <PresentationFormat>Bildschirmpräsentation (4:3)</PresentationFormat>
  <Paragraphs>152</Paragraphs>
  <Slides>22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8" baseType="lpstr">
      <vt:lpstr>Calibri</vt:lpstr>
      <vt:lpstr>Lucida Sans Unicode</vt:lpstr>
      <vt:lpstr>Mangal</vt:lpstr>
      <vt:lpstr>Times New Roman</vt:lpstr>
      <vt:lpstr>Arial</vt:lpstr>
      <vt:lpstr>Office Theme</vt:lpstr>
      <vt:lpstr>Christof Sauer:  Populism, Religious Freedom, and Theological Challenges</vt:lpstr>
      <vt:lpstr>Outline</vt:lpstr>
      <vt:lpstr>Populism: Definitions </vt:lpstr>
      <vt:lpstr>Populism: Terminology</vt:lpstr>
      <vt:lpstr>Populism: Distinctions</vt:lpstr>
      <vt:lpstr>Populist party: Scholarly Definition (Tim Spier)</vt:lpstr>
      <vt:lpstr>Populist party: Scholarly Definition (Tim Spier)</vt:lpstr>
      <vt:lpstr>Populism in action</vt:lpstr>
      <vt:lpstr>Populism: Analysis of Background (Zulehner)</vt:lpstr>
      <vt:lpstr>Populism: Analysis of Background (Zulehner)</vt:lpstr>
      <vt:lpstr>Problems Triggering Populism (Walter Lesch)</vt:lpstr>
      <vt:lpstr>Attitudes to religion: global picture (Olav Fykse Tveit)</vt:lpstr>
      <vt:lpstr>Religion and Populism: Distinctions</vt:lpstr>
      <vt:lpstr>Populists hijacking Christianity</vt:lpstr>
      <vt:lpstr>Populists hijacking Christianity</vt:lpstr>
      <vt:lpstr>Christian populists</vt:lpstr>
      <vt:lpstr>Religious Freedom and populism</vt:lpstr>
      <vt:lpstr>Theological issues  in responding to populism</vt:lpstr>
      <vt:lpstr>Questions for discussion</vt:lpstr>
      <vt:lpstr>Free @ www.iirf.eu  </vt:lpstr>
      <vt:lpstr>PowerPoint-Präsentation</vt:lpstr>
      <vt:lpstr> 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challenges of transnational comparison of freedom of religion or belief and its violations:  A comparison of approaches</dc:title>
  <dc:creator>Christof Sauer</dc:creator>
  <cp:lastModifiedBy>Microsoft Office-Anwender</cp:lastModifiedBy>
  <cp:revision>71</cp:revision>
  <dcterms:created xsi:type="dcterms:W3CDTF">2018-05-20T11:30:20Z</dcterms:created>
  <dcterms:modified xsi:type="dcterms:W3CDTF">2018-07-11T13:09:49Z</dcterms:modified>
</cp:coreProperties>
</file>